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handoutMasterIdLst>
    <p:handoutMasterId r:id="rId44"/>
  </p:handoutMasterIdLst>
  <p:sldIdLst>
    <p:sldId id="366" r:id="rId5"/>
    <p:sldId id="367" r:id="rId6"/>
    <p:sldId id="280" r:id="rId7"/>
    <p:sldId id="275" r:id="rId8"/>
    <p:sldId id="299" r:id="rId9"/>
    <p:sldId id="340" r:id="rId10"/>
    <p:sldId id="332" r:id="rId11"/>
    <p:sldId id="277" r:id="rId12"/>
    <p:sldId id="335" r:id="rId13"/>
    <p:sldId id="337" r:id="rId14"/>
    <p:sldId id="338" r:id="rId15"/>
    <p:sldId id="339"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28" r:id="rId42"/>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2" panose="020B0604020202020204" charset="0"/>
      <p:regular r:id="rId49"/>
      <p:bold r:id="rId50"/>
    </p:embeddedFont>
    <p:embeddedFont>
      <p:font typeface="Calibri Light" panose="020F0302020204030204" pitchFamily="34" charset="0"/>
      <p:regular r:id="rId51"/>
      <p:italic r:id="rId52"/>
    </p:embeddedFont>
    <p:embeddedFont>
      <p:font typeface="Tahoma" panose="020B06040305040402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rections" id="{3730CE2C-D2B3-DB43-87FD-31835A66E9E4}">
          <p14:sldIdLst>
            <p14:sldId id="366"/>
            <p14:sldId id="367"/>
          </p14:sldIdLst>
        </p14:section>
        <p14:section name="Core Slides" id="{6982E516-E9C6-EB48-938A-8DC573052BAD}">
          <p14:sldIdLst>
            <p14:sldId id="280"/>
            <p14:sldId id="275"/>
            <p14:sldId id="299"/>
            <p14:sldId id="340"/>
            <p14:sldId id="332"/>
            <p14:sldId id="277"/>
            <p14:sldId id="335"/>
            <p14:sldId id="337"/>
            <p14:sldId id="338"/>
            <p14:sldId id="339"/>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Lst>
        </p14:section>
        <p14:section name="Resource Slide" id="{82140CD3-D06F-FB4A-87D3-7540410799BF}">
          <p14:sldIdLst>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424C12-0C07-5931-8B3A-368FB8B700AF}" name="Carla Chase" initials="CC" userId="S::unb8@cdc.gov::b92f7bb0-7efc-4592-8ee8-0c4f821214b3" providerId="AD"/>
  <p188:author id="{FA979265-D92D-0DD6-B3EF-FCC24121C710}" name="Grace DeLeon" initials="GD" userId="S::gdeleon@astho.org::c722d8f0-01f3-491b-8cac-b8e008db2a7a" providerId="AD"/>
  <p188:author id="{7B62F06C-5869-24AC-8729-124923A9141F}" name="Rubel, Stephanie (CDC/DDNID/NCIPC/DOP)" initials="R(" userId="S::fvw4@cdc.gov::a21adbed-13ce-4d8c-8da5-e721336b599c" providerId="AD"/>
  <p188:author id="{72E7A078-3DCE-CE03-2250-94FD81102A77}" name="Kyle Gasaway" initials="KG" userId="S::kgasaway@astho.org::e83c1abf-6cb5-49a8-8065-e993f28e69af" providerId="AD"/>
  <p188:author id="{889C9E8C-AD06-7056-AC12-FF75E7AF3C91}" name="Christina Severin" initials="CS" userId="S::cseverin@astho.org::8436a682-d88c-44d9-96c4-7af391282cbb" providerId="AD"/>
  <p188:author id="{55B652DE-F37C-26F4-C967-62CE7A83F674}" name="Stephanie Swanson" initials="SS" userId="S::sswanson@astho.org::44aad2fb-921a-4d8d-88f6-a576bce071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711"/>
    <a:srgbClr val="4679AE"/>
    <a:srgbClr val="6EC4E9"/>
    <a:srgbClr val="07476B"/>
    <a:srgbClr val="E17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03" autoAdjust="0"/>
  </p:normalViewPr>
  <p:slideViewPr>
    <p:cSldViewPr snapToGrid="0">
      <p:cViewPr varScale="1">
        <p:scale>
          <a:sx n="52" d="100"/>
          <a:sy n="52" d="100"/>
        </p:scale>
        <p:origin x="1548" y="136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AF86C9-46D9-E595-0169-4C751475C1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a:latin typeface="Calibri" panose="020F0502020204030204" pitchFamily="34" charset="0"/>
            </a:endParaRPr>
          </a:p>
        </p:txBody>
      </p:sp>
      <p:sp>
        <p:nvSpPr>
          <p:cNvPr id="3" name="Date Placeholder 2">
            <a:extLst>
              <a:ext uri="{FF2B5EF4-FFF2-40B4-BE49-F238E27FC236}">
                <a16:creationId xmlns:a16="http://schemas.microsoft.com/office/drawing/2014/main" id="{DCA7B27D-7E4D-44C6-D6EB-49F2AEB417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B5FAA4-597A-9844-A07B-604F67250C41}" type="datetimeFigureOut">
              <a:rPr lang="en-US" b="1" smtClean="0">
                <a:latin typeface="Calibri" panose="020F0502020204030204" pitchFamily="34" charset="0"/>
              </a:rPr>
              <a:t>8/3/2023</a:t>
            </a:fld>
            <a:endParaRPr lang="en-US" b="1">
              <a:latin typeface="Calibri" panose="020F0502020204030204" pitchFamily="34" charset="0"/>
            </a:endParaRPr>
          </a:p>
        </p:txBody>
      </p:sp>
      <p:sp>
        <p:nvSpPr>
          <p:cNvPr id="4" name="Footer Placeholder 3">
            <a:extLst>
              <a:ext uri="{FF2B5EF4-FFF2-40B4-BE49-F238E27FC236}">
                <a16:creationId xmlns:a16="http://schemas.microsoft.com/office/drawing/2014/main" id="{AADAB4ED-0288-EC43-E1BA-7F21A247C8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a:latin typeface="Calibri" panose="020F0502020204030204" pitchFamily="34" charset="0"/>
            </a:endParaRPr>
          </a:p>
        </p:txBody>
      </p:sp>
      <p:sp>
        <p:nvSpPr>
          <p:cNvPr id="5" name="Slide Number Placeholder 4">
            <a:extLst>
              <a:ext uri="{FF2B5EF4-FFF2-40B4-BE49-F238E27FC236}">
                <a16:creationId xmlns:a16="http://schemas.microsoft.com/office/drawing/2014/main" id="{2FEAFF40-0845-0AC4-6208-1E9CFAD551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B92D0D-72F8-BA4A-BDF4-E39B550C9B6C}" type="slidenum">
              <a:rPr lang="en-US" b="1" smtClean="0">
                <a:latin typeface="Calibri" panose="020F0502020204030204" pitchFamily="34" charset="0"/>
              </a:rPr>
              <a:t>‹#›</a:t>
            </a:fld>
            <a:endParaRPr lang="en-US" b="1">
              <a:latin typeface="Calibri" panose="020F0502020204030204" pitchFamily="34" charset="0"/>
            </a:endParaRPr>
          </a:p>
        </p:txBody>
      </p:sp>
    </p:spTree>
    <p:extLst>
      <p:ext uri="{BB962C8B-B14F-4D97-AF65-F5344CB8AC3E}">
        <p14:creationId xmlns:p14="http://schemas.microsoft.com/office/powerpoint/2010/main" val="1881857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Calibri" panose="020F0502020204030204" pitchFamily="34" charset="0"/>
              </a:defRPr>
            </a:lvl1pPr>
          </a:lstStyle>
          <a:p>
            <a:fld id="{ECA36B8B-D188-0047-8933-20F45C352F5A}" type="datetimeFigureOut">
              <a:rPr lang="en-US" smtClean="0"/>
              <a:pPr/>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Calibri" panose="020F0502020204030204" pitchFamily="34" charset="0"/>
              </a:defRPr>
            </a:lvl1pPr>
          </a:lstStyle>
          <a:p>
            <a:fld id="{D97469FA-536F-4141-BBD3-7C1E5607DC70}" type="slidenum">
              <a:rPr lang="en-US" smtClean="0"/>
              <a:pPr/>
              <a:t>‹#›</a:t>
            </a:fld>
            <a:endParaRPr lang="en-US"/>
          </a:p>
        </p:txBody>
      </p:sp>
    </p:spTree>
    <p:extLst>
      <p:ext uri="{BB962C8B-B14F-4D97-AF65-F5344CB8AC3E}">
        <p14:creationId xmlns:p14="http://schemas.microsoft.com/office/powerpoint/2010/main" val="345238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alibri" panose="020F0502020204030204" pitchFamily="34" charset="0"/>
        <a:ea typeface="+mn-ea"/>
        <a:cs typeface="+mn-cs"/>
      </a:defRPr>
    </a:lvl1pPr>
    <a:lvl2pPr marL="457200" algn="l" defTabSz="914400" rtl="0" eaLnBrk="1" latinLnBrk="0" hangingPunct="1">
      <a:defRPr sz="1200" b="1" i="0" kern="1200">
        <a:solidFill>
          <a:schemeClr val="tx1"/>
        </a:solidFill>
        <a:latin typeface="Calibri" panose="020F0502020204030204" pitchFamily="34" charset="0"/>
        <a:ea typeface="+mn-ea"/>
        <a:cs typeface="+mn-cs"/>
      </a:defRPr>
    </a:lvl2pPr>
    <a:lvl3pPr marL="914400" algn="l" defTabSz="914400" rtl="0" eaLnBrk="1" latinLnBrk="0" hangingPunct="1">
      <a:defRPr sz="1200" b="1" i="0" kern="1200">
        <a:solidFill>
          <a:schemeClr val="tx1"/>
        </a:solidFill>
        <a:latin typeface="Calibri" panose="020F0502020204030204" pitchFamily="34" charset="0"/>
        <a:ea typeface="+mn-ea"/>
        <a:cs typeface="+mn-cs"/>
      </a:defRPr>
    </a:lvl3pPr>
    <a:lvl4pPr marL="1371600" algn="l" defTabSz="914400" rtl="0" eaLnBrk="1" latinLnBrk="0" hangingPunct="1">
      <a:defRPr sz="1200" b="1" i="0" kern="1200">
        <a:solidFill>
          <a:schemeClr val="tx1"/>
        </a:solidFill>
        <a:latin typeface="Calibri" panose="020F0502020204030204" pitchFamily="34" charset="0"/>
        <a:ea typeface="+mn-ea"/>
        <a:cs typeface="+mn-cs"/>
      </a:defRPr>
    </a:lvl4pPr>
    <a:lvl5pPr marL="1828800" algn="l" defTabSz="914400" rtl="0" eaLnBrk="1" latinLnBrk="0" hangingPunct="1">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1</a:t>
            </a:fld>
            <a:endParaRPr lang="en-US"/>
          </a:p>
        </p:txBody>
      </p:sp>
    </p:spTree>
    <p:extLst>
      <p:ext uri="{BB962C8B-B14F-4D97-AF65-F5344CB8AC3E}">
        <p14:creationId xmlns:p14="http://schemas.microsoft.com/office/powerpoint/2010/main" val="274283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sz="1800" b="0" kern="100" dirty="0">
                <a:effectLst/>
                <a:latin typeface="Tahoma" panose="020B0604030504040204" pitchFamily="34" charset="0"/>
                <a:ea typeface="Tahoma" panose="020B0604030504040204" pitchFamily="34" charset="0"/>
                <a:cs typeface="Times New Roman" panose="02020603050405020304" pitchFamily="18" charset="0"/>
              </a:rPr>
              <a:t>We are going to jump right into today’s session with a quick presentation from [NAME OF PRESENTER], who is going to give an overview of what disruptions look like in [STATE]. [NAME OF PRESENTER], over to you.</a:t>
            </a:r>
            <a:endParaRPr lang="en-US" b="0"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10</a:t>
            </a:fld>
            <a:endParaRPr lang="en-US"/>
          </a:p>
        </p:txBody>
      </p:sp>
    </p:spTree>
    <p:extLst>
      <p:ext uri="{BB962C8B-B14F-4D97-AF65-F5344CB8AC3E}">
        <p14:creationId xmlns:p14="http://schemas.microsoft.com/office/powerpoint/2010/main" val="174194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p:txBody>
      </p:sp>
      <p:sp>
        <p:nvSpPr>
          <p:cNvPr id="4" name="Slide Number Placeholder 3"/>
          <p:cNvSpPr>
            <a:spLocks noGrp="1"/>
          </p:cNvSpPr>
          <p:nvPr>
            <p:ph type="sldNum" sz="quarter" idx="5"/>
          </p:nvPr>
        </p:nvSpPr>
        <p:spPr/>
        <p:txBody>
          <a:bodyPr/>
          <a:lstStyle/>
          <a:p>
            <a:fld id="{D97469FA-536F-4141-BBD3-7C1E5607DC70}" type="slidenum">
              <a:rPr lang="en-US" smtClean="0"/>
              <a:pPr/>
              <a:t>11</a:t>
            </a:fld>
            <a:endParaRPr lang="en-US"/>
          </a:p>
        </p:txBody>
      </p:sp>
    </p:spTree>
    <p:extLst>
      <p:ext uri="{BB962C8B-B14F-4D97-AF65-F5344CB8AC3E}">
        <p14:creationId xmlns:p14="http://schemas.microsoft.com/office/powerpoint/2010/main" val="841316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t>Thank you, [NAME OF PRESENTER]. As we’ve heard from [STATE] and the ORRP video, opioid prescription disruptions are urgent events that require shared planning and coordination among many individuals and entities. I hope that context provides some grounding as we move into the preparedness exercise and discuss how we can build the foundation for response planning.</a:t>
            </a:r>
          </a:p>
        </p:txBody>
      </p:sp>
      <p:sp>
        <p:nvSpPr>
          <p:cNvPr id="4" name="Slide Number Placeholder 3"/>
          <p:cNvSpPr>
            <a:spLocks noGrp="1"/>
          </p:cNvSpPr>
          <p:nvPr>
            <p:ph type="sldNum" sz="quarter" idx="5"/>
          </p:nvPr>
        </p:nvSpPr>
        <p:spPr/>
        <p:txBody>
          <a:bodyPr/>
          <a:lstStyle/>
          <a:p>
            <a:fld id="{D97469FA-536F-4141-BBD3-7C1E5607DC70}" type="slidenum">
              <a:rPr lang="en-US" smtClean="0"/>
              <a:pPr/>
              <a:t>12</a:t>
            </a:fld>
            <a:endParaRPr lang="en-US"/>
          </a:p>
        </p:txBody>
      </p:sp>
    </p:spTree>
    <p:extLst>
      <p:ext uri="{BB962C8B-B14F-4D97-AF65-F5344CB8AC3E}">
        <p14:creationId xmlns:p14="http://schemas.microsoft.com/office/powerpoint/2010/main" val="2059024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SPEAKER:</a:t>
            </a:r>
            <a:r>
              <a:rPr lang="en-US" b="0" dirty="0">
                <a:latin typeface="Calibri"/>
                <a:ea typeface="Calibri"/>
                <a:cs typeface="Calibri"/>
              </a:rPr>
              <a:t>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Today’s exercise is a resource to assist with pre-incident planning and is intended to help you develop and enhance [STATE]’s protocol for responding to such disruptions using a mock scenario. We’ll hold space for discussion, brainstorming, and collaboration on today’s and next week’s calls, and we hope to hear from all of you to ensure the solutions that are brainstormed serve the whole community and utilize available resources most efficiently.</a:t>
            </a:r>
            <a:endPar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13</a:t>
            </a:fld>
            <a:endParaRPr lang="en-US"/>
          </a:p>
        </p:txBody>
      </p:sp>
    </p:spTree>
    <p:extLst>
      <p:ext uri="{BB962C8B-B14F-4D97-AF65-F5344CB8AC3E}">
        <p14:creationId xmlns:p14="http://schemas.microsoft.com/office/powerpoint/2010/main" val="3021378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Before we take a break and dive into the discussion, this slide provides some background on the way we think about disruptions in access to opioid prescriptions, which may lend itself to building the foundation of your protocol and help determine who needs to be involved in the development and execution of [STATE]’s plan. Every state and every response is a little different, so this flow chart is our best effort in organizing our thinking around how these events usually proceed and highlights some of the common steps that states will need to take.</a:t>
            </a:r>
          </a:p>
          <a:p>
            <a:endPar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Opioid prescription-disruption responses can be broken down into 5 key stages or elements.</a:t>
            </a:r>
          </a:p>
          <a:p>
            <a:pPr marL="800100" lvl="1" indent="-342900">
              <a:buFont typeface="+mj-lt"/>
              <a:buAutoNum type="arabicPeriod"/>
            </a:pP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The first stage is Notification... during which the state’s trusted contacts receive notification of an event and some information that allows the trusted contacts to begin assessing risks to patients. During this stage, the trusted contacts would also need to be mindful of how and what information can be shared at this stage without compromising the integrity of the investigation.</a:t>
            </a:r>
          </a:p>
          <a:p>
            <a:pPr marL="800100" lvl="1" indent="-342900">
              <a:buFont typeface="+mj-lt"/>
              <a:buAutoNum type="arabicPeriod"/>
            </a:pP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The next stage is Response Preparation...during which additional response partners would be assembled. The group would continue to assess and communicate risks by reviewing available data and information. During this stage, the response partners would also identify and coordinate resources that can support the response effort.</a:t>
            </a:r>
          </a:p>
          <a:p>
            <a:pPr marL="800100" lvl="1" indent="-342900">
              <a:buFont typeface="+mj-lt"/>
              <a:buAutoNum type="arabicPeriod"/>
            </a:pP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The next stage, and possibly the most important, is Risk Mitigation. This stage involves communicating the risks to patients, providers, and others in the community and coordinating resources amongst partners to assist patients, address their needs, and establish continuity of care.</a:t>
            </a:r>
          </a:p>
          <a:p>
            <a:pPr marL="800100" lvl="1" indent="-342900">
              <a:buFont typeface="+mj-lt"/>
              <a:buAutoNum type="arabicPeriod"/>
            </a:pP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The next stage is Monitoring and Evaluation...during which the response team should monitor the threat and enhance surveillance as needed. Finally, evaluate linkages to care for all impacted patients when the response has closed out.</a:t>
            </a:r>
          </a:p>
          <a:p>
            <a:endPar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Communication and coordination takes place at every stage of response. Whom you are communicating/coordinating with may change depending on what stage of the response you’re in, but it is critical at every step. We will be digging deeper into this when we get into the mock response scenario shortly, which we will do after a quick five-minute break.</a:t>
            </a:r>
          </a:p>
          <a:p>
            <a:pPr marL="182880" marR="182880" algn="l">
              <a:spcBef>
                <a:spcPts val="0"/>
              </a:spcBef>
              <a:spcAft>
                <a:spcPts val="1200"/>
              </a:spcAft>
            </a:pPr>
            <a:endPar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14</a:t>
            </a:fld>
            <a:endParaRPr lang="en-US"/>
          </a:p>
        </p:txBody>
      </p:sp>
    </p:spTree>
    <p:extLst>
      <p:ext uri="{BB962C8B-B14F-4D97-AF65-F5344CB8AC3E}">
        <p14:creationId xmlns:p14="http://schemas.microsoft.com/office/powerpoint/2010/main" val="344964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15</a:t>
            </a:fld>
            <a:endParaRPr lang="en-US"/>
          </a:p>
        </p:txBody>
      </p:sp>
    </p:spTree>
    <p:extLst>
      <p:ext uri="{BB962C8B-B14F-4D97-AF65-F5344CB8AC3E}">
        <p14:creationId xmlns:p14="http://schemas.microsoft.com/office/powerpoint/2010/main" val="22110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SPEAKER: </a:t>
            </a:r>
            <a:r>
              <a:rPr lang="en-US" b="0"/>
              <a:t>For the mock scenario, we will provide each of you with the opportunity to work through a realistic scenario and determine where each of you can assist and discover any gaps in the planning for a disruption of prescribing.</a:t>
            </a:r>
          </a:p>
        </p:txBody>
      </p:sp>
      <p:sp>
        <p:nvSpPr>
          <p:cNvPr id="4" name="Slide Number Placeholder 3"/>
          <p:cNvSpPr>
            <a:spLocks noGrp="1"/>
          </p:cNvSpPr>
          <p:nvPr>
            <p:ph type="sldNum" sz="quarter" idx="5"/>
          </p:nvPr>
        </p:nvSpPr>
        <p:spPr/>
        <p:txBody>
          <a:bodyPr/>
          <a:lstStyle/>
          <a:p>
            <a:fld id="{D97469FA-536F-4141-BBD3-7C1E5607DC70}" type="slidenum">
              <a:rPr lang="en-US" smtClean="0"/>
              <a:pPr/>
              <a:t>16</a:t>
            </a:fld>
            <a:endParaRPr lang="en-US"/>
          </a:p>
        </p:txBody>
      </p:sp>
    </p:spTree>
    <p:extLst>
      <p:ext uri="{BB962C8B-B14F-4D97-AF65-F5344CB8AC3E}">
        <p14:creationId xmlns:p14="http://schemas.microsoft.com/office/powerpoint/2010/main" val="2714422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latin typeface="Calibri"/>
                <a:ea typeface="Calibri"/>
                <a:cs typeface="Calibri"/>
              </a:rPr>
              <a:t>So, let’s start with the notification.</a:t>
            </a:r>
          </a:p>
          <a:p>
            <a:endParaRPr lang="en-US" b="0" dirty="0">
              <a:latin typeface="Calibri"/>
              <a:ea typeface="Calibri"/>
              <a:cs typeface="Calibri"/>
            </a:endParaRPr>
          </a:p>
          <a:p>
            <a:r>
              <a:rPr lang="en-US" b="0" dirty="0">
                <a:latin typeface="Calibri"/>
                <a:ea typeface="Calibri"/>
                <a:cs typeface="Calibri"/>
              </a:rPr>
              <a:t>CDC’s Opioid Rapid Response program (ORRP) receives a call from the Health and Human Services Office of Inspector General (HHS-OIG) who advises that they will be conducting a search warrant on a pain management clinic in [County A]. DEA will also be involved in the search, and there may be a voluntary surrender of a DEA registration from a healthcare provider at the location.</a:t>
            </a:r>
          </a:p>
          <a:p>
            <a:endParaRPr lang="en-US" b="0" dirty="0">
              <a:latin typeface="Calibri"/>
              <a:ea typeface="Calibri"/>
              <a:cs typeface="Calibri"/>
            </a:endParaRPr>
          </a:p>
          <a:p>
            <a:r>
              <a:rPr lang="en-US" b="0" dirty="0">
                <a:latin typeface="Calibri"/>
                <a:ea typeface="Calibri"/>
                <a:cs typeface="Calibri"/>
              </a:rPr>
              <a:t>ORRP has determined that there are patients receiving opioids and other controlled substances from the healthcare provider, and therefore they notify the state’s trusted contacts.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17</a:t>
            </a:fld>
            <a:endParaRPr lang="en-US"/>
          </a:p>
        </p:txBody>
      </p:sp>
    </p:spTree>
    <p:extLst>
      <p:ext uri="{BB962C8B-B14F-4D97-AF65-F5344CB8AC3E}">
        <p14:creationId xmlns:p14="http://schemas.microsoft.com/office/powerpoint/2010/main" val="107532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latin typeface="Calibri"/>
                <a:ea typeface="Calibri"/>
                <a:cs typeface="Calibri"/>
              </a:rPr>
              <a:t>Here is the information they provide: </a:t>
            </a:r>
          </a:p>
          <a:p>
            <a:br>
              <a:rPr lang="en-US" b="0" dirty="0">
                <a:cs typeface="Calibri"/>
              </a:rPr>
            </a:br>
            <a:r>
              <a:rPr lang="en-US" b="0" dirty="0">
                <a:latin typeface="Calibri"/>
                <a:ea typeface="Calibri"/>
                <a:cs typeface="Calibri"/>
              </a:rPr>
              <a:t>A sole healthcare provider, who commonly prescribes opioids and benzodiazepines (sometimes together), may have a disruption occurring in [COUNTY A] in the next one to two weeks. ORRP believes the healthcare provider has about 150-200 patients receiving controlled substances, according to DEA. They are not sure if the clinician will surrender their DEA registration, so the disruption may only be for the day of the search. Some patients are traveling from out of state to see the provider, who also provides telemedicine.</a:t>
            </a:r>
          </a:p>
          <a:p>
            <a:endParaRPr lang="en-US" b="0" dirty="0">
              <a:latin typeface="Calibri"/>
              <a:ea typeface="Calibri"/>
              <a:cs typeface="Calibri"/>
            </a:endParaRPr>
          </a:p>
          <a:p>
            <a:r>
              <a:rPr lang="en-US" dirty="0">
                <a:latin typeface="Calibri"/>
                <a:cs typeface="Calibri"/>
              </a:rPr>
              <a:t>[INSERT NEW PROPOSED PROVIDER INFORMATION HERE]</a:t>
            </a:r>
          </a:p>
          <a:p>
            <a:endParaRPr lang="en-US" dirty="0">
              <a:latin typeface="Calibri"/>
              <a:cs typeface="Calibri"/>
            </a:endParaRPr>
          </a:p>
          <a:p>
            <a:r>
              <a:rPr lang="en-US" b="0" dirty="0">
                <a:latin typeface="Calibri"/>
                <a:cs typeface="Calibri"/>
              </a:rPr>
              <a:t>ORRP cannot disclose the name of the provider or the exact location at this time, but law enforcement is open to the possibility of having someone onsite the day of the action, if possible, which they would like to discuss. After the search warrant is served, ORRP coordinators can disclose the name and location of the provider.  </a:t>
            </a:r>
            <a:endParaRPr lang="en-US" dirty="0"/>
          </a:p>
          <a:p>
            <a:endParaRPr lang="en-US" b="0" dirty="0"/>
          </a:p>
          <a:p>
            <a:r>
              <a:rPr lang="en-US" b="0" dirty="0">
                <a:latin typeface="Calibri"/>
                <a:cs typeface="Calibri"/>
              </a:rPr>
              <a:t>Because this is a search warrant and an active investigation, confidentiality is critical. What can the state do?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18</a:t>
            </a:fld>
            <a:endParaRPr lang="en-US"/>
          </a:p>
        </p:txBody>
      </p:sp>
    </p:spTree>
    <p:extLst>
      <p:ext uri="{BB962C8B-B14F-4D97-AF65-F5344CB8AC3E}">
        <p14:creationId xmlns:p14="http://schemas.microsoft.com/office/powerpoint/2010/main" val="3830040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latin typeface="Calibri"/>
                <a:ea typeface="Calibri"/>
                <a:cs typeface="Calibri"/>
              </a:rPr>
              <a:t>SPEAKER: </a:t>
            </a:r>
            <a:r>
              <a:rPr lang="en-US" b="0" dirty="0">
                <a:latin typeface="Calibri"/>
                <a:cs typeface="Calibri"/>
              </a:rPr>
              <a:t>Next, we will begin the response preparation stage, and we have a set of questions that we would like to pose to the group as you all think about what resources and supports should be coordinated ahead of the day of the search warrant.  [SPEAKER] will walk the group through each discussion prompt and pause for input</a:t>
            </a:r>
          </a:p>
        </p:txBody>
      </p:sp>
      <p:sp>
        <p:nvSpPr>
          <p:cNvPr id="4" name="Slide Number Placeholder 3"/>
          <p:cNvSpPr>
            <a:spLocks noGrp="1"/>
          </p:cNvSpPr>
          <p:nvPr>
            <p:ph type="sldNum" sz="quarter" idx="5"/>
          </p:nvPr>
        </p:nvSpPr>
        <p:spPr/>
        <p:txBody>
          <a:bodyPr/>
          <a:lstStyle/>
          <a:p>
            <a:fld id="{D97469FA-536F-4141-BBD3-7C1E5607DC70}" type="slidenum">
              <a:rPr lang="en-US" smtClean="0"/>
              <a:pPr/>
              <a:t>19</a:t>
            </a:fld>
            <a:endParaRPr lang="en-US"/>
          </a:p>
        </p:txBody>
      </p:sp>
    </p:spTree>
    <p:extLst>
      <p:ext uri="{BB962C8B-B14F-4D97-AF65-F5344CB8AC3E}">
        <p14:creationId xmlns:p14="http://schemas.microsoft.com/office/powerpoint/2010/main" val="93323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2</a:t>
            </a:fld>
            <a:endParaRPr lang="en-US"/>
          </a:p>
        </p:txBody>
      </p:sp>
    </p:spTree>
    <p:extLst>
      <p:ext uri="{BB962C8B-B14F-4D97-AF65-F5344CB8AC3E}">
        <p14:creationId xmlns:p14="http://schemas.microsoft.com/office/powerpoint/2010/main" val="856612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r>
              <a:rPr lang="en-US" dirty="0"/>
              <a:t>SPEAKER: </a:t>
            </a:r>
            <a:r>
              <a:rPr lang="en-US" b="0" dirty="0">
                <a:latin typeface="Calibri"/>
                <a:ea typeface="Calibri"/>
                <a:cs typeface="Calibri"/>
              </a:rPr>
              <a:t>State trusted contacts are lead coordinators.</a:t>
            </a:r>
          </a:p>
          <a:p>
            <a:pPr marL="628650" lvl="1" indent="-171450">
              <a:buFont typeface="Courier New"/>
              <a:buChar char="○"/>
            </a:pPr>
            <a:r>
              <a:rPr lang="en" b="0" dirty="0">
                <a:latin typeface="Calibri"/>
                <a:ea typeface="Calibri"/>
                <a:cs typeface="Calibri"/>
              </a:rPr>
              <a:t>What other individuals (immediate vs. long-term) should be a part of the response? When and how will they be engaged?</a:t>
            </a:r>
            <a:endParaRPr lang="en-US" b="0" dirty="0"/>
          </a:p>
          <a:p>
            <a:pPr marL="628650" lvl="1" indent="-171450">
              <a:buFont typeface="Courier New"/>
              <a:buChar char="○"/>
            </a:pPr>
            <a:r>
              <a:rPr lang="en" b="0" dirty="0">
                <a:latin typeface="Calibri"/>
                <a:ea typeface="Calibri"/>
                <a:cs typeface="Calibri"/>
              </a:rPr>
              <a:t>Who are the key partners and contacts that need to be aware? Who will reach out to them?</a:t>
            </a:r>
            <a:endParaRPr lang="en-US" b="0" dirty="0">
              <a:latin typeface="Calibri"/>
              <a:ea typeface="Calibri"/>
              <a:cs typeface="Calibri"/>
            </a:endParaRPr>
          </a:p>
          <a:p>
            <a:pPr marL="171450" indent="-171450">
              <a:buFont typeface="Symbol"/>
              <a:buChar char="•"/>
            </a:pPr>
            <a:r>
              <a:rPr lang="en-US" b="0" dirty="0">
                <a:latin typeface="Calibri"/>
                <a:ea typeface="Calibri"/>
                <a:cs typeface="Calibri"/>
              </a:rPr>
              <a:t>Will the team host regular huddles to discuss updates? If so, when/how?</a:t>
            </a:r>
          </a:p>
          <a:p>
            <a:pPr marL="628650" lvl="1" indent="-171450">
              <a:buFont typeface="Courier New"/>
              <a:buChar char="○"/>
            </a:pPr>
            <a:r>
              <a:rPr lang="en" b="0" dirty="0">
                <a:latin typeface="Calibri"/>
                <a:ea typeface="Calibri"/>
                <a:cs typeface="Calibri"/>
              </a:rPr>
              <a:t>What key partners and contacts could assist with the response? Who will reach out to them?</a:t>
            </a:r>
            <a:endParaRPr lang="en-US" b="0" dirty="0">
              <a:latin typeface="Calibri"/>
              <a:ea typeface="Calibri"/>
              <a:cs typeface="Calibri"/>
            </a:endParaRPr>
          </a:p>
          <a:p>
            <a:pPr marL="171450" indent="-171450">
              <a:buFont typeface="Symbol"/>
              <a:buChar char="•"/>
            </a:pPr>
            <a:r>
              <a:rPr lang="en-US" b="0" dirty="0">
                <a:latin typeface="Calibri"/>
                <a:ea typeface="Calibri"/>
                <a:cs typeface="Calibri"/>
              </a:rPr>
              <a:t>In the event of a disruption, should healthcare personnel be positioned at or near clinic locations? If so, which locations and who can be deployed? What is the protocol for deploying personnel onsite? </a:t>
            </a:r>
          </a:p>
          <a:p>
            <a:pPr marL="171450" indent="-171450">
              <a:buFont typeface="Symbol"/>
              <a:buChar char="•"/>
            </a:pPr>
            <a:r>
              <a:rPr lang="en-US" b="0" dirty="0">
                <a:latin typeface="Calibri"/>
                <a:ea typeface="Calibri"/>
                <a:cs typeface="Calibri"/>
              </a:rPr>
              <a:t>What does this team look like? (i.e., clinical support staff) What resources can be developed for impacted patients prior to the search warrant and potential DEA registration surrender (e.g., flyers, template notifications, notification lists)?</a:t>
            </a:r>
          </a:p>
          <a:p>
            <a:pPr marL="628650" lvl="1" indent="-171450">
              <a:buFont typeface="Courier New"/>
              <a:buChar char="○"/>
            </a:pPr>
            <a:r>
              <a:rPr lang="en" b="0" dirty="0">
                <a:latin typeface="Calibri"/>
                <a:ea typeface="Calibri"/>
                <a:cs typeface="Calibri"/>
              </a:rPr>
              <a:t>What phone numbers can be provided on these resources (e.g., hotlines)? </a:t>
            </a:r>
            <a:endParaRPr lang="en-US" b="0" dirty="0">
              <a:latin typeface="Calibri"/>
              <a:ea typeface="Calibri"/>
              <a:cs typeface="Calibri"/>
            </a:endParaRPr>
          </a:p>
          <a:p>
            <a:pPr marL="628650" lvl="1" indent="-171450">
              <a:buFont typeface="Courier New"/>
              <a:buChar char="○"/>
            </a:pPr>
            <a:r>
              <a:rPr lang="en-US" b="0" dirty="0"/>
              <a:t>What, if any, public statement can be shared regarding resources to assist patients in need of care?</a:t>
            </a:r>
            <a:br>
              <a:rPr lang="en" b="0" dirty="0">
                <a:cs typeface="Calibri"/>
              </a:rPr>
            </a:br>
            <a:endParaRPr lang="en-US" b="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20</a:t>
            </a:fld>
            <a:endParaRPr lang="en-US"/>
          </a:p>
        </p:txBody>
      </p:sp>
    </p:spTree>
    <p:extLst>
      <p:ext uri="{BB962C8B-B14F-4D97-AF65-F5344CB8AC3E}">
        <p14:creationId xmlns:p14="http://schemas.microsoft.com/office/powerpoint/2010/main" val="378962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sz="1200" b="0" kern="1200">
                <a:effectLst/>
                <a:latin typeface="Calibri" panose="020F0502020204030204" pitchFamily="34" charset="0"/>
                <a:ea typeface="+mn-ea"/>
                <a:cs typeface="+mn-cs"/>
              </a:rPr>
              <a:t>N</a:t>
            </a: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ow on to our first inject. Injects are scripted “what if” events that build off of the current scenario.</a:t>
            </a:r>
          </a:p>
          <a:p>
            <a:endParaRPr lang="en-US" sz="1800" b="1" i="1"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endParaRPr>
          </a:p>
          <a:p>
            <a:r>
              <a:rPr lang="en-US" sz="1800" b="1" i="0"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Note:</a:t>
            </a:r>
            <a:r>
              <a:rPr lang="en-US" sz="1800" i="0"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 Please select an inject from the </a:t>
            </a:r>
            <a:r>
              <a:rPr lang="en-US" sz="1800" i="0" kern="100">
                <a:solidFill>
                  <a:srgbClr val="CF4E00"/>
                </a:solidFill>
                <a:effectLst/>
                <a:latin typeface="Tahoma" panose="020B0604030504040204" pitchFamily="34" charset="0"/>
                <a:ea typeface="Tahoma" panose="020B0604030504040204" pitchFamily="34" charset="0"/>
                <a:cs typeface="Calibri" panose="020F0502020204030204" pitchFamily="34" charset="0"/>
              </a:rPr>
              <a:t>Opioid Preparedness Exercise in a Box</a:t>
            </a:r>
            <a:r>
              <a:rPr lang="en-US" sz="1800" i="0"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 Inject Inventory and insert the facilitation language here.</a:t>
            </a:r>
            <a:endParaRPr lang="en-US" i="0"/>
          </a:p>
        </p:txBody>
      </p:sp>
      <p:sp>
        <p:nvSpPr>
          <p:cNvPr id="4" name="Slide Number Placeholder 3"/>
          <p:cNvSpPr>
            <a:spLocks noGrp="1"/>
          </p:cNvSpPr>
          <p:nvPr>
            <p:ph type="sldNum" sz="quarter" idx="5"/>
          </p:nvPr>
        </p:nvSpPr>
        <p:spPr/>
        <p:txBody>
          <a:bodyPr/>
          <a:lstStyle/>
          <a:p>
            <a:fld id="{D97469FA-536F-4141-BBD3-7C1E5607DC70}" type="slidenum">
              <a:rPr lang="en-US" smtClean="0"/>
              <a:pPr/>
              <a:t>21</a:t>
            </a:fld>
            <a:endParaRPr lang="en-US"/>
          </a:p>
        </p:txBody>
      </p:sp>
    </p:spTree>
    <p:extLst>
      <p:ext uri="{BB962C8B-B14F-4D97-AF65-F5344CB8AC3E}">
        <p14:creationId xmlns:p14="http://schemas.microsoft.com/office/powerpoint/2010/main" val="3089677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Note:</a:t>
            </a:r>
            <a:r>
              <a:rPr lang="en-US" sz="1200" i="0"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 Please select an inject from the </a:t>
            </a:r>
            <a:r>
              <a:rPr lang="en-US" sz="1200" i="0" kern="100">
                <a:solidFill>
                  <a:srgbClr val="CF4E00"/>
                </a:solidFill>
                <a:effectLst/>
                <a:latin typeface="Tahoma" panose="020B0604030504040204" pitchFamily="34" charset="0"/>
                <a:ea typeface="Tahoma" panose="020B0604030504040204" pitchFamily="34" charset="0"/>
                <a:cs typeface="Calibri" panose="020F0502020204030204" pitchFamily="34" charset="0"/>
              </a:rPr>
              <a:t>Opioid Preparedness Exercise in a Box</a:t>
            </a:r>
            <a:r>
              <a:rPr lang="en-US" sz="1200" i="0"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 Inject Inventory and insert the facilitation language here.</a:t>
            </a:r>
            <a:endParaRPr lang="en-US" i="0"/>
          </a:p>
        </p:txBody>
      </p:sp>
      <p:sp>
        <p:nvSpPr>
          <p:cNvPr id="4" name="Slide Number Placeholder 3"/>
          <p:cNvSpPr>
            <a:spLocks noGrp="1"/>
          </p:cNvSpPr>
          <p:nvPr>
            <p:ph type="sldNum" sz="quarter" idx="5"/>
          </p:nvPr>
        </p:nvSpPr>
        <p:spPr/>
        <p:txBody>
          <a:bodyPr/>
          <a:lstStyle/>
          <a:p>
            <a:fld id="{D97469FA-536F-4141-BBD3-7C1E5607DC70}" type="slidenum">
              <a:rPr lang="en-US" smtClean="0"/>
              <a:pPr/>
              <a:t>22</a:t>
            </a:fld>
            <a:endParaRPr lang="en-US"/>
          </a:p>
        </p:txBody>
      </p:sp>
    </p:spTree>
    <p:extLst>
      <p:ext uri="{BB962C8B-B14F-4D97-AF65-F5344CB8AC3E}">
        <p14:creationId xmlns:p14="http://schemas.microsoft.com/office/powerpoint/2010/main" val="1017643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a:t>
            </a:r>
            <a:r>
              <a:rPr lang="en-US" b="0"/>
              <a:t>: </a:t>
            </a: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Now, we’ll move into risk mitigation. This stage involves communicating the risks to patients, providers, and others in the community and coordinating resources amongst partners to assist patients, address their needs, and establish continuity of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D97469FA-536F-4141-BBD3-7C1E5607DC70}" type="slidenum">
              <a:rPr lang="en-US" smtClean="0"/>
              <a:pPr/>
              <a:t>23</a:t>
            </a:fld>
            <a:endParaRPr lang="en-US"/>
          </a:p>
        </p:txBody>
      </p:sp>
    </p:spTree>
    <p:extLst>
      <p:ext uri="{BB962C8B-B14F-4D97-AF65-F5344CB8AC3E}">
        <p14:creationId xmlns:p14="http://schemas.microsoft.com/office/powerpoint/2010/main" val="1969291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Calibri"/>
                <a:cs typeface="Calibri"/>
              </a:rPr>
              <a:t>SPEAKER</a:t>
            </a:r>
            <a:r>
              <a:rPr lang="en-US" b="0" dirty="0">
                <a:latin typeface="Calibri"/>
                <a:cs typeface="Calibri"/>
              </a:rPr>
              <a:t>: </a:t>
            </a:r>
            <a:r>
              <a:rPr lang="en-US" sz="1800" b="0" kern="100" dirty="0">
                <a:effectLst/>
                <a:latin typeface="Calibri"/>
                <a:ea typeface="Times New Roman" panose="02020603050405020304" pitchFamily="18" charset="0"/>
                <a:cs typeface="Calibri"/>
              </a:rPr>
              <a:t>Part two of our scenario takes place during the day of the search warrant. Here, at 10 am in [COUNTY A]. CDC’s ORRP notifies the state trusted contact(s) that DEA has secured the location and they would like the state to send a health professional to assist patients arriving for appointments. They also share that the healthcare provider has voluntarily surrendered their DEA registration. Two patients have arrived at the provider’s place of practice, and several are exhibiting signs of emotional stress, asking where they can go for care. An office manager is also onsite but is distraught and is not sure where to refer patients. The scene requires a coordinated set of actions to be executed related both to the investigation and to patient assistance. The response team is mobilized</a:t>
            </a:r>
            <a:r>
              <a:rPr lang="en-US" sz="1800" b="0" kern="100" dirty="0">
                <a:latin typeface="Calibri"/>
                <a:ea typeface="Times New Roman" panose="02020603050405020304" pitchFamily="18" charset="0"/>
                <a:cs typeface="Calibri"/>
              </a:rPr>
              <a:t> to</a:t>
            </a:r>
            <a:r>
              <a:rPr lang="en-US" sz="1800" b="0" kern="100" dirty="0">
                <a:effectLst/>
                <a:latin typeface="Calibri"/>
                <a:ea typeface="Times New Roman" panose="02020603050405020304" pitchFamily="18" charset="0"/>
                <a:cs typeface="Calibri"/>
              </a:rPr>
              <a:t> provide resources to patients at the site.</a:t>
            </a:r>
          </a:p>
          <a:p>
            <a:endParaRPr lang="en-US" b="0"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24</a:t>
            </a:fld>
            <a:endParaRPr lang="en-US"/>
          </a:p>
        </p:txBody>
      </p:sp>
    </p:spTree>
    <p:extLst>
      <p:ext uri="{BB962C8B-B14F-4D97-AF65-F5344CB8AC3E}">
        <p14:creationId xmlns:p14="http://schemas.microsoft.com/office/powerpoint/2010/main" val="1508912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182880" algn="l">
              <a:spcBef>
                <a:spcPts val="0"/>
              </a:spcBef>
              <a:spcAft>
                <a:spcPts val="1200"/>
              </a:spcAft>
            </a:pPr>
            <a:r>
              <a:rPr lang="en-US" b="1" dirty="0"/>
              <a:t>SPEAKER</a:t>
            </a:r>
            <a:r>
              <a:rPr lang="en-US" b="0" dirty="0"/>
              <a:t>: </a:t>
            </a: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On the day of a response, it is essential that patient resources</a:t>
            </a:r>
            <a:b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and support are deployed onsite to mitigate risk and ensure</a:t>
            </a:r>
            <a:b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care continuity.</a:t>
            </a:r>
          </a:p>
          <a:p>
            <a:pPr marL="342900" marR="182880" lvl="0" indent="-342900" algn="l">
              <a:spcBef>
                <a:spcPts val="2400"/>
              </a:spcBef>
              <a:spcAft>
                <a:spcPts val="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resources and risk mitigation strategies can be implemented on the day of the action? </a:t>
            </a:r>
          </a:p>
          <a:p>
            <a:pPr marL="342900" marR="182880" lvl="0" indent="-342900" algn="l">
              <a:spcBef>
                <a:spcPts val="60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services will be needed for patients (e.g., where to get naloxone, SUD treatment locator/hotline, Lifeline/988, HRSA healthcare facility locator, peer support, instructions to contact their health insurance provider)?</a:t>
            </a:r>
          </a:p>
          <a:p>
            <a:pPr marL="342900" marR="182880" lvl="0" indent="-342900" algn="l">
              <a:spcBef>
                <a:spcPts val="60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does a bridge care/clinical support team look like?</a:t>
            </a:r>
            <a:b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b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Will they be available? How will they reach patients?</a:t>
            </a:r>
          </a:p>
          <a:p>
            <a:pPr marL="342900" marR="182880" lvl="0" indent="-342900" algn="l">
              <a:spcBef>
                <a:spcPts val="60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personnel are available to assist patients (i.e., peer navigators, social workers, etc.)</a:t>
            </a:r>
          </a:p>
          <a:p>
            <a:pPr marL="342900" marR="182880" lvl="0" indent="-342900" algn="l">
              <a:spcBef>
                <a:spcPts val="60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Who and where are qualified clinicians willing to accept displaced patients? </a:t>
            </a:r>
          </a:p>
          <a:p>
            <a:pPr marL="342900" marR="182880" lvl="0" indent="-342900" algn="l">
              <a:spcBef>
                <a:spcPts val="60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outreach and support are available to clinicians taking over care for patients?</a:t>
            </a:r>
          </a:p>
          <a:p>
            <a:endParaRPr lang="en-US" b="0"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25</a:t>
            </a:fld>
            <a:endParaRPr lang="en-US"/>
          </a:p>
        </p:txBody>
      </p:sp>
    </p:spTree>
    <p:extLst>
      <p:ext uri="{BB962C8B-B14F-4D97-AF65-F5344CB8AC3E}">
        <p14:creationId xmlns:p14="http://schemas.microsoft.com/office/powerpoint/2010/main" val="1559904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b="0" dirty="0"/>
              <a:t>: </a:t>
            </a:r>
          </a:p>
          <a:p>
            <a:pPr marL="182880" marR="182880" algn="l">
              <a:lnSpc>
                <a:spcPct val="95000"/>
              </a:lnSpc>
              <a:spcBef>
                <a:spcPts val="0"/>
              </a:spcBef>
              <a:spcAft>
                <a:spcPts val="600"/>
              </a:spcAft>
            </a:pPr>
            <a:r>
              <a:rPr lang="en-US" sz="1200" b="0" i="1" kern="100" dirty="0">
                <a:solidFill>
                  <a:srgbClr val="07476B"/>
                </a:solidFill>
                <a:effectLst/>
                <a:latin typeface="Calibri" panose="020F0502020204030204" pitchFamily="34" charset="0"/>
                <a:ea typeface="Times New Roman" panose="02020603050405020304" pitchFamily="18" charset="0"/>
                <a:cs typeface="Times New Roman" panose="02020603050405020304" pitchFamily="18" charset="0"/>
              </a:rPr>
              <a:t>Continuing our discussion on immediate response efforts:</a:t>
            </a:r>
            <a:endParaRPr lang="en-US" sz="1200" b="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182880" lvl="0" indent="-342900" algn="l">
              <a:lnSpc>
                <a:spcPct val="95000"/>
              </a:lnSpc>
              <a:spcBef>
                <a:spcPts val="0"/>
              </a:spcBef>
              <a:spcAft>
                <a:spcPts val="600"/>
              </a:spcAft>
              <a:buFont typeface="Symbol" panose="05050102010706020507" pitchFamily="18" charset="2"/>
              <a:buChar char=""/>
              <a:tabLst>
                <a:tab pos="247015" algn="l"/>
              </a:tabLst>
            </a:pPr>
            <a:r>
              <a:rPr lang="en-US" sz="12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does telehealth availability look like? Note: Consider barriers with initial intake/screening appts.</a:t>
            </a:r>
          </a:p>
          <a:p>
            <a:pPr marL="742950" marR="182880" lvl="1" indent="-285750" algn="l">
              <a:lnSpc>
                <a:spcPct val="95000"/>
              </a:lnSpc>
              <a:spcBef>
                <a:spcPts val="0"/>
              </a:spcBef>
              <a:spcAft>
                <a:spcPts val="600"/>
              </a:spcAft>
              <a:buFont typeface="Courier New" panose="02070309020205020404" pitchFamily="49" charset="0"/>
              <a:buChar char="o"/>
              <a:tabLst>
                <a:tab pos="228600" algn="l"/>
                <a:tab pos="457200" algn="l"/>
              </a:tabLst>
            </a:pPr>
            <a:r>
              <a:rPr lang="en-US" sz="1200" b="0" dirty="0">
                <a:effectLst/>
                <a:latin typeface="Calibri" panose="020F0502020204030204" pitchFamily="34" charset="0"/>
                <a:ea typeface="Arial" panose="020B0604020202020204" pitchFamily="34" charset="0"/>
                <a:cs typeface="Arial" panose="020B0604020202020204" pitchFamily="34" charset="0"/>
              </a:rPr>
              <a:t>How can the state provide patient-facing resources</a:t>
            </a:r>
            <a:br>
              <a:rPr lang="en-US" sz="1200" b="0" dirty="0">
                <a:effectLst/>
                <a:latin typeface="Calibri" panose="020F0502020204030204" pitchFamily="34" charset="0"/>
                <a:ea typeface="Arial" panose="020B0604020202020204" pitchFamily="34" charset="0"/>
                <a:cs typeface="Arial" panose="020B0604020202020204" pitchFamily="34" charset="0"/>
              </a:rPr>
            </a:br>
            <a:r>
              <a:rPr lang="en-US" sz="1200" b="0" dirty="0">
                <a:effectLst/>
                <a:latin typeface="Calibri" panose="020F0502020204030204" pitchFamily="34" charset="0"/>
                <a:ea typeface="Arial" panose="020B0604020202020204" pitchFamily="34" charset="0"/>
                <a:cs typeface="Arial" panose="020B0604020202020204" pitchFamily="34" charset="0"/>
              </a:rPr>
              <a:t>or harm reduction resources?</a:t>
            </a:r>
            <a:br>
              <a:rPr lang="en-US" sz="1200" b="0" dirty="0">
                <a:effectLst/>
                <a:latin typeface="Calibri" panose="020F0502020204030204" pitchFamily="34" charset="0"/>
                <a:ea typeface="Arial" panose="020B0604020202020204" pitchFamily="34" charset="0"/>
                <a:cs typeface="Arial" panose="020B0604020202020204" pitchFamily="34" charset="0"/>
              </a:rPr>
            </a:br>
            <a:endParaRPr lang="en-US" sz="1200" b="0" dirty="0">
              <a:effectLst/>
              <a:latin typeface="Calibri" panose="020F0502020204030204" pitchFamily="34" charset="0"/>
              <a:ea typeface="Arial" panose="020B0604020202020204" pitchFamily="34" charset="0"/>
              <a:cs typeface="Arial" panose="020B0604020202020204" pitchFamily="34" charset="0"/>
            </a:endParaRPr>
          </a:p>
          <a:p>
            <a:pPr marL="742950" marR="182880" lvl="1" indent="-285750" algn="l">
              <a:lnSpc>
                <a:spcPct val="95000"/>
              </a:lnSpc>
              <a:spcBef>
                <a:spcPts val="0"/>
              </a:spcBef>
              <a:spcAft>
                <a:spcPts val="600"/>
              </a:spcAft>
              <a:buFont typeface="Courier New" panose="02070309020205020404" pitchFamily="49" charset="0"/>
              <a:buChar char="o"/>
              <a:tabLst>
                <a:tab pos="228600" algn="l"/>
                <a:tab pos="457200" algn="l"/>
              </a:tabLst>
            </a:pPr>
            <a:r>
              <a:rPr lang="en-US" sz="1200" b="0" dirty="0">
                <a:effectLst/>
                <a:latin typeface="Calibri" panose="020F0502020204030204" pitchFamily="34" charset="0"/>
                <a:ea typeface="Arial" panose="020B0604020202020204" pitchFamily="34" charset="0"/>
                <a:cs typeface="Arial" panose="020B0604020202020204" pitchFamily="34" charset="0"/>
              </a:rPr>
              <a:t>How can the state notify local EDs of disruption and</a:t>
            </a:r>
            <a:br>
              <a:rPr lang="en-US" sz="1200" b="0" dirty="0">
                <a:effectLst/>
                <a:latin typeface="Calibri" panose="020F0502020204030204" pitchFamily="34" charset="0"/>
                <a:ea typeface="Arial" panose="020B0604020202020204" pitchFamily="34" charset="0"/>
                <a:cs typeface="Arial" panose="020B0604020202020204" pitchFamily="34" charset="0"/>
              </a:rPr>
            </a:br>
            <a:r>
              <a:rPr lang="en-US" sz="1200" b="0" dirty="0">
                <a:effectLst/>
                <a:latin typeface="Calibri" panose="020F0502020204030204" pitchFamily="34" charset="0"/>
                <a:ea typeface="Arial" panose="020B0604020202020204" pitchFamily="34" charset="0"/>
                <a:cs typeface="Arial" panose="020B0604020202020204" pitchFamily="34" charset="0"/>
              </a:rPr>
              <a:t>provide guidance?</a:t>
            </a:r>
            <a:br>
              <a:rPr lang="en-US" sz="1200" b="0" dirty="0">
                <a:effectLst/>
                <a:latin typeface="Calibri" panose="020F0502020204030204" pitchFamily="34" charset="0"/>
                <a:ea typeface="Arial" panose="020B0604020202020204" pitchFamily="34" charset="0"/>
                <a:cs typeface="Arial" panose="020B0604020202020204" pitchFamily="34" charset="0"/>
              </a:rPr>
            </a:br>
            <a:endParaRPr lang="en-US" sz="1200" b="0" dirty="0">
              <a:effectLst/>
              <a:latin typeface="Calibri" panose="020F0502020204030204" pitchFamily="34" charset="0"/>
              <a:ea typeface="Arial" panose="020B0604020202020204" pitchFamily="34" charset="0"/>
              <a:cs typeface="Arial" panose="020B0604020202020204" pitchFamily="34" charset="0"/>
            </a:endParaRPr>
          </a:p>
          <a:p>
            <a:pPr marL="742950" marR="182880" lvl="1" indent="-285750" algn="l">
              <a:lnSpc>
                <a:spcPct val="95000"/>
              </a:lnSpc>
              <a:spcBef>
                <a:spcPts val="0"/>
              </a:spcBef>
              <a:spcAft>
                <a:spcPts val="600"/>
              </a:spcAft>
              <a:buFont typeface="Courier New" panose="02070309020205020404" pitchFamily="49" charset="0"/>
              <a:buChar char="o"/>
              <a:tabLst>
                <a:tab pos="228600" algn="l"/>
                <a:tab pos="457200" algn="l"/>
              </a:tabLst>
            </a:pPr>
            <a:r>
              <a:rPr lang="en-US" sz="1200" b="0" dirty="0">
                <a:effectLst/>
                <a:latin typeface="Calibri" panose="020F0502020204030204" pitchFamily="34" charset="0"/>
                <a:ea typeface="Arial" panose="020B0604020202020204" pitchFamily="34" charset="0"/>
                <a:cs typeface="Arial" panose="020B0604020202020204" pitchFamily="34" charset="0"/>
              </a:rPr>
              <a:t>Who from the state can notify #988/Lifeline call center personnel of the disruption and provide talking points?</a:t>
            </a:r>
            <a:br>
              <a:rPr lang="en-US" sz="1200" b="0" dirty="0">
                <a:effectLst/>
                <a:latin typeface="Calibri" panose="020F0502020204030204" pitchFamily="34" charset="0"/>
                <a:ea typeface="Arial" panose="020B0604020202020204" pitchFamily="34" charset="0"/>
                <a:cs typeface="Arial" panose="020B0604020202020204" pitchFamily="34" charset="0"/>
              </a:rPr>
            </a:br>
            <a:r>
              <a:rPr lang="en-US" sz="1200" b="0" dirty="0">
                <a:effectLst/>
                <a:latin typeface="Calibri" panose="020F0502020204030204" pitchFamily="34" charset="0"/>
                <a:ea typeface="Arial" panose="020B0604020202020204" pitchFamily="34" charset="0"/>
                <a:cs typeface="Arial" panose="020B0604020202020204" pitchFamily="34" charset="0"/>
              </a:rPr>
              <a:t>What talking points should be included? </a:t>
            </a:r>
          </a:p>
          <a:p>
            <a:pPr marL="342900" marR="182880" lvl="0" indent="-342900" algn="l">
              <a:lnSpc>
                <a:spcPct val="95000"/>
              </a:lnSpc>
              <a:spcBef>
                <a:spcPts val="0"/>
              </a:spcBef>
              <a:spcAft>
                <a:spcPts val="0"/>
              </a:spcAft>
              <a:buFont typeface="Symbol" panose="05050102010706020507" pitchFamily="18" charset="2"/>
              <a:buChar char=""/>
              <a:tabLst>
                <a:tab pos="247015" algn="l"/>
              </a:tabLst>
            </a:pPr>
            <a:r>
              <a:rPr lang="en-US" sz="12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How will information be communicated to patients?</a:t>
            </a:r>
          </a:p>
          <a:p>
            <a:pPr marL="742950" marR="182880" lvl="1" indent="-285750" algn="l">
              <a:lnSpc>
                <a:spcPct val="95000"/>
              </a:lnSpc>
              <a:spcBef>
                <a:spcPts val="600"/>
              </a:spcBef>
              <a:spcAft>
                <a:spcPts val="600"/>
              </a:spcAft>
              <a:buFont typeface="Courier New" panose="02070309020205020404" pitchFamily="49" charset="0"/>
              <a:buChar char="o"/>
              <a:tabLst>
                <a:tab pos="228600" algn="l"/>
                <a:tab pos="457200" algn="l"/>
              </a:tabLst>
            </a:pPr>
            <a:r>
              <a:rPr lang="en-US" sz="1200" b="0" dirty="0">
                <a:effectLst/>
                <a:latin typeface="Calibri" panose="020F0502020204030204" pitchFamily="34" charset="0"/>
                <a:ea typeface="Arial" panose="020B0604020202020204" pitchFamily="34" charset="0"/>
                <a:cs typeface="Arial" panose="020B0604020202020204" pitchFamily="34" charset="0"/>
              </a:rPr>
              <a:t>What is the plan to communicate this event broadly with patients (e.g., flyers, 211, 811)?</a:t>
            </a:r>
          </a:p>
          <a:p>
            <a:pPr marL="285750" marR="182880" lvl="0" indent="-285750" algn="l" defTabSz="914400" rtl="0" eaLnBrk="1" fontAlgn="auto" latinLnBrk="0" hangingPunct="1">
              <a:lnSpc>
                <a:spcPct val="95000"/>
              </a:lnSpc>
              <a:spcBef>
                <a:spcPts val="600"/>
              </a:spcBef>
              <a:spcAft>
                <a:spcPts val="600"/>
              </a:spcAft>
              <a:buClrTx/>
              <a:buSzTx/>
              <a:buFont typeface="Courier New" panose="02070309020205020404" pitchFamily="49" charset="0"/>
              <a:buChar char="o"/>
              <a:tabLst>
                <a:tab pos="228600" algn="l"/>
                <a:tab pos="457200" algn="l"/>
              </a:tabLst>
              <a:defRPr/>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How will communication and referrals be coordinated with the affected clinics’ staff</a:t>
            </a:r>
            <a:endParaRPr lang="en-US" b="0" dirty="0"/>
          </a:p>
          <a:p>
            <a:pPr marL="342900" marR="182880" lvl="0" indent="-342900" algn="l">
              <a:lnSpc>
                <a:spcPct val="95000"/>
              </a:lnSpc>
              <a:spcBef>
                <a:spcPts val="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roles can other partners (e.g., FQHC, payers, pharmacists, and health systems) play in facilitating care continuity and risk mitigation for affected patients?</a:t>
            </a:r>
          </a:p>
          <a:p>
            <a:pPr marL="342900" marR="182880" lvl="0" indent="-342900" algn="l">
              <a:lnSpc>
                <a:spcPct val="95000"/>
              </a:lnSpc>
              <a:spcBef>
                <a:spcPts val="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additional partners need to be notified to help mitigate risks (e.g., hotlines)? What additional response activities</a:t>
            </a:r>
            <a:b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b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are needed?</a:t>
            </a:r>
          </a:p>
          <a:p>
            <a:pPr marL="342900" marR="182880" lvl="0" indent="-342900" algn="l">
              <a:lnSpc>
                <a:spcPct val="95000"/>
              </a:lnSpc>
              <a:spcBef>
                <a:spcPts val="0"/>
              </a:spcBef>
              <a:spcAft>
                <a:spcPts val="600"/>
              </a:spcAft>
              <a:buFont typeface="Symbol" panose="05050102010706020507" pitchFamily="18" charset="2"/>
              <a:buChar char=""/>
              <a:tabLst>
                <a:tab pos="247015" algn="l"/>
              </a:tabLst>
            </a:pP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a:t>
            </a:r>
            <a:r>
              <a:rPr lang="en-US" sz="1800" b="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if any, action </a:t>
            </a:r>
            <a:r>
              <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can the state take if the provider does not surrender the DEA registration?</a:t>
            </a:r>
            <a:r>
              <a:rPr lang="en-US" sz="1800" b="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800" b="0" dirty="0">
              <a:solidFill>
                <a:srgbClr val="000000"/>
              </a:solidFill>
              <a:effectLst/>
              <a:latin typeface="Calibri" panose="020F0502020204030204" pitchFamily="34" charset="0"/>
              <a:ea typeface="Tahoma" panose="020B060403050404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26</a:t>
            </a:fld>
            <a:endParaRPr lang="en-US"/>
          </a:p>
        </p:txBody>
      </p:sp>
    </p:spTree>
    <p:extLst>
      <p:ext uri="{BB962C8B-B14F-4D97-AF65-F5344CB8AC3E}">
        <p14:creationId xmlns:p14="http://schemas.microsoft.com/office/powerpoint/2010/main" val="398025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a:t>
            </a:r>
            <a:r>
              <a:rPr lang="en-US" b="0"/>
              <a:t>: </a:t>
            </a: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While the immediate response is crucial, disruptions do not end</a:t>
            </a:r>
            <a:b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b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a couple of weeks following the closure. Forced tapering is not advised, and in some cases, it will take months to transition patients on to new care plans and support the providers and communities impacted by this event. </a:t>
            </a:r>
          </a:p>
          <a:p>
            <a:endParaRPr lang="en-US" b="0"/>
          </a:p>
        </p:txBody>
      </p:sp>
      <p:sp>
        <p:nvSpPr>
          <p:cNvPr id="4" name="Slide Number Placeholder 3"/>
          <p:cNvSpPr>
            <a:spLocks noGrp="1"/>
          </p:cNvSpPr>
          <p:nvPr>
            <p:ph type="sldNum" sz="quarter" idx="5"/>
          </p:nvPr>
        </p:nvSpPr>
        <p:spPr/>
        <p:txBody>
          <a:bodyPr/>
          <a:lstStyle/>
          <a:p>
            <a:fld id="{D97469FA-536F-4141-BBD3-7C1E5607DC70}" type="slidenum">
              <a:rPr lang="en-US" smtClean="0"/>
              <a:pPr/>
              <a:t>27</a:t>
            </a:fld>
            <a:endParaRPr lang="en-US"/>
          </a:p>
        </p:txBody>
      </p:sp>
    </p:spTree>
    <p:extLst>
      <p:ext uri="{BB962C8B-B14F-4D97-AF65-F5344CB8AC3E}">
        <p14:creationId xmlns:p14="http://schemas.microsoft.com/office/powerpoint/2010/main" val="41885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182880" algn="l">
              <a:spcBef>
                <a:spcPts val="1200"/>
              </a:spcBef>
              <a:spcAft>
                <a:spcPts val="1200"/>
              </a:spcAft>
            </a:pPr>
            <a:r>
              <a:rPr lang="en-US"/>
              <a:t>SPEAKER: </a:t>
            </a: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With that, let’s consider</a:t>
            </a:r>
            <a:b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b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some long-term response efforts that the state can do.</a:t>
            </a:r>
          </a:p>
          <a:p>
            <a:pPr marL="342900" marR="182880" lvl="0" indent="-342900" algn="l">
              <a:spcBef>
                <a:spcPts val="0"/>
              </a:spcBef>
              <a:spcAft>
                <a:spcPts val="600"/>
              </a:spcAft>
              <a:buFont typeface="Symbol" panose="05050102010706020507" pitchFamily="18" charset="2"/>
              <a:buChar char=""/>
              <a:tabLst>
                <a:tab pos="247015" algn="l"/>
              </a:tabLst>
            </a:pPr>
            <a:r>
              <a:rPr lang="en-US" sz="1200" b="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If the state identifies qualified healthcare providers who are able and willing to absorb patients, what can be done to support clinicians?</a:t>
            </a:r>
          </a:p>
          <a:p>
            <a:pPr marL="742950" marR="182880" lvl="1" indent="-285750" algn="l">
              <a:spcBef>
                <a:spcPts val="0"/>
              </a:spcBef>
              <a:spcAft>
                <a:spcPts val="600"/>
              </a:spcAft>
              <a:buFont typeface="Courier New" panose="02070309020205020404" pitchFamily="49" charset="0"/>
              <a:buChar char="o"/>
              <a:tabLst>
                <a:tab pos="228600" algn="l"/>
                <a:tab pos="457200" algn="l"/>
              </a:tabLst>
            </a:pPr>
            <a:r>
              <a:rPr lang="en-US" sz="1200" b="0">
                <a:effectLst/>
                <a:latin typeface="Calibri" panose="020F0502020204030204" pitchFamily="34" charset="0"/>
                <a:ea typeface="Arial" panose="020B0604020202020204" pitchFamily="34" charset="0"/>
                <a:cs typeface="Arial" panose="020B0604020202020204" pitchFamily="34" charset="0"/>
              </a:rPr>
              <a:t>What resources are available for clinician education on accepting at risk/displaced patients?</a:t>
            </a:r>
          </a:p>
          <a:p>
            <a:pPr marL="742950" marR="182880" lvl="1" indent="-285750" algn="l">
              <a:spcBef>
                <a:spcPts val="0"/>
              </a:spcBef>
              <a:spcAft>
                <a:spcPts val="600"/>
              </a:spcAft>
              <a:buFont typeface="Courier New" panose="02070309020205020404" pitchFamily="49" charset="0"/>
              <a:buChar char="o"/>
              <a:tabLst>
                <a:tab pos="228600" algn="l"/>
                <a:tab pos="457200" algn="l"/>
              </a:tabLst>
            </a:pPr>
            <a:r>
              <a:rPr lang="en-US" sz="1200" b="0">
                <a:effectLst/>
                <a:latin typeface="Calibri" panose="020F0502020204030204" pitchFamily="34" charset="0"/>
                <a:ea typeface="Arial" panose="020B0604020202020204" pitchFamily="34" charset="0"/>
                <a:cs typeface="Arial" panose="020B0604020202020204" pitchFamily="34" charset="0"/>
              </a:rPr>
              <a:t>What mental health support resources are available to prevent provider fatigue?</a:t>
            </a:r>
          </a:p>
          <a:p>
            <a:pPr marL="342900" marR="182880" lvl="0" indent="-342900" algn="l">
              <a:spcBef>
                <a:spcPts val="0"/>
              </a:spcBef>
              <a:spcAft>
                <a:spcPts val="600"/>
              </a:spcAft>
              <a:buFont typeface="Symbol" panose="05050102010706020507" pitchFamily="18" charset="2"/>
              <a:buChar char=""/>
              <a:tabLst>
                <a:tab pos="247015" algn="l"/>
              </a:tabLst>
            </a:pPr>
            <a:r>
              <a:rPr lang="en-US" sz="1200" b="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What risk mitigation strategies can be implemented 30 or more days after the surrender of DEA registration?</a:t>
            </a:r>
          </a:p>
          <a:p>
            <a:pPr marL="342900" marR="182880" lvl="0" indent="-342900" algn="l">
              <a:spcBef>
                <a:spcPts val="0"/>
              </a:spcBef>
              <a:spcAft>
                <a:spcPts val="600"/>
              </a:spcAft>
              <a:buFont typeface="Symbol" panose="05050102010706020507" pitchFamily="18" charset="2"/>
              <a:buChar char=""/>
              <a:tabLst>
                <a:tab pos="247015" algn="l"/>
              </a:tabLst>
            </a:pPr>
            <a:r>
              <a:rPr lang="en-US" sz="1200" b="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Who will notify patients’ payers of the disruption? What talking points should be included?</a:t>
            </a:r>
          </a:p>
          <a:p>
            <a:pPr marL="342900" marR="182880" lvl="0" indent="-342900" algn="l">
              <a:spcBef>
                <a:spcPts val="0"/>
              </a:spcBef>
              <a:spcAft>
                <a:spcPts val="0"/>
              </a:spcAft>
              <a:buFont typeface="Symbol" panose="05050102010706020507" pitchFamily="18" charset="2"/>
              <a:buChar char=""/>
              <a:tabLst>
                <a:tab pos="247015" algn="l"/>
              </a:tabLst>
            </a:pPr>
            <a:r>
              <a:rPr lang="en-US" sz="1200" b="0">
                <a:solidFill>
                  <a:srgbClr val="000000"/>
                </a:solidFill>
                <a:effectLst/>
                <a:latin typeface="Calibri" panose="020F0502020204030204" pitchFamily="34" charset="0"/>
                <a:ea typeface="Tahoma" panose="020B0604030504040204" pitchFamily="34" charset="0"/>
                <a:cs typeface="Times New Roman" panose="02020603050405020304" pitchFamily="18" charset="0"/>
              </a:rPr>
              <a:t>Are payers able to refer patients to a new healthcare provider? If so, who are the new healthcare providers?</a:t>
            </a:r>
          </a:p>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28</a:t>
            </a:fld>
            <a:endParaRPr lang="en-US"/>
          </a:p>
        </p:txBody>
      </p:sp>
    </p:spTree>
    <p:extLst>
      <p:ext uri="{BB962C8B-B14F-4D97-AF65-F5344CB8AC3E}">
        <p14:creationId xmlns:p14="http://schemas.microsoft.com/office/powerpoint/2010/main" val="1937384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a:t>
            </a: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Okay, here is our second inject.</a:t>
            </a:r>
          </a:p>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29</a:t>
            </a:fld>
            <a:endParaRPr lang="en-US"/>
          </a:p>
        </p:txBody>
      </p:sp>
    </p:spTree>
    <p:extLst>
      <p:ext uri="{BB962C8B-B14F-4D97-AF65-F5344CB8AC3E}">
        <p14:creationId xmlns:p14="http://schemas.microsoft.com/office/powerpoint/2010/main" val="399521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latin typeface="Calibri"/>
                <a:ea typeface="Calibri"/>
                <a:cs typeface="Calibri"/>
              </a:rPr>
              <a:t>Welcome! Thank you all for joining Session One of [STATE] opioid preparedness exercise, which focuses on responding to disruptions in access to opioid prescriptions. If you haven’t done so already, we ask everyone to change their Zoom name to include their full name and organization. My colleague will drop instructions for how to do so in the chat, and if at any point today you need any support with [INSERT PLATFORM (e.g., Zoom, Microsoft Teams, Google Meet, WebEx, etc.)], please feel free to chat for assistance. We hope that today’s exercise helps to familiarize everyone with the importance of preparing for and having a state response protocol for opioid prescription disruptions.</a:t>
            </a:r>
          </a:p>
          <a:p>
            <a:endParaRPr lang="en-US" b="0" dirty="0">
              <a:latin typeface="Calibri"/>
              <a:ea typeface="Calibri"/>
              <a:cs typeface="Calibri"/>
            </a:endParaRPr>
          </a:p>
          <a:p>
            <a:r>
              <a:rPr lang="en-US" b="0" dirty="0">
                <a:latin typeface="Calibri"/>
                <a:ea typeface="Calibri"/>
                <a:cs typeface="Calibri"/>
              </a:rPr>
              <a:t>Opioid prescription disruptions occur for several reasons, including the death of a prescriber, retirement, or a law-enforcement action against a prescriber, which may or may not result in the immediate closure of a medical practice. For our exercise, we will focus largely on disruptions due to law enforcement actions taken against a prescriber. However, please note that the information provided during today’s exercise can be applied to other events that cause disruptions and displacement of patients from services.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a:t>
            </a:fld>
            <a:endParaRPr lang="en-US"/>
          </a:p>
        </p:txBody>
      </p:sp>
    </p:spTree>
    <p:extLst>
      <p:ext uri="{BB962C8B-B14F-4D97-AF65-F5344CB8AC3E}">
        <p14:creationId xmlns:p14="http://schemas.microsoft.com/office/powerpoint/2010/main" val="200301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a:solidFill>
                  <a:srgbClr val="CF4E00"/>
                </a:solidFill>
                <a:effectLst/>
                <a:latin typeface="Tahoma" panose="020B0604030504040204" pitchFamily="34" charset="0"/>
                <a:ea typeface="Times New Roman" panose="02020603050405020304" pitchFamily="18" charset="0"/>
                <a:cs typeface="Calibri" panose="020F0502020204030204" pitchFamily="34" charset="0"/>
              </a:rPr>
              <a:t>Note:</a:t>
            </a:r>
            <a:r>
              <a:rPr lang="en-US" sz="1800" kern="100">
                <a:solidFill>
                  <a:srgbClr val="CF4E00"/>
                </a:solidFill>
                <a:effectLst/>
                <a:latin typeface="Tahoma" panose="020B0604030504040204" pitchFamily="34" charset="0"/>
                <a:ea typeface="Times New Roman" panose="02020603050405020304" pitchFamily="18" charset="0"/>
                <a:cs typeface="Times New Roman" panose="02020603050405020304" pitchFamily="18" charset="0"/>
              </a:rPr>
              <a:t> Please select an inject from the </a:t>
            </a:r>
            <a:r>
              <a:rPr lang="en-US" sz="1800" kern="100">
                <a:solidFill>
                  <a:srgbClr val="CF4E00"/>
                </a:solidFill>
                <a:effectLst/>
                <a:latin typeface="Tahoma" panose="020B0604030504040204" pitchFamily="34" charset="0"/>
                <a:ea typeface="Tahoma" panose="020B0604030504040204" pitchFamily="34" charset="0"/>
                <a:cs typeface="Times New Roman" panose="02020603050405020304" pitchFamily="18" charset="0"/>
              </a:rPr>
              <a:t>Opioid Preparedness Exercise in a Box</a:t>
            </a:r>
            <a:r>
              <a:rPr lang="en-US" sz="1800" kern="100">
                <a:solidFill>
                  <a:srgbClr val="CF4E00"/>
                </a:solidFill>
                <a:effectLst/>
                <a:latin typeface="Tahoma" panose="020B0604030504040204" pitchFamily="34" charset="0"/>
                <a:ea typeface="Times New Roman" panose="02020603050405020304" pitchFamily="18" charset="0"/>
                <a:cs typeface="Times New Roman" panose="02020603050405020304" pitchFamily="18" charset="0"/>
              </a:rPr>
              <a:t> Inject Inventory and insert the facilitation language here.</a:t>
            </a:r>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30</a:t>
            </a:fld>
            <a:endParaRPr lang="en-US"/>
          </a:p>
        </p:txBody>
      </p:sp>
    </p:spTree>
    <p:extLst>
      <p:ext uri="{BB962C8B-B14F-4D97-AF65-F5344CB8AC3E}">
        <p14:creationId xmlns:p14="http://schemas.microsoft.com/office/powerpoint/2010/main" val="1978216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182880">
              <a:spcBef>
                <a:spcPts val="1200"/>
              </a:spcBef>
              <a:spcAft>
                <a:spcPts val="1200"/>
              </a:spcAft>
            </a:pPr>
            <a:r>
              <a:rPr lang="en-US"/>
              <a:t>SPEAKER: </a:t>
            </a: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We’ll now move on to the last phase of the response, monitoring and evaluation. In this phase, the threat should be monitored and rates of success in linkages to care should be evaluated.</a:t>
            </a:r>
          </a:p>
          <a:p>
            <a:pPr marL="182880" marR="182880">
              <a:spcBef>
                <a:spcPts val="1200"/>
              </a:spcBef>
              <a:spcAft>
                <a:spcPts val="1200"/>
              </a:spcAft>
            </a:pPr>
            <a:r>
              <a:rPr lang="en-US" sz="1200" b="0" kern="100">
                <a:solidFill>
                  <a:srgbClr val="CF4E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b="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31</a:t>
            </a:fld>
            <a:endParaRPr lang="en-US"/>
          </a:p>
        </p:txBody>
      </p:sp>
    </p:spTree>
    <p:extLst>
      <p:ext uri="{BB962C8B-B14F-4D97-AF65-F5344CB8AC3E}">
        <p14:creationId xmlns:p14="http://schemas.microsoft.com/office/powerpoint/2010/main" val="356251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182880">
              <a:spcBef>
                <a:spcPts val="1200"/>
              </a:spcBef>
              <a:spcAft>
                <a:spcPts val="1200"/>
              </a:spcAft>
            </a:pPr>
            <a:r>
              <a:rPr lang="en-US"/>
              <a:t>SPEAKER: </a:t>
            </a:r>
            <a:r>
              <a:rPr lang="en-US" sz="1200" b="0" kern="100">
                <a:effectLst/>
                <a:latin typeface="Calibri" panose="020F0502020204030204" pitchFamily="34" charset="0"/>
                <a:ea typeface="Calibri" panose="020F0502020204030204" pitchFamily="34" charset="0"/>
                <a:cs typeface="Times New Roman" panose="02020603050405020304" pitchFamily="18" charset="0"/>
              </a:rPr>
              <a:t>Ten weeks following the disruption in [COUNTY A], CDC’s ORRP follows up with the state trusted contact(s) about the status of the disruption. The state trusted contact(s) work with partners to pull together relevant resources to provide this update. </a:t>
            </a:r>
            <a:endParaRPr lang="en-US" sz="1200" b="0" kern="100">
              <a:effectLst/>
              <a:latin typeface="Calibri" panose="020F0502020204030204" pitchFamily="34" charset="0"/>
              <a:ea typeface="Times New Roman" panose="02020603050405020304" pitchFamily="18" charset="0"/>
              <a:cs typeface="Times New Roman" panose="02020603050405020304" pitchFamily="18" charset="0"/>
            </a:endParaRPr>
          </a:p>
          <a:p>
            <a:pPr marL="182880" marR="182880">
              <a:spcBef>
                <a:spcPts val="0"/>
              </a:spcBef>
              <a:spcAft>
                <a:spcPts val="1200"/>
              </a:spcAft>
            </a:pPr>
            <a:r>
              <a:rPr lang="en-US" sz="1200" b="0" kern="100">
                <a:solidFill>
                  <a:srgbClr val="CF4E00"/>
                </a:solidFill>
                <a:effectLst/>
                <a:latin typeface="Calibri" panose="020F0502020204030204" pitchFamily="34" charset="0"/>
                <a:ea typeface="Calibri" panose="020F0502020204030204" pitchFamily="34" charset="0"/>
                <a:cs typeface="Times New Roman" panose="02020603050405020304" pitchFamily="18" charset="0"/>
              </a:rPr>
              <a:t>(Next Slide)</a:t>
            </a:r>
            <a:endParaRPr lang="en-US" sz="1200" b="0" kern="1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32</a:t>
            </a:fld>
            <a:endParaRPr lang="en-US"/>
          </a:p>
        </p:txBody>
      </p:sp>
    </p:spTree>
    <p:extLst>
      <p:ext uri="{BB962C8B-B14F-4D97-AF65-F5344CB8AC3E}">
        <p14:creationId xmlns:p14="http://schemas.microsoft.com/office/powerpoint/2010/main" val="3472970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182880">
              <a:spcBef>
                <a:spcPts val="0"/>
              </a:spcBef>
              <a:spcAft>
                <a:spcPts val="12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SPEAKER: </a:t>
            </a: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Here are some considerations as we think Here are some considerations as we think through closeout of the response.</a:t>
            </a:r>
          </a:p>
          <a:p>
            <a:pPr marL="342900" marR="182880" lvl="0" indent="-342900">
              <a:spcBef>
                <a:spcPts val="600"/>
              </a:spcBef>
              <a:spcAft>
                <a:spcPts val="0"/>
              </a:spcAft>
              <a:buFont typeface="Symbol" panose="05050102010706020507" pitchFamily="18" charset="2"/>
              <a:buChar char=""/>
              <a:tabLst>
                <a:tab pos="247015" algn="l"/>
                <a:tab pos="457200" algn="l"/>
              </a:tabLst>
            </a:pPr>
            <a:r>
              <a:rPr lang="en-US" sz="2800" b="0" dirty="0">
                <a:solidFill>
                  <a:srgbClr val="000000"/>
                </a:solidFill>
                <a:effectLst/>
                <a:latin typeface="+mj-lt"/>
                <a:ea typeface="Tahoma" panose="020B0604030504040204" pitchFamily="34" charset="0"/>
                <a:cs typeface="Arial" panose="020B0604020202020204" pitchFamily="34" charset="0"/>
              </a:rPr>
              <a:t>What data can be leveraged to evaluate the response? </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b="0" dirty="0">
                <a:effectLst/>
                <a:latin typeface="+mj-lt"/>
                <a:ea typeface="Arial" panose="020B0604020202020204" pitchFamily="34" charset="0"/>
                <a:cs typeface="Arial" panose="020B0604020202020204" pitchFamily="34" charset="0"/>
              </a:rPr>
              <a:t>If possible, consider documenting the number of flyers, Narcan kits, fentanyl test strips, etc. that were distributed; the number of emergency room visits; fatal and non-fatal overdoses, etc.</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b="0" dirty="0">
                <a:effectLst/>
                <a:latin typeface="+mj-lt"/>
                <a:ea typeface="Arial" panose="020B0604020202020204" pitchFamily="34" charset="0"/>
                <a:cs typeface="Arial" panose="020B0604020202020204" pitchFamily="34" charset="0"/>
              </a:rPr>
              <a:t>How many hospitals and/or healthcare providers were alerted about the disruption?</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b="0" dirty="0">
                <a:effectLst/>
                <a:latin typeface="+mj-lt"/>
                <a:ea typeface="Arial" panose="020B0604020202020204" pitchFamily="34" charset="0"/>
                <a:cs typeface="Arial" panose="020B0604020202020204" pitchFamily="34" charset="0"/>
              </a:rPr>
              <a:t>How many and what types of partner agencies or organizations were mobilized during response efforts?</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b="0" dirty="0">
                <a:effectLst/>
                <a:latin typeface="+mj-lt"/>
                <a:ea typeface="Arial" panose="020B0604020202020204" pitchFamily="34" charset="0"/>
                <a:cs typeface="Arial" panose="020B0604020202020204" pitchFamily="34" charset="0"/>
              </a:rPr>
              <a:t>What kinds of referral healthcare systems were identified?</a:t>
            </a:r>
          </a:p>
          <a:p>
            <a:pPr marL="685800" marR="182880" indent="0">
              <a:spcBef>
                <a:spcPts val="0"/>
              </a:spcBef>
              <a:spcAft>
                <a:spcPts val="0"/>
              </a:spcAft>
              <a:tabLst>
                <a:tab pos="228600" algn="l"/>
                <a:tab pos="457200" algn="l"/>
              </a:tabLst>
            </a:pPr>
            <a:r>
              <a:rPr lang="en-US" sz="2800" b="0" dirty="0">
                <a:effectLst/>
                <a:latin typeface="+mj-lt"/>
                <a:ea typeface="Arial" panose="020B0604020202020204" pitchFamily="34" charset="0"/>
                <a:cs typeface="Arial" panose="020B0604020202020204" pitchFamily="34" charset="0"/>
              </a:rPr>
              <a:t> </a:t>
            </a:r>
          </a:p>
          <a:p>
            <a:pPr marL="342900" marR="182880" lvl="0" indent="-342900">
              <a:spcBef>
                <a:spcPts val="0"/>
              </a:spcBef>
              <a:spcAft>
                <a:spcPts val="600"/>
              </a:spcAft>
              <a:buFont typeface="Symbol" panose="05050102010706020507" pitchFamily="18" charset="2"/>
              <a:buChar char=""/>
              <a:tabLst>
                <a:tab pos="228600" algn="l"/>
                <a:tab pos="457200" algn="l"/>
              </a:tabLst>
            </a:pPr>
            <a:r>
              <a:rPr lang="en-US" sz="2800" b="0" dirty="0">
                <a:effectLst/>
                <a:latin typeface="+mj-lt"/>
                <a:ea typeface="Arial" panose="020B0604020202020204" pitchFamily="34" charset="0"/>
                <a:cs typeface="Arial" panose="020B0604020202020204" pitchFamily="34" charset="0"/>
              </a:rPr>
              <a:t>What data can be used to evaluate continuity of care amongst displaced patients (e.g., treatment, primary care providers, specialists)?</a:t>
            </a:r>
          </a:p>
          <a:p>
            <a:pPr marL="342900" marR="182880" lvl="0" indent="-342900">
              <a:spcBef>
                <a:spcPts val="600"/>
              </a:spcBef>
              <a:spcAft>
                <a:spcPts val="600"/>
              </a:spcAft>
              <a:buFont typeface="Symbol" panose="05050102010706020507" pitchFamily="18" charset="2"/>
              <a:buChar char=""/>
              <a:tabLst>
                <a:tab pos="247015" algn="l"/>
                <a:tab pos="457200" algn="l"/>
              </a:tabLst>
            </a:pPr>
            <a:r>
              <a:rPr lang="en-US" sz="2800" b="0" dirty="0">
                <a:solidFill>
                  <a:srgbClr val="000000"/>
                </a:solidFill>
                <a:effectLst/>
                <a:latin typeface="+mj-lt"/>
                <a:ea typeface="Tahoma" panose="020B0604030504040204" pitchFamily="34" charset="0"/>
                <a:cs typeface="Arial" panose="020B0604020202020204" pitchFamily="34" charset="0"/>
              </a:rPr>
              <a:t>What partnerships, if any, can be leveraged to evaluate the response (e.g., Medicaid, FQHCs)?</a:t>
            </a:r>
          </a:p>
          <a:p>
            <a:pPr marL="342900" marR="182880" lvl="0" indent="-342900">
              <a:spcBef>
                <a:spcPts val="1200"/>
              </a:spcBef>
              <a:spcAft>
                <a:spcPts val="600"/>
              </a:spcAft>
              <a:buFont typeface="Symbol" panose="05050102010706020507" pitchFamily="18" charset="2"/>
              <a:buChar char=""/>
              <a:tabLst>
                <a:tab pos="247015" algn="l"/>
                <a:tab pos="457200" algn="l"/>
              </a:tabLst>
            </a:pPr>
            <a:r>
              <a:rPr lang="en-US" sz="2800" b="0" dirty="0">
                <a:solidFill>
                  <a:srgbClr val="000000"/>
                </a:solidFill>
                <a:effectLst/>
                <a:latin typeface="+mj-lt"/>
                <a:ea typeface="Tahoma" panose="020B0604030504040204" pitchFamily="34" charset="0"/>
                <a:cs typeface="Arial" panose="020B0604020202020204" pitchFamily="34" charset="0"/>
              </a:rPr>
              <a:t>What does the closeout of a response look like, such as when all patients impacted by the disruption are connected to a new provider, or one to six months after the disruption?</a:t>
            </a:r>
          </a:p>
          <a:p>
            <a:pPr marL="342900" marR="182880" lvl="0" indent="-342900">
              <a:spcBef>
                <a:spcPts val="600"/>
              </a:spcBef>
              <a:spcAft>
                <a:spcPts val="600"/>
              </a:spcAft>
              <a:buFont typeface="Symbol" panose="05050102010706020507" pitchFamily="18" charset="2"/>
              <a:buChar char=""/>
              <a:tabLst>
                <a:tab pos="247015" algn="l"/>
                <a:tab pos="457200" algn="l"/>
              </a:tabLst>
            </a:pPr>
            <a:r>
              <a:rPr lang="en-US" sz="2800" b="0" dirty="0">
                <a:solidFill>
                  <a:srgbClr val="000000"/>
                </a:solidFill>
                <a:effectLst/>
                <a:latin typeface="+mj-lt"/>
                <a:ea typeface="Tahoma" panose="020B0604030504040204" pitchFamily="34" charset="0"/>
                <a:cs typeface="Arial" panose="020B0604020202020204" pitchFamily="34" charset="0"/>
              </a:rPr>
              <a:t>What are the state’s plans for quality improvement for the response?</a:t>
            </a:r>
          </a:p>
          <a:p>
            <a:pPr marL="342900" marR="182880" lvl="0" indent="-342900">
              <a:spcBef>
                <a:spcPts val="600"/>
              </a:spcBef>
              <a:spcAft>
                <a:spcPts val="600"/>
              </a:spcAft>
              <a:buFont typeface="Symbol" panose="05050102010706020507" pitchFamily="18" charset="2"/>
              <a:buChar char=""/>
              <a:tabLst>
                <a:tab pos="247015" algn="l"/>
                <a:tab pos="457200" algn="l"/>
              </a:tabLst>
            </a:pPr>
            <a:r>
              <a:rPr lang="en-US" sz="2800" b="0" kern="100" dirty="0">
                <a:effectLst/>
                <a:latin typeface="+mj-lt"/>
                <a:ea typeface="Tahoma" panose="020B0604030504040204" pitchFamily="34" charset="0"/>
                <a:cs typeface="Arial" panose="020B0604020202020204" pitchFamily="34" charset="0"/>
              </a:rPr>
              <a:t>What are some lessons learned that can inform the next response and protocol?</a:t>
            </a:r>
            <a:endParaRPr lang="en-US" sz="2800" b="0" dirty="0">
              <a:solidFill>
                <a:srgbClr val="000000"/>
              </a:solidFill>
              <a:effectLst/>
              <a:latin typeface="+mj-lt"/>
              <a:ea typeface="Tahoma" panose="020B0604030504040204" pitchFamily="34" charset="0"/>
              <a:cs typeface="Arial" panose="020B0604020202020204" pitchFamily="34" charset="0"/>
            </a:endParaRPr>
          </a:p>
          <a:p>
            <a:pPr marL="182880" marR="182880">
              <a:spcBef>
                <a:spcPts val="0"/>
              </a:spcBef>
              <a:spcAft>
                <a:spcPts val="1200"/>
              </a:spcAft>
            </a:pPr>
            <a:endParaRPr lang="en-US" sz="1200" b="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33</a:t>
            </a:fld>
            <a:endParaRPr lang="en-US"/>
          </a:p>
        </p:txBody>
      </p:sp>
    </p:spTree>
    <p:extLst>
      <p:ext uri="{BB962C8B-B14F-4D97-AF65-F5344CB8AC3E}">
        <p14:creationId xmlns:p14="http://schemas.microsoft.com/office/powerpoint/2010/main" val="496656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a:t>
            </a: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Thank you all again for your participation and discussion in the mock scenario. Welcome to the last activity of the day! </a:t>
            </a:r>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34</a:t>
            </a:fld>
            <a:endParaRPr lang="en-US"/>
          </a:p>
        </p:txBody>
      </p:sp>
    </p:spTree>
    <p:extLst>
      <p:ext uri="{BB962C8B-B14F-4D97-AF65-F5344CB8AC3E}">
        <p14:creationId xmlns:p14="http://schemas.microsoft.com/office/powerpoint/2010/main" val="755990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a:t>
            </a:r>
            <a:r>
              <a:rPr lang="en-US" sz="1800" b="0" kern="100">
                <a:effectLst/>
                <a:latin typeface="Calibri" panose="020F0502020204030204" pitchFamily="34" charset="0"/>
                <a:ea typeface="Times New Roman" panose="02020603050405020304" pitchFamily="18" charset="0"/>
                <a:cs typeface="Times New Roman" panose="02020603050405020304" pitchFamily="18" charset="0"/>
              </a:rPr>
              <a:t>We will now move into a quick 15-minute action planning activity to discuss action steps regarding today’s session.</a:t>
            </a:r>
          </a:p>
          <a:p>
            <a:endParaRPr lang="en-US"/>
          </a:p>
        </p:txBody>
      </p:sp>
      <p:sp>
        <p:nvSpPr>
          <p:cNvPr id="4" name="Slide Number Placeholder 3"/>
          <p:cNvSpPr>
            <a:spLocks noGrp="1"/>
          </p:cNvSpPr>
          <p:nvPr>
            <p:ph type="sldNum" sz="quarter" idx="5"/>
          </p:nvPr>
        </p:nvSpPr>
        <p:spPr/>
        <p:txBody>
          <a:bodyPr/>
          <a:lstStyle/>
          <a:p>
            <a:fld id="{D97469FA-536F-4141-BBD3-7C1E5607DC70}" type="slidenum">
              <a:rPr lang="en-US" smtClean="0"/>
              <a:pPr/>
              <a:t>35</a:t>
            </a:fld>
            <a:endParaRPr lang="en-US"/>
          </a:p>
        </p:txBody>
      </p:sp>
    </p:spTree>
    <p:extLst>
      <p:ext uri="{BB962C8B-B14F-4D97-AF65-F5344CB8AC3E}">
        <p14:creationId xmlns:p14="http://schemas.microsoft.com/office/powerpoint/2010/main" val="1103094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b="0" dirty="0"/>
              <a:t>We are at the end of the first opioid preparedness exercise session. We hope you found this exercise informative. Before we go, I wanted to highlight some resources that ASTHO and ORRP have produced related to preparing for opioid prescription disruptions. We are sharing links to those resources now in the chat. </a:t>
            </a:r>
          </a:p>
          <a:p>
            <a:r>
              <a:rPr lang="en-US" b="0" dirty="0"/>
              <a:t>Are there any other questions or concerns before we wrap up for today?</a:t>
            </a:r>
          </a:p>
          <a:p>
            <a:r>
              <a:rPr lang="en-US" b="0" dirty="0"/>
              <a:t>Okay, that concludes our exercise for today! Many thanks to each of you for joining us and participating in such a robust discussion. Have a great day!</a:t>
            </a:r>
          </a:p>
          <a:p>
            <a:endParaRPr lang="en-US"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36</a:t>
            </a:fld>
            <a:endParaRPr lang="en-US"/>
          </a:p>
        </p:txBody>
      </p:sp>
    </p:spTree>
    <p:extLst>
      <p:ext uri="{BB962C8B-B14F-4D97-AF65-F5344CB8AC3E}">
        <p14:creationId xmlns:p14="http://schemas.microsoft.com/office/powerpoint/2010/main" val="3862596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b="0" dirty="0"/>
              <a:t>We are at the end of the first opioid preparedness exercise session. We hope you found this exercise informative. Before we go, I wanted to highlight some resources that ASTHO and ORRP have produced related to preparing for opioid prescription disruptions. We are sharing links to those resources now in the chat. </a:t>
            </a:r>
          </a:p>
          <a:p>
            <a:r>
              <a:rPr lang="en-US" b="0" dirty="0"/>
              <a:t>Are there any other questions or concerns before we wrap up for today?</a:t>
            </a:r>
          </a:p>
          <a:p>
            <a:r>
              <a:rPr lang="en-US" b="0" dirty="0"/>
              <a:t>Okay, that concludes our exercise for today! Many thanks to each of you for joining us and participating in such a robust discussion. Have a great day!</a:t>
            </a:r>
          </a:p>
          <a:p>
            <a:endParaRPr lang="en-US"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37</a:t>
            </a:fld>
            <a:endParaRPr lang="en-US"/>
          </a:p>
        </p:txBody>
      </p:sp>
    </p:spTree>
    <p:extLst>
      <p:ext uri="{BB962C8B-B14F-4D97-AF65-F5344CB8AC3E}">
        <p14:creationId xmlns:p14="http://schemas.microsoft.com/office/powerpoint/2010/main" val="2556955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a:latin typeface="Calibri"/>
                <a:ea typeface="Calibri"/>
                <a:cs typeface="Calibri"/>
              </a:rPr>
              <a:t>This PowerPoint</a:t>
            </a:r>
            <a:r>
              <a:rPr lang="en-US" sz="1600" b="0" baseline="0">
                <a:latin typeface="Calibri"/>
                <a:ea typeface="Calibri"/>
                <a:cs typeface="Calibri"/>
              </a:rPr>
              <a:t> is branded to meet ASTHO standards. The designs set in place have some interchangeable elements. All of the text is editable. Sizing of the text is recommended but should be altered to have the text fit the space appropriately. Stock photos can be swapped out as desired, but please make sure they are licensed. The design elements in the background should not be altered unless it’s necessary or if the deletion of text makes the design element no longer necessary. The Department Organization chart is not in the master slides due to issues regarding editability. Please modify Slide 35 if you need to create an organizational chart. If you have any questions, reach out to Content Development.</a:t>
            </a:r>
            <a:endParaRPr lang="en-US" sz="1600" b="0">
              <a:latin typeface="Calibri"/>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38</a:t>
            </a:fld>
            <a:endParaRPr lang="en-US"/>
          </a:p>
        </p:txBody>
      </p:sp>
    </p:spTree>
    <p:extLst>
      <p:ext uri="{BB962C8B-B14F-4D97-AF65-F5344CB8AC3E}">
        <p14:creationId xmlns:p14="http://schemas.microsoft.com/office/powerpoint/2010/main" val="167468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t>Here are the objectives for this session. Today we will discuss the necessity and urgency of preparing for disruptions in access to opioid prescriptions; better understand the fundamentals of creating a response protocol, including identifying partners, roles, and responsibilities; enhance and develop cross-sectoral partnerships to respond to opioid prescription disruptions; and practice response scenarios to test, strengthen, and develop states’ opioid prescription disruption protocol.</a:t>
            </a:r>
          </a:p>
        </p:txBody>
      </p:sp>
      <p:sp>
        <p:nvSpPr>
          <p:cNvPr id="4" name="Slide Number Placeholder 3"/>
          <p:cNvSpPr>
            <a:spLocks noGrp="1"/>
          </p:cNvSpPr>
          <p:nvPr>
            <p:ph type="sldNum" sz="quarter" idx="5"/>
          </p:nvPr>
        </p:nvSpPr>
        <p:spPr/>
        <p:txBody>
          <a:bodyPr/>
          <a:lstStyle/>
          <a:p>
            <a:fld id="{D97469FA-536F-4141-BBD3-7C1E5607DC70}" type="slidenum">
              <a:rPr lang="en-US" smtClean="0"/>
              <a:pPr/>
              <a:t>4</a:t>
            </a:fld>
            <a:endParaRPr lang="en-US"/>
          </a:p>
        </p:txBody>
      </p:sp>
    </p:spTree>
    <p:extLst>
      <p:ext uri="{BB962C8B-B14F-4D97-AF65-F5344CB8AC3E}">
        <p14:creationId xmlns:p14="http://schemas.microsoft.com/office/powerpoint/2010/main" val="30731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t>Before we begin, I just wanted to give a quick overview of what you can expect in today’s two-hour session. We will begin with an overview of the [STATE] landscape on the impact of opioid disruptions in the state. We will then have an icebreaker activity on the call before watching a short video from CDC’s Opioid Rapid Response Program about their work with states to respond to these disruptions. Next, we will review the phases of a disruption response before taking a quick break and then coming back together to walk through a mock response scenario. Finally, we’ll end the day with an action-planning workshop before wrapping up with the next steps.</a:t>
            </a:r>
          </a:p>
        </p:txBody>
      </p:sp>
      <p:sp>
        <p:nvSpPr>
          <p:cNvPr id="4" name="Slide Number Placeholder 3"/>
          <p:cNvSpPr>
            <a:spLocks noGrp="1"/>
          </p:cNvSpPr>
          <p:nvPr>
            <p:ph type="sldNum" sz="quarter" idx="5"/>
          </p:nvPr>
        </p:nvSpPr>
        <p:spPr/>
        <p:txBody>
          <a:bodyPr/>
          <a:lstStyle/>
          <a:p>
            <a:fld id="{D97469FA-536F-4141-BBD3-7C1E5607DC70}" type="slidenum">
              <a:rPr lang="en-US" smtClean="0"/>
              <a:pPr/>
              <a:t>5</a:t>
            </a:fld>
            <a:endParaRPr lang="en-US"/>
          </a:p>
        </p:txBody>
      </p:sp>
    </p:spTree>
    <p:extLst>
      <p:ext uri="{BB962C8B-B14F-4D97-AF65-F5344CB8AC3E}">
        <p14:creationId xmlns:p14="http://schemas.microsoft.com/office/powerpoint/2010/main" val="262756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6</a:t>
            </a:fld>
            <a:endParaRPr lang="en-US"/>
          </a:p>
        </p:txBody>
      </p:sp>
    </p:spTree>
    <p:extLst>
      <p:ext uri="{BB962C8B-B14F-4D97-AF65-F5344CB8AC3E}">
        <p14:creationId xmlns:p14="http://schemas.microsoft.com/office/powerpoint/2010/main" val="304588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b="0" dirty="0">
                <a:latin typeface="Calibri"/>
                <a:ea typeface="Calibri"/>
                <a:cs typeface="Calibri"/>
              </a:rPr>
              <a:t>For the next 10 minutes, we are going to do an icebreaker introduce yourself to a few people on the call today. We will send each of you into random breakout rooms. To begin, please introduce yourself with your name, position, and organization. Then describe how long you have been there and what you like most about being there. After four minutes in the first breakout room, we will return to the main room before doing another round of breakouts.</a:t>
            </a:r>
          </a:p>
          <a:p>
            <a:endParaRPr lang="en-US" b="0" dirty="0">
              <a:latin typeface="Calibri"/>
              <a:ea typeface="Calibri"/>
              <a:cs typeface="Calibri"/>
            </a:endParaRPr>
          </a:p>
          <a:p>
            <a:r>
              <a:rPr lang="en-US" b="0" dirty="0">
                <a:latin typeface="Calibri"/>
                <a:ea typeface="Calibri"/>
                <a:cs typeface="Calibri"/>
              </a:rPr>
              <a:t>Does anyone have any questions before we begin?  I’ll give you all a few seconds to think about what you like most about your job before we hop into breakouts.</a:t>
            </a:r>
          </a:p>
          <a:p>
            <a:endParaRPr lang="en-US" b="0" dirty="0">
              <a:ea typeface="Calibri"/>
              <a:cs typeface="Calibri"/>
            </a:endParaRPr>
          </a:p>
          <a:p>
            <a:pPr marL="171450" indent="-171450">
              <a:buFont typeface="Symbol"/>
              <a:buChar char="•"/>
            </a:pPr>
            <a:r>
              <a:rPr lang="en-US" dirty="0"/>
              <a:t>First networking question</a:t>
            </a:r>
            <a:r>
              <a:rPr lang="en-US" b="0" dirty="0"/>
              <a:t>: Describe your ideal vacation.</a:t>
            </a:r>
          </a:p>
          <a:p>
            <a:endParaRPr lang="en-US" b="0" dirty="0">
              <a:ea typeface="Calibri" panose="020F0502020204030204" pitchFamily="34" charset="0"/>
              <a:cs typeface="Calibri" panose="020F0502020204030204" pitchFamily="34" charset="0"/>
            </a:endParaRPr>
          </a:p>
          <a:p>
            <a:endParaRPr lang="en-US" b="0" dirty="0">
              <a:ea typeface="Calibri" panose="020F0502020204030204" pitchFamily="34" charset="0"/>
              <a:cs typeface="Calibri" panose="020F050202020403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7</a:t>
            </a:fld>
            <a:endParaRPr lang="en-US"/>
          </a:p>
        </p:txBody>
      </p:sp>
    </p:spTree>
    <p:extLst>
      <p:ext uri="{BB962C8B-B14F-4D97-AF65-F5344CB8AC3E}">
        <p14:creationId xmlns:p14="http://schemas.microsoft.com/office/powerpoint/2010/main" val="17944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SPEAKER: </a:t>
            </a:r>
            <a:r>
              <a:rPr lang="en-US" dirty="0"/>
              <a:t> </a:t>
            </a:r>
            <a:r>
              <a:rPr lang="en-US" b="0" dirty="0"/>
              <a:t>We hope everyone enjoyed the first round of breakouts. Now we are going to send you into your second breakout room. To begin, you will have about 30 seconds to reflect on the second question that is shown on the screen.</a:t>
            </a:r>
          </a:p>
          <a:p>
            <a:pPr marL="171450" indent="-171450">
              <a:buFont typeface="Symbol"/>
              <a:buChar char="•"/>
            </a:pPr>
            <a:r>
              <a:rPr lang="en-US" dirty="0"/>
              <a:t>Second networking question:</a:t>
            </a:r>
            <a:r>
              <a:rPr lang="en-US" b="0" dirty="0"/>
              <a:t> What are you most looking forward to in today’s discussion and what have you done regarding opioid preparedness in the past?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97469FA-536F-4141-BBD3-7C1E5607DC70}" type="slidenum">
              <a:rPr lang="en-US" smtClean="0"/>
              <a:pPr/>
              <a:t>8</a:t>
            </a:fld>
            <a:endParaRPr lang="en-US"/>
          </a:p>
        </p:txBody>
      </p:sp>
    </p:spTree>
    <p:extLst>
      <p:ext uri="{BB962C8B-B14F-4D97-AF65-F5344CB8AC3E}">
        <p14:creationId xmlns:p14="http://schemas.microsoft.com/office/powerpoint/2010/main" val="1347114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Next, I am going to play a quick video that provides an overview of the CDC’s Opioid Rapid Response Program (ORRP). The Opioid Rapid Response Program (ORRP) is an interagency, coordinated federal effort to help mitigate overdose risks among patients who lose access to a prescriber of opioids, MOUD, or other controlled substances (e.g., benzodiazepines). </a:t>
            </a:r>
            <a:r>
              <a:rPr lang="en-US" sz="1800" b="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Opioid Rapid Response Program in the Overdose Preparedness and Response Team within the Division of Overdose Prevention in the National Center for Injury Prevention and Control in the CDC. </a:t>
            </a:r>
            <a:r>
              <a:rPr lang="en-US" sz="1800" b="0" kern="100" dirty="0">
                <a:effectLst/>
                <a:latin typeface="Calibri" panose="020F0502020204030204" pitchFamily="34" charset="0"/>
                <a:ea typeface="Times New Roman" panose="02020603050405020304" pitchFamily="18" charset="0"/>
                <a:cs typeface="Times New Roman" panose="02020603050405020304" pitchFamily="18" charset="0"/>
              </a:rPr>
              <a:t>ORRP is overseen by the Office of the Assistant Secretary for Health (OASH) and is managed by CDC in partnership with HHS’s Office of the Inspector General.</a:t>
            </a:r>
          </a:p>
          <a:p>
            <a:endParaRPr lang="en-US" dirty="0"/>
          </a:p>
        </p:txBody>
      </p:sp>
      <p:sp>
        <p:nvSpPr>
          <p:cNvPr id="4" name="Slide Number Placeholder 3"/>
          <p:cNvSpPr>
            <a:spLocks noGrp="1"/>
          </p:cNvSpPr>
          <p:nvPr>
            <p:ph type="sldNum" sz="quarter" idx="5"/>
          </p:nvPr>
        </p:nvSpPr>
        <p:spPr/>
        <p:txBody>
          <a:bodyPr/>
          <a:lstStyle/>
          <a:p>
            <a:fld id="{D97469FA-536F-4141-BBD3-7C1E5607DC70}" type="slidenum">
              <a:rPr lang="en-US" smtClean="0"/>
              <a:pPr/>
              <a:t>9</a:t>
            </a:fld>
            <a:endParaRPr lang="en-US"/>
          </a:p>
        </p:txBody>
      </p:sp>
    </p:spTree>
    <p:extLst>
      <p:ext uri="{BB962C8B-B14F-4D97-AF65-F5344CB8AC3E}">
        <p14:creationId xmlns:p14="http://schemas.microsoft.com/office/powerpoint/2010/main" val="412418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Slide 1">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B9AD298E-DD6A-2914-60AD-2ED1F1501229}"/>
              </a:ext>
              <a:ext uri="{C183D7F6-B498-43B3-948B-1728B52AA6E4}">
                <adec:decorative xmlns:adec="http://schemas.microsoft.com/office/drawing/2017/decorative" val="1"/>
              </a:ext>
            </a:extLst>
          </p:cNvPr>
          <p:cNvSpPr/>
          <p:nvPr userDrawn="1"/>
        </p:nvSpPr>
        <p:spPr>
          <a:xfrm>
            <a:off x="-1884709"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sp>
        <p:nvSpPr>
          <p:cNvPr id="4" name="Freeform 16">
            <a:extLst>
              <a:ext uri="{FF2B5EF4-FFF2-40B4-BE49-F238E27FC236}">
                <a16:creationId xmlns:a16="http://schemas.microsoft.com/office/drawing/2014/main" id="{F97E1B98-8AB8-ACBC-F32C-4DD76D0F7667}"/>
              </a:ext>
              <a:ext uri="{C183D7F6-B498-43B3-948B-1728B52AA6E4}">
                <adec:decorative xmlns:adec="http://schemas.microsoft.com/office/drawing/2017/decorative" val="1"/>
              </a:ext>
            </a:extLst>
          </p:cNvPr>
          <p:cNvSpPr/>
          <p:nvPr userDrawn="1"/>
        </p:nvSpPr>
        <p:spPr>
          <a:xfrm>
            <a:off x="-1486185"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pic>
        <p:nvPicPr>
          <p:cNvPr id="5" name="Picture 4">
            <a:extLst>
              <a:ext uri="{FF2B5EF4-FFF2-40B4-BE49-F238E27FC236}">
                <a16:creationId xmlns:a16="http://schemas.microsoft.com/office/drawing/2014/main" id="{4A767B90-6D00-72C3-968C-273CA36B670F}"/>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6" name="Title 10">
            <a:extLst>
              <a:ext uri="{FF2B5EF4-FFF2-40B4-BE49-F238E27FC236}">
                <a16:creationId xmlns:a16="http://schemas.microsoft.com/office/drawing/2014/main" id="{06050F89-D86F-AA5B-7437-CAA7A814AF6F}"/>
              </a:ext>
            </a:extLst>
          </p:cNvPr>
          <p:cNvSpPr>
            <a:spLocks noGrp="1"/>
          </p:cNvSpPr>
          <p:nvPr>
            <p:ph type="title" hasCustomPrompt="1"/>
          </p:nvPr>
        </p:nvSpPr>
        <p:spPr>
          <a:xfrm>
            <a:off x="838200" y="683887"/>
            <a:ext cx="14020800"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Tree>
    <p:extLst>
      <p:ext uri="{BB962C8B-B14F-4D97-AF65-F5344CB8AC3E}">
        <p14:creationId xmlns:p14="http://schemas.microsoft.com/office/powerpoint/2010/main" val="236286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Slide 2">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5A0F3D61-9236-3715-B55C-24D9106048D3}"/>
              </a:ext>
              <a:ext uri="{C183D7F6-B498-43B3-948B-1728B52AA6E4}">
                <adec:decorative xmlns:adec="http://schemas.microsoft.com/office/drawing/2017/decorative" val="1"/>
              </a:ext>
            </a:extLst>
          </p:cNvPr>
          <p:cNvSpPr/>
          <p:nvPr userDrawn="1"/>
        </p:nvSpPr>
        <p:spPr>
          <a:xfrm>
            <a:off x="-1884709"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sp>
        <p:nvSpPr>
          <p:cNvPr id="4" name="Freeform 16">
            <a:extLst>
              <a:ext uri="{FF2B5EF4-FFF2-40B4-BE49-F238E27FC236}">
                <a16:creationId xmlns:a16="http://schemas.microsoft.com/office/drawing/2014/main" id="{337DE9FC-C10C-9BD9-4E64-D136453A9F6B}"/>
              </a:ext>
              <a:ext uri="{C183D7F6-B498-43B3-948B-1728B52AA6E4}">
                <adec:decorative xmlns:adec="http://schemas.microsoft.com/office/drawing/2017/decorative" val="1"/>
              </a:ext>
            </a:extLst>
          </p:cNvPr>
          <p:cNvSpPr/>
          <p:nvPr userDrawn="1"/>
        </p:nvSpPr>
        <p:spPr>
          <a:xfrm>
            <a:off x="-1486185"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pic>
        <p:nvPicPr>
          <p:cNvPr id="5" name="Picture 4">
            <a:extLst>
              <a:ext uri="{FF2B5EF4-FFF2-40B4-BE49-F238E27FC236}">
                <a16:creationId xmlns:a16="http://schemas.microsoft.com/office/drawing/2014/main" id="{C2C854BF-5070-2B16-3A3D-5B9EA5331351}"/>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6" name="Title 10">
            <a:extLst>
              <a:ext uri="{FF2B5EF4-FFF2-40B4-BE49-F238E27FC236}">
                <a16:creationId xmlns:a16="http://schemas.microsoft.com/office/drawing/2014/main" id="{2FB35A36-BC0E-3B0F-E5AE-3B08F2AF0481}"/>
              </a:ext>
            </a:extLst>
          </p:cNvPr>
          <p:cNvSpPr>
            <a:spLocks noGrp="1"/>
          </p:cNvSpPr>
          <p:nvPr>
            <p:ph type="title" hasCustomPrompt="1"/>
          </p:nvPr>
        </p:nvSpPr>
        <p:spPr>
          <a:xfrm>
            <a:off x="838200" y="683887"/>
            <a:ext cx="13868400"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Tree>
    <p:extLst>
      <p:ext uri="{BB962C8B-B14F-4D97-AF65-F5344CB8AC3E}">
        <p14:creationId xmlns:p14="http://schemas.microsoft.com/office/powerpoint/2010/main" val="3344061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Slide 3">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F13148E4-ED83-892C-26A5-BD2FAE06EF78}"/>
              </a:ext>
              <a:ext uri="{C183D7F6-B498-43B3-948B-1728B52AA6E4}">
                <adec:decorative xmlns:adec="http://schemas.microsoft.com/office/drawing/2017/decorative" val="1"/>
              </a:ext>
            </a:extLst>
          </p:cNvPr>
          <p:cNvSpPr/>
          <p:nvPr userDrawn="1"/>
        </p:nvSpPr>
        <p:spPr>
          <a:xfrm>
            <a:off x="735188" y="2019300"/>
            <a:ext cx="6264259" cy="0"/>
          </a:xfrm>
          <a:prstGeom prst="line">
            <a:avLst/>
          </a:prstGeom>
          <a:ln w="76200" cap="flat">
            <a:solidFill>
              <a:srgbClr val="C05711"/>
            </a:solidFill>
            <a:prstDash val="solid"/>
            <a:headEnd type="none" w="sm" len="sm"/>
            <a:tailEnd type="none" w="sm" len="sm"/>
          </a:ln>
        </p:spPr>
      </p:sp>
      <p:pic>
        <p:nvPicPr>
          <p:cNvPr id="6" name="Picture 5">
            <a:extLst>
              <a:ext uri="{FF2B5EF4-FFF2-40B4-BE49-F238E27FC236}">
                <a16:creationId xmlns:a16="http://schemas.microsoft.com/office/drawing/2014/main" id="{AF2D8A05-451B-9CE7-BFE5-773BC7181238}"/>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8" name="Content Placeholder 7">
            <a:extLst>
              <a:ext uri="{FF2B5EF4-FFF2-40B4-BE49-F238E27FC236}">
                <a16:creationId xmlns:a16="http://schemas.microsoft.com/office/drawing/2014/main" id="{DCCEB8A8-12A0-D1C1-57C1-D6E3E3401E1D}"/>
              </a:ext>
            </a:extLst>
          </p:cNvPr>
          <p:cNvSpPr>
            <a:spLocks noGrp="1"/>
          </p:cNvSpPr>
          <p:nvPr>
            <p:ph sz="quarter" idx="10" hasCustomPrompt="1"/>
          </p:nvPr>
        </p:nvSpPr>
        <p:spPr>
          <a:xfrm>
            <a:off x="582613" y="618615"/>
            <a:ext cx="16257587" cy="1295220"/>
          </a:xfrm>
          <a:prstGeom prst="rect">
            <a:avLst/>
          </a:prstGeom>
        </p:spPr>
        <p:txBody>
          <a:bodyPr/>
          <a:lstStyle>
            <a:lvl1pPr marL="0" indent="0">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1798692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489C9472-1DF6-776B-AFAF-BB5756A91C69}"/>
              </a:ext>
              <a:ext uri="{C183D7F6-B498-43B3-948B-1728B52AA6E4}">
                <adec:decorative xmlns:adec="http://schemas.microsoft.com/office/drawing/2017/decorative" val="1"/>
              </a:ext>
            </a:extLst>
          </p:cNvPr>
          <p:cNvSpPr/>
          <p:nvPr userDrawn="1"/>
        </p:nvSpPr>
        <p:spPr>
          <a:xfrm>
            <a:off x="-4741924"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sp>
        <p:nvSpPr>
          <p:cNvPr id="4" name="Freeform 16">
            <a:extLst>
              <a:ext uri="{FF2B5EF4-FFF2-40B4-BE49-F238E27FC236}">
                <a16:creationId xmlns:a16="http://schemas.microsoft.com/office/drawing/2014/main" id="{A1924923-B70F-07AB-951E-643384FDA408}"/>
              </a:ext>
              <a:ext uri="{C183D7F6-B498-43B3-948B-1728B52AA6E4}">
                <adec:decorative xmlns:adec="http://schemas.microsoft.com/office/drawing/2017/decorative" val="1"/>
              </a:ext>
            </a:extLst>
          </p:cNvPr>
          <p:cNvSpPr/>
          <p:nvPr userDrawn="1"/>
        </p:nvSpPr>
        <p:spPr>
          <a:xfrm>
            <a:off x="-4343400"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pic>
        <p:nvPicPr>
          <p:cNvPr id="7" name="Picture 6">
            <a:extLst>
              <a:ext uri="{FF2B5EF4-FFF2-40B4-BE49-F238E27FC236}">
                <a16:creationId xmlns:a16="http://schemas.microsoft.com/office/drawing/2014/main" id="{943C683A-4569-E7A7-1CEC-FF32B55ADF3B}"/>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9" name="Title 10">
            <a:extLst>
              <a:ext uri="{FF2B5EF4-FFF2-40B4-BE49-F238E27FC236}">
                <a16:creationId xmlns:a16="http://schemas.microsoft.com/office/drawing/2014/main" id="{20F559D2-3BEC-E274-AFD9-A0163D69E5C2}"/>
              </a:ext>
            </a:extLst>
          </p:cNvPr>
          <p:cNvSpPr>
            <a:spLocks noGrp="1"/>
          </p:cNvSpPr>
          <p:nvPr>
            <p:ph type="title" hasCustomPrompt="1"/>
          </p:nvPr>
        </p:nvSpPr>
        <p:spPr>
          <a:xfrm>
            <a:off x="838200" y="683887"/>
            <a:ext cx="10322688"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
        <p:nvSpPr>
          <p:cNvPr id="18" name="Content Placeholder 17">
            <a:extLst>
              <a:ext uri="{FF2B5EF4-FFF2-40B4-BE49-F238E27FC236}">
                <a16:creationId xmlns:a16="http://schemas.microsoft.com/office/drawing/2014/main" id="{A0FCC658-7273-FF5E-B53A-D715B66B6EA2}"/>
              </a:ext>
            </a:extLst>
          </p:cNvPr>
          <p:cNvSpPr>
            <a:spLocks noGrp="1"/>
          </p:cNvSpPr>
          <p:nvPr>
            <p:ph sz="quarter" idx="10" hasCustomPrompt="1"/>
          </p:nvPr>
        </p:nvSpPr>
        <p:spPr>
          <a:xfrm>
            <a:off x="838200" y="2781300"/>
            <a:ext cx="15240000" cy="5715000"/>
          </a:xfrm>
          <a:prstGeom prst="rect">
            <a:avLst/>
          </a:prstGeom>
        </p:spPr>
        <p:txBody>
          <a:bodyPr/>
          <a:lstStyle>
            <a:lvl1pPr>
              <a:defRPr sz="2400"/>
            </a:lvl1pPr>
            <a:lvl2pPr>
              <a:buClr>
                <a:srgbClr val="C05711"/>
              </a:buClr>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endParaRPr lang="en-US" sz="2400" b="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018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58E82BBA-4361-1451-6248-E0E1195742D8}"/>
              </a:ext>
              <a:ext uri="{C183D7F6-B498-43B3-948B-1728B52AA6E4}">
                <adec:decorative xmlns:adec="http://schemas.microsoft.com/office/drawing/2017/decorative" val="1"/>
              </a:ext>
            </a:extLst>
          </p:cNvPr>
          <p:cNvSpPr/>
          <p:nvPr userDrawn="1"/>
        </p:nvSpPr>
        <p:spPr>
          <a:xfrm>
            <a:off x="-4741924"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sp>
      <p:sp>
        <p:nvSpPr>
          <p:cNvPr id="4" name="Freeform 16">
            <a:extLst>
              <a:ext uri="{FF2B5EF4-FFF2-40B4-BE49-F238E27FC236}">
                <a16:creationId xmlns:a16="http://schemas.microsoft.com/office/drawing/2014/main" id="{2AC4BB0F-6F3B-F09B-41A5-7182868B1066}"/>
              </a:ext>
              <a:ext uri="{C183D7F6-B498-43B3-948B-1728B52AA6E4}">
                <adec:decorative xmlns:adec="http://schemas.microsoft.com/office/drawing/2017/decorative" val="1"/>
              </a:ext>
            </a:extLst>
          </p:cNvPr>
          <p:cNvSpPr/>
          <p:nvPr userDrawn="1"/>
        </p:nvSpPr>
        <p:spPr>
          <a:xfrm>
            <a:off x="-4343400"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sp>
      <p:pic>
        <p:nvPicPr>
          <p:cNvPr id="5" name="Picture 4">
            <a:extLst>
              <a:ext uri="{FF2B5EF4-FFF2-40B4-BE49-F238E27FC236}">
                <a16:creationId xmlns:a16="http://schemas.microsoft.com/office/drawing/2014/main" id="{D287F346-8969-A30A-B316-C6FAB2EBCF57}"/>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
        <p:nvSpPr>
          <p:cNvPr id="6" name="Title 10">
            <a:extLst>
              <a:ext uri="{FF2B5EF4-FFF2-40B4-BE49-F238E27FC236}">
                <a16:creationId xmlns:a16="http://schemas.microsoft.com/office/drawing/2014/main" id="{3385037B-0533-7DE3-1B63-DD10FEF84F1E}"/>
              </a:ext>
            </a:extLst>
          </p:cNvPr>
          <p:cNvSpPr>
            <a:spLocks noGrp="1"/>
          </p:cNvSpPr>
          <p:nvPr>
            <p:ph type="title" hasCustomPrompt="1"/>
          </p:nvPr>
        </p:nvSpPr>
        <p:spPr>
          <a:xfrm>
            <a:off x="838200" y="683887"/>
            <a:ext cx="10322688" cy="1183013"/>
          </a:xfrm>
          <a:prstGeom prst="rect">
            <a:avLst/>
          </a:prstGeom>
        </p:spPr>
        <p:txBody>
          <a:bodyPr/>
          <a:lstStyle>
            <a:lvl1pPr algn="l">
              <a:defRPr sz="7200" b="1" i="0">
                <a:solidFill>
                  <a:schemeClr val="bg1"/>
                </a:solidFill>
                <a:latin typeface="Calibri" panose="020F0502020204030204" pitchFamily="34" charset="0"/>
                <a:cs typeface="Calibri" panose="020F0502020204030204" pitchFamily="34" charset="0"/>
              </a:defRPr>
            </a:lvl1pPr>
          </a:lstStyle>
          <a:p>
            <a:r>
              <a:rPr lang="en-US"/>
              <a:t>Header</a:t>
            </a:r>
          </a:p>
        </p:txBody>
      </p:sp>
      <p:sp>
        <p:nvSpPr>
          <p:cNvPr id="7" name="Content Placeholder 17">
            <a:extLst>
              <a:ext uri="{FF2B5EF4-FFF2-40B4-BE49-F238E27FC236}">
                <a16:creationId xmlns:a16="http://schemas.microsoft.com/office/drawing/2014/main" id="{8A515CC4-148B-E415-95C1-AAC8BD073370}"/>
              </a:ext>
            </a:extLst>
          </p:cNvPr>
          <p:cNvSpPr>
            <a:spLocks noGrp="1"/>
          </p:cNvSpPr>
          <p:nvPr>
            <p:ph sz="quarter" idx="10" hasCustomPrompt="1"/>
          </p:nvPr>
        </p:nvSpPr>
        <p:spPr>
          <a:xfrm>
            <a:off x="838200" y="2781300"/>
            <a:ext cx="15240000" cy="5715000"/>
          </a:xfrm>
          <a:prstGeom prst="rect">
            <a:avLst/>
          </a:prstGeom>
        </p:spPr>
        <p:txBody>
          <a:bodyPr/>
          <a:lstStyle>
            <a:lvl1pPr>
              <a:defRPr sz="2400"/>
            </a:lvl1pPr>
            <a:lvl2pPr>
              <a:buClr>
                <a:srgbClr val="C05711"/>
              </a:buClr>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endParaRPr lang="en-US" sz="2400" b="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02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4A01D0AC-0A5E-8972-1872-B316CADF4F88}"/>
              </a:ext>
            </a:extLst>
          </p:cNvPr>
          <p:cNvSpPr>
            <a:spLocks noGrp="1"/>
          </p:cNvSpPr>
          <p:nvPr>
            <p:ph sz="quarter" idx="10" hasCustomPrompt="1"/>
          </p:nvPr>
        </p:nvSpPr>
        <p:spPr>
          <a:xfrm>
            <a:off x="582613" y="618615"/>
            <a:ext cx="16257587" cy="1295220"/>
          </a:xfrm>
          <a:prstGeom prst="rect">
            <a:avLst/>
          </a:prstGeom>
        </p:spPr>
        <p:txBody>
          <a:bodyPr/>
          <a:lstStyle>
            <a:lvl1pPr marL="0" indent="0">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pic>
        <p:nvPicPr>
          <p:cNvPr id="6" name="Picture 7">
            <a:extLst>
              <a:ext uri="{FF2B5EF4-FFF2-40B4-BE49-F238E27FC236}">
                <a16:creationId xmlns:a16="http://schemas.microsoft.com/office/drawing/2014/main" id="{921AC21B-CE59-3910-EFB8-06146B650766}"/>
              </a:ext>
              <a:ext uri="{C183D7F6-B498-43B3-948B-1728B52AA6E4}">
                <adec:decorative xmlns:adec="http://schemas.microsoft.com/office/drawing/2017/decorative" val="1"/>
              </a:ext>
            </a:extLst>
          </p:cNvPr>
          <p:cNvPicPr>
            <a:picLocks noChangeAspect="1"/>
          </p:cNvPicPr>
          <p:nvPr userDrawn="1"/>
        </p:nvPicPr>
        <p:blipFill rotWithShape="1">
          <a:blip r:embed="rId2"/>
          <a:srcRect l="32698" t="6464" r="36713"/>
          <a:stretch/>
        </p:blipFill>
        <p:spPr>
          <a:xfrm rot="-10800000">
            <a:off x="11655398" y="0"/>
            <a:ext cx="6632601" cy="10286999"/>
          </a:xfrm>
          <a:prstGeom prst="rect">
            <a:avLst/>
          </a:prstGeom>
        </p:spPr>
      </p:pic>
      <p:pic>
        <p:nvPicPr>
          <p:cNvPr id="8" name="Picture 17">
            <a:extLst>
              <a:ext uri="{FF2B5EF4-FFF2-40B4-BE49-F238E27FC236}">
                <a16:creationId xmlns:a16="http://schemas.microsoft.com/office/drawing/2014/main" id="{0A70562A-83B1-51FA-8ABE-672BADC6B4AC}"/>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640766" y="9038695"/>
            <a:ext cx="2099210" cy="714885"/>
          </a:xfrm>
          <a:prstGeom prst="rect">
            <a:avLst/>
          </a:prstGeom>
        </p:spPr>
      </p:pic>
      <p:sp>
        <p:nvSpPr>
          <p:cNvPr id="9" name="AutoShape 3">
            <a:extLst>
              <a:ext uri="{FF2B5EF4-FFF2-40B4-BE49-F238E27FC236}">
                <a16:creationId xmlns:a16="http://schemas.microsoft.com/office/drawing/2014/main" id="{1DAB729E-E10C-864B-CF2A-DE86C0188384}"/>
              </a:ext>
              <a:ext uri="{C183D7F6-B498-43B3-948B-1728B52AA6E4}">
                <adec:decorative xmlns:adec="http://schemas.microsoft.com/office/drawing/2017/decorative" val="1"/>
              </a:ext>
            </a:extLst>
          </p:cNvPr>
          <p:cNvSpPr/>
          <p:nvPr userDrawn="1"/>
        </p:nvSpPr>
        <p:spPr>
          <a:xfrm>
            <a:off x="685800" y="2416914"/>
            <a:ext cx="9525000" cy="0"/>
          </a:xfrm>
          <a:prstGeom prst="line">
            <a:avLst/>
          </a:prstGeom>
          <a:ln w="76200" cap="flat">
            <a:solidFill>
              <a:srgbClr val="C05711"/>
            </a:solidFill>
            <a:prstDash val="solid"/>
            <a:headEnd type="none" w="sm" len="sm"/>
            <a:tailEnd type="none" w="sm" len="sm"/>
          </a:ln>
        </p:spPr>
      </p:sp>
      <p:sp>
        <p:nvSpPr>
          <p:cNvPr id="12" name="Content Placeholder 11">
            <a:extLst>
              <a:ext uri="{FF2B5EF4-FFF2-40B4-BE49-F238E27FC236}">
                <a16:creationId xmlns:a16="http://schemas.microsoft.com/office/drawing/2014/main" id="{A286C732-0F20-7292-A38E-CC22CFB01409}"/>
              </a:ext>
            </a:extLst>
          </p:cNvPr>
          <p:cNvSpPr>
            <a:spLocks noGrp="1"/>
          </p:cNvSpPr>
          <p:nvPr>
            <p:ph sz="quarter" idx="11" hasCustomPrompt="1"/>
          </p:nvPr>
        </p:nvSpPr>
        <p:spPr>
          <a:xfrm>
            <a:off x="609600" y="2781299"/>
            <a:ext cx="9753600" cy="5754307"/>
          </a:xfrm>
          <a:prstGeom prst="rect">
            <a:avLst/>
          </a:prstGeom>
        </p:spPr>
        <p:txBody>
          <a:bodyPr/>
          <a:lstStyle>
            <a:lvl1pPr marL="0" indent="0">
              <a:buNone/>
              <a:defRPr sz="2400"/>
            </a:lvl1pPr>
          </a:lstStyle>
          <a:p>
            <a:r>
              <a:rPr lang="en-US" sz="2400">
                <a:solidFill>
                  <a:srgbClr val="000000"/>
                </a:solidFill>
                <a:effectLst/>
                <a:latin typeface="Calibri" panose="020F0502020204030204" pitchFamily="34" charset="0"/>
                <a:cs typeface="Calibri" panose="020F0502020204030204" pitchFamily="34" charset="0"/>
              </a:rPr>
              <a:t>At </a:t>
            </a:r>
            <a:r>
              <a:rPr lang="en-US" sz="2400" err="1">
                <a:solidFill>
                  <a:srgbClr val="000000"/>
                </a:solidFill>
                <a:effectLst/>
                <a:latin typeface="Calibri" panose="020F0502020204030204" pitchFamily="34" charset="0"/>
                <a:cs typeface="Calibri" panose="020F0502020204030204" pitchFamily="34" charset="0"/>
              </a:rPr>
              <a:t>vero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eos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accusamus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iusto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odio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dignissimos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ducimus</a:t>
            </a:r>
            <a:r>
              <a:rPr lang="en-US" sz="2400">
                <a:solidFill>
                  <a:srgbClr val="000000"/>
                </a:solidFill>
                <a:effectLst/>
                <a:latin typeface="Calibri" panose="020F0502020204030204" pitchFamily="34" charset="0"/>
                <a:cs typeface="Calibri" panose="020F0502020204030204" pitchFamily="34" charset="0"/>
              </a:rPr>
              <a:t> qui </a:t>
            </a:r>
            <a:r>
              <a:rPr lang="en-US" sz="2400" err="1">
                <a:solidFill>
                  <a:srgbClr val="000000"/>
                </a:solidFill>
                <a:effectLst/>
                <a:latin typeface="Calibri" panose="020F0502020204030204" pitchFamily="34" charset="0"/>
                <a:cs typeface="Calibri" panose="020F0502020204030204" pitchFamily="34" charset="0"/>
              </a:rPr>
              <a:t>blanditiis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praesentium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deleniti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atque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corrupti</a:t>
            </a:r>
            <a:r>
              <a:rPr lang="en-US" sz="2400">
                <a:solidFill>
                  <a:srgbClr val="000000"/>
                </a:solidFill>
                <a:effectLst/>
                <a:latin typeface="Calibri" panose="020F0502020204030204" pitchFamily="34" charset="0"/>
                <a:cs typeface="Calibri" panose="020F0502020204030204" pitchFamily="34" charset="0"/>
              </a:rPr>
              <a:t> quos </a:t>
            </a:r>
            <a:r>
              <a:rPr lang="en-US" sz="2400" err="1">
                <a:solidFill>
                  <a:srgbClr val="000000"/>
                </a:solidFill>
                <a:effectLst/>
                <a:latin typeface="Calibri" panose="020F0502020204030204" pitchFamily="34" charset="0"/>
                <a:cs typeface="Calibri" panose="020F0502020204030204" pitchFamily="34" charset="0"/>
              </a:rPr>
              <a:t>dolores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quas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molestias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excepturi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occaecati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cupiditate</a:t>
            </a:r>
            <a:r>
              <a:rPr lang="en-US" sz="2400">
                <a:solidFill>
                  <a:srgbClr val="000000"/>
                </a:solidFill>
                <a:effectLst/>
                <a:latin typeface="Calibri" panose="020F0502020204030204" pitchFamily="34" charset="0"/>
                <a:cs typeface="Calibri" panose="020F0502020204030204" pitchFamily="34" charset="0"/>
              </a:rPr>
              <a:t> non provident, </a:t>
            </a:r>
            <a:r>
              <a:rPr lang="en-US" sz="2400" err="1">
                <a:solidFill>
                  <a:srgbClr val="000000"/>
                </a:solidFill>
                <a:effectLst/>
                <a:latin typeface="Calibri" panose="020F0502020204030204" pitchFamily="34" charset="0"/>
                <a:cs typeface="Calibri" panose="020F0502020204030204" pitchFamily="34" charset="0"/>
              </a:rPr>
              <a:t>similique</a:t>
            </a:r>
            <a:r>
              <a:rPr lang="en-US" sz="2400">
                <a:solidFill>
                  <a:srgbClr val="000000"/>
                </a:solidFill>
                <a:effectLst/>
                <a:latin typeface="Calibri" panose="020F0502020204030204" pitchFamily="34" charset="0"/>
                <a:cs typeface="Calibri" panose="020F0502020204030204" pitchFamily="34" charset="0"/>
              </a:rPr>
              <a:t> sunt in culpa qui </a:t>
            </a:r>
            <a:r>
              <a:rPr lang="en-US" sz="2400" err="1">
                <a:solidFill>
                  <a:srgbClr val="000000"/>
                </a:solidFill>
                <a:effectLst/>
                <a:latin typeface="Calibri" panose="020F0502020204030204" pitchFamily="34" charset="0"/>
                <a:cs typeface="Calibri" panose="020F0502020204030204" pitchFamily="34" charset="0"/>
              </a:rPr>
              <a:t>officia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deserunt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mollitia</a:t>
            </a:r>
            <a:r>
              <a:rPr lang="en-US" sz="2400">
                <a:solidFill>
                  <a:srgbClr val="000000"/>
                </a:solidFill>
                <a:effectLst/>
                <a:latin typeface="Calibri" panose="020F0502020204030204" pitchFamily="34" charset="0"/>
                <a:cs typeface="Calibri" panose="020F0502020204030204" pitchFamily="34" charset="0"/>
              </a:rPr>
              <a:t> animi, id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laborum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dolorum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fuga</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harum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quidem</a:t>
            </a:r>
            <a:r>
              <a:rPr lang="en-US" sz="2400">
                <a:solidFill>
                  <a:srgbClr val="000000"/>
                </a:solidFill>
                <a:effectLst/>
                <a:latin typeface="Calibri" panose="020F0502020204030204" pitchFamily="34" charset="0"/>
                <a:cs typeface="Calibri" panose="020F0502020204030204" pitchFamily="34" charset="0"/>
              </a:rPr>
              <a:t> rerum facilis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expedita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distinctio</a:t>
            </a:r>
            <a:r>
              <a:rPr lang="en-US" sz="2400">
                <a:solidFill>
                  <a:srgbClr val="000000"/>
                </a:solidFill>
                <a:effectLst/>
                <a:latin typeface="Calibri" panose="020F0502020204030204" pitchFamily="34" charset="0"/>
                <a:cs typeface="Calibri" panose="020F0502020204030204" pitchFamily="34" charset="0"/>
              </a:rPr>
              <a:t>. Nam libero tempore, cum </a:t>
            </a:r>
            <a:r>
              <a:rPr lang="en-US" sz="2400" err="1">
                <a:solidFill>
                  <a:srgbClr val="000000"/>
                </a:solidFill>
                <a:effectLst/>
                <a:latin typeface="Calibri" panose="020F0502020204030204" pitchFamily="34" charset="0"/>
                <a:cs typeface="Calibri" panose="020F0502020204030204" pitchFamily="34" charset="0"/>
              </a:rPr>
              <a:t>soluta</a:t>
            </a:r>
            <a:r>
              <a:rPr lang="en-US" sz="2400">
                <a:solidFill>
                  <a:srgbClr val="000000"/>
                </a:solidFill>
                <a:effectLst/>
                <a:latin typeface="Calibri" panose="020F0502020204030204" pitchFamily="34" charset="0"/>
                <a:cs typeface="Calibri" panose="020F0502020204030204" pitchFamily="34" charset="0"/>
              </a:rPr>
              <a:t> nobis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eligendi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optio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cumque</a:t>
            </a:r>
            <a:r>
              <a:rPr lang="en-US" sz="2400">
                <a:solidFill>
                  <a:srgbClr val="000000"/>
                </a:solidFill>
                <a:effectLst/>
                <a:latin typeface="Calibri" panose="020F0502020204030204" pitchFamily="34" charset="0"/>
                <a:cs typeface="Calibri" panose="020F0502020204030204" pitchFamily="34" charset="0"/>
              </a:rPr>
              <a:t> nihil </a:t>
            </a:r>
            <a:r>
              <a:rPr lang="en-US" sz="2400" err="1">
                <a:solidFill>
                  <a:srgbClr val="000000"/>
                </a:solidFill>
                <a:effectLst/>
                <a:latin typeface="Calibri" panose="020F0502020204030204" pitchFamily="34" charset="0"/>
                <a:cs typeface="Calibri" panose="020F0502020204030204" pitchFamily="34" charset="0"/>
              </a:rPr>
              <a:t>impedit</a:t>
            </a:r>
            <a:r>
              <a:rPr lang="en-US" sz="2400">
                <a:solidFill>
                  <a:srgbClr val="000000"/>
                </a:solidFill>
                <a:effectLst/>
                <a:latin typeface="Calibri" panose="020F0502020204030204" pitchFamily="34" charset="0"/>
                <a:cs typeface="Calibri" panose="020F0502020204030204" pitchFamily="34" charset="0"/>
              </a:rPr>
              <a:t> quo minus id </a:t>
            </a:r>
            <a:r>
              <a:rPr lang="en-US" sz="2400" err="1">
                <a:solidFill>
                  <a:srgbClr val="000000"/>
                </a:solidFill>
                <a:effectLst/>
                <a:latin typeface="Calibri" panose="020F0502020204030204" pitchFamily="34" charset="0"/>
                <a:cs typeface="Calibri" panose="020F0502020204030204" pitchFamily="34" charset="0"/>
              </a:rPr>
              <a:t>quod</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maxime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placeat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facere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possimus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assumenda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dolor </a:t>
            </a:r>
            <a:r>
              <a:rPr lang="en-US" sz="2400" err="1">
                <a:solidFill>
                  <a:srgbClr val="000000"/>
                </a:solidFill>
                <a:effectLst/>
                <a:latin typeface="Calibri" panose="020F0502020204030204" pitchFamily="34" charset="0"/>
                <a:cs typeface="Calibri" panose="020F0502020204030204" pitchFamily="34" charset="0"/>
              </a:rPr>
              <a:t>repellendus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Temporibus</a:t>
            </a:r>
            <a:r>
              <a:rPr lang="en-US" sz="2400">
                <a:solidFill>
                  <a:srgbClr val="000000"/>
                </a:solidFill>
                <a:effectLst/>
                <a:latin typeface="Calibri" panose="020F0502020204030204" pitchFamily="34" charset="0"/>
                <a:cs typeface="Calibri" panose="020F0502020204030204" pitchFamily="34" charset="0"/>
              </a:rPr>
              <a:t> autem </a:t>
            </a:r>
            <a:r>
              <a:rPr lang="en-US" sz="2400" err="1">
                <a:solidFill>
                  <a:srgbClr val="000000"/>
                </a:solidFill>
                <a:effectLst/>
                <a:latin typeface="Calibri" panose="020F0502020204030204" pitchFamily="34" charset="0"/>
                <a:cs typeface="Calibri" panose="020F0502020204030204" pitchFamily="34" charset="0"/>
              </a:rPr>
              <a:t>quibusdam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officiis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debitis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rerum </a:t>
            </a:r>
            <a:r>
              <a:rPr lang="en-US" sz="2400" err="1">
                <a:solidFill>
                  <a:srgbClr val="000000"/>
                </a:solidFill>
                <a:effectLst/>
                <a:latin typeface="Calibri" panose="020F0502020204030204" pitchFamily="34" charset="0"/>
                <a:cs typeface="Calibri" panose="020F0502020204030204" pitchFamily="34" charset="0"/>
              </a:rPr>
              <a:t>necessitatibus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saepe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eveniet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voluptates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repudiandae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molestiae</a:t>
            </a:r>
            <a:r>
              <a:rPr lang="en-US" sz="2400">
                <a:solidFill>
                  <a:srgbClr val="000000"/>
                </a:solidFill>
                <a:effectLst/>
                <a:latin typeface="Calibri" panose="020F0502020204030204" pitchFamily="34" charset="0"/>
                <a:cs typeface="Calibri" panose="020F0502020204030204" pitchFamily="34" charset="0"/>
              </a:rPr>
              <a:t> non </a:t>
            </a:r>
            <a:r>
              <a:rPr lang="en-US" sz="2400" err="1">
                <a:solidFill>
                  <a:srgbClr val="000000"/>
                </a:solidFill>
                <a:effectLst/>
                <a:latin typeface="Calibri" panose="020F0502020204030204" pitchFamily="34" charset="0"/>
                <a:cs typeface="Calibri" panose="020F0502020204030204" pitchFamily="34" charset="0"/>
              </a:rPr>
              <a:t>recusandae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Itaque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earum</a:t>
            </a:r>
            <a:r>
              <a:rPr lang="en-US" sz="2400">
                <a:solidFill>
                  <a:srgbClr val="000000"/>
                </a:solidFill>
                <a:effectLst/>
                <a:latin typeface="Calibri" panose="020F0502020204030204" pitchFamily="34" charset="0"/>
                <a:cs typeface="Calibri" panose="020F0502020204030204" pitchFamily="34" charset="0"/>
              </a:rPr>
              <a:t> rerum hic </a:t>
            </a:r>
            <a:r>
              <a:rPr lang="en-US" sz="2400" err="1">
                <a:solidFill>
                  <a:srgbClr val="000000"/>
                </a:solidFill>
                <a:effectLst/>
                <a:latin typeface="Calibri" panose="020F0502020204030204" pitchFamily="34" charset="0"/>
                <a:cs typeface="Calibri" panose="020F0502020204030204" pitchFamily="34" charset="0"/>
              </a:rPr>
              <a:t>tenetur</a:t>
            </a:r>
            <a:r>
              <a:rPr lang="en-US" sz="2400">
                <a:solidFill>
                  <a:srgbClr val="000000"/>
                </a:solidFill>
                <a:effectLst/>
                <a:latin typeface="Calibri" panose="020F0502020204030204" pitchFamily="34" charset="0"/>
                <a:cs typeface="Calibri" panose="020F0502020204030204" pitchFamily="34" charset="0"/>
              </a:rPr>
              <a:t> a </a:t>
            </a:r>
            <a:r>
              <a:rPr lang="en-US" sz="2400" err="1">
                <a:solidFill>
                  <a:srgbClr val="000000"/>
                </a:solidFill>
                <a:effectLst/>
                <a:latin typeface="Calibri" panose="020F0502020204030204" pitchFamily="34" charset="0"/>
                <a:cs typeface="Calibri" panose="020F0502020204030204" pitchFamily="34" charset="0"/>
              </a:rPr>
              <a:t>sapiente</a:t>
            </a:r>
            <a:r>
              <a:rPr lang="en-US" sz="2400">
                <a:solidFill>
                  <a:srgbClr val="000000"/>
                </a:solidFill>
                <a:effectLst/>
                <a:latin typeface="Calibri" panose="020F0502020204030204" pitchFamily="34" charset="0"/>
                <a:cs typeface="Calibri" panose="020F0502020204030204" pitchFamily="34" charset="0"/>
              </a:rPr>
              <a:t> delectus,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reiciendis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maiores</a:t>
            </a:r>
            <a:r>
              <a:rPr lang="en-US" sz="2400">
                <a:solidFill>
                  <a:srgbClr val="000000"/>
                </a:solidFill>
                <a:effectLst/>
                <a:latin typeface="Calibri" panose="020F0502020204030204" pitchFamily="34" charset="0"/>
                <a:cs typeface="Calibri" panose="020F0502020204030204" pitchFamily="34" charset="0"/>
              </a:rPr>
              <a:t> alias </a:t>
            </a:r>
            <a:r>
              <a:rPr lang="en-US" sz="2400" err="1">
                <a:solidFill>
                  <a:srgbClr val="000000"/>
                </a:solidFill>
                <a:effectLst/>
                <a:latin typeface="Calibri" panose="020F0502020204030204" pitchFamily="34" charset="0"/>
                <a:cs typeface="Calibri" panose="020F0502020204030204" pitchFamily="34" charset="0"/>
              </a:rPr>
              <a:t>consequatur</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perferendis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doloribus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asperiores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repellat</a:t>
            </a:r>
            <a:r>
              <a:rPr lang="en-US" sz="2400">
                <a:solidFill>
                  <a:srgbClr val="000000"/>
                </a:solidFill>
                <a:effectLst/>
                <a:latin typeface="Calibri" panose="020F0502020204030204" pitchFamily="34" charset="0"/>
                <a:cs typeface="Calibri" panose="020F0502020204030204" pitchFamily="34" charset="0"/>
              </a:rPr>
              <a:t>. </a:t>
            </a:r>
            <a:r>
              <a:rPr lang="en-US" sz="2400">
                <a:solidFill>
                  <a:srgbClr val="000000"/>
                </a:solidFill>
                <a:latin typeface="Calibri" panose="020F0502020204030204" pitchFamily="34" charset="0"/>
                <a:cs typeface="Calibri" panose="020F0502020204030204" pitchFamily="34" charset="0"/>
              </a:rPr>
              <a:t>V</a:t>
            </a:r>
            <a:r>
              <a:rPr lang="en-US" sz="2400">
                <a:solidFill>
                  <a:srgbClr val="000000"/>
                </a:solidFill>
                <a:effectLst/>
                <a:latin typeface="Calibri" panose="020F0502020204030204" pitchFamily="34" charset="0"/>
                <a:cs typeface="Calibri" panose="020F0502020204030204" pitchFamily="34" charset="0"/>
              </a:rPr>
              <a:t>ero </a:t>
            </a:r>
            <a:r>
              <a:rPr lang="en-US" sz="2400" err="1">
                <a:solidFill>
                  <a:srgbClr val="000000"/>
                </a:solidFill>
                <a:effectLst/>
                <a:latin typeface="Calibri" panose="020F0502020204030204" pitchFamily="34" charset="0"/>
                <a:cs typeface="Calibri" panose="020F0502020204030204" pitchFamily="34" charset="0"/>
              </a:rPr>
              <a:t>eos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accusamus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iusto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odio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dignissimos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ducimus</a:t>
            </a:r>
            <a:r>
              <a:rPr lang="en-US" sz="2400">
                <a:solidFill>
                  <a:srgbClr val="000000"/>
                </a:solidFill>
                <a:effectLst/>
                <a:latin typeface="Calibri" panose="020F0502020204030204" pitchFamily="34" charset="0"/>
                <a:cs typeface="Calibri" panose="020F0502020204030204" pitchFamily="34" charset="0"/>
              </a:rPr>
              <a:t> qui </a:t>
            </a:r>
            <a:r>
              <a:rPr lang="en-US" sz="2400" err="1">
                <a:solidFill>
                  <a:srgbClr val="000000"/>
                </a:solidFill>
                <a:effectLst/>
                <a:latin typeface="Calibri" panose="020F0502020204030204" pitchFamily="34" charset="0"/>
                <a:cs typeface="Calibri" panose="020F0502020204030204" pitchFamily="34" charset="0"/>
              </a:rPr>
              <a:t>blanditiis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praesentium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deleniti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atque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corrupti</a:t>
            </a:r>
            <a:r>
              <a:rPr lang="en-US" sz="2400">
                <a:solidFill>
                  <a:srgbClr val="000000"/>
                </a:solidFill>
                <a:effectLst/>
                <a:latin typeface="Calibri" panose="020F0502020204030204" pitchFamily="34" charset="0"/>
                <a:cs typeface="Calibri" panose="020F0502020204030204" pitchFamily="34" charset="0"/>
              </a:rPr>
              <a:t> quos </a:t>
            </a:r>
            <a:r>
              <a:rPr lang="en-US" sz="2400" err="1">
                <a:solidFill>
                  <a:srgbClr val="000000"/>
                </a:solidFill>
                <a:effectLst/>
                <a:latin typeface="Calibri" panose="020F0502020204030204" pitchFamily="34" charset="0"/>
                <a:cs typeface="Calibri" panose="020F0502020204030204" pitchFamily="34" charset="0"/>
              </a:rPr>
              <a:t>dolores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quas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molestias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excepturi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occaecati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cupiditate</a:t>
            </a:r>
            <a:r>
              <a:rPr lang="en-US" sz="2400">
                <a:solidFill>
                  <a:srgbClr val="000000"/>
                </a:solidFill>
                <a:effectLst/>
                <a:latin typeface="Calibri" panose="020F0502020204030204" pitchFamily="34" charset="0"/>
                <a:cs typeface="Calibri" panose="020F0502020204030204" pitchFamily="34" charset="0"/>
              </a:rPr>
              <a:t> non provident.</a:t>
            </a:r>
            <a:endParaRPr lang="en-US" sz="2400">
              <a:latin typeface="Calibri" panose="020F0502020204030204" pitchFamily="34" charset="0"/>
              <a:cs typeface="Calibri" panose="020F0502020204030204" pitchFamily="34" charset="0"/>
            </a:endParaRPr>
          </a:p>
        </p:txBody>
      </p:sp>
      <p:sp>
        <p:nvSpPr>
          <p:cNvPr id="15" name="Text Placeholder 14">
            <a:extLst>
              <a:ext uri="{FF2B5EF4-FFF2-40B4-BE49-F238E27FC236}">
                <a16:creationId xmlns:a16="http://schemas.microsoft.com/office/drawing/2014/main" id="{AC78D004-5AC6-14E2-7902-9BA60CFE2064}"/>
              </a:ext>
            </a:extLst>
          </p:cNvPr>
          <p:cNvSpPr>
            <a:spLocks noGrp="1"/>
          </p:cNvSpPr>
          <p:nvPr>
            <p:ph type="body" sz="quarter" idx="12" hasCustomPrompt="1"/>
          </p:nvPr>
        </p:nvSpPr>
        <p:spPr>
          <a:xfrm>
            <a:off x="12268200" y="952498"/>
            <a:ext cx="5461000" cy="8801081"/>
          </a:xfrm>
          <a:prstGeom prst="rect">
            <a:avLst/>
          </a:prstGeom>
        </p:spPr>
        <p:txBody>
          <a:bodyPr/>
          <a:lstStyle>
            <a:lvl1pPr marL="0" indent="0">
              <a:lnSpc>
                <a:spcPct val="100000"/>
              </a:lnSpc>
              <a:buFont typeface="Arial" panose="020B0604020202020204" pitchFamily="34" charset="0"/>
              <a:buChar char="•"/>
              <a:defRPr sz="2800" b="1" i="0">
                <a:solidFill>
                  <a:schemeClr val="bg1"/>
                </a:solidFill>
                <a:latin typeface="Calibri" panose="020F0502020204030204" pitchFamily="34" charset="0"/>
                <a:cs typeface="Calibri" panose="020F0502020204030204" pitchFamily="34" charset="0"/>
              </a:defRPr>
            </a:lvl1pPr>
            <a:lvl2pPr marL="457200" indent="0">
              <a:buNone/>
              <a:defRPr/>
            </a:lvl2pPr>
          </a:lstStyle>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a:t>
            </a:r>
            <a:br>
              <a:rPr lang="en-US"/>
            </a:b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marL="457200" marR="0" lvl="0" indent="-457200" algn="l" defTabSz="914400" rtl="0" eaLnBrk="1" fontAlgn="auto" latinLnBrk="0" hangingPunct="1">
              <a:lnSpc>
                <a:spcPct val="100000"/>
              </a:lnSpc>
              <a:spcBef>
                <a:spcPct val="20000"/>
              </a:spcBef>
              <a:spcAft>
                <a:spcPts val="0"/>
              </a:spcAft>
              <a:buClrTx/>
              <a:buSzTx/>
              <a:tabLst/>
              <a:defRPr/>
            </a:pPr>
            <a:r>
              <a:rPr lang="en-US"/>
              <a:t>Lorem ipsum dolor sit </a:t>
            </a:r>
            <a:r>
              <a:rPr lang="en-US" err="1"/>
              <a:t>amet</a:t>
            </a:r>
            <a:r>
              <a:rPr lang="en-US"/>
              <a:t>. </a:t>
            </a:r>
          </a:p>
          <a:p>
            <a:pPr marL="457200" marR="0" lvl="0" indent="-457200" algn="l" defTabSz="914400" rtl="0" eaLnBrk="1" fontAlgn="auto" latinLnBrk="0" hangingPunct="1">
              <a:lnSpc>
                <a:spcPct val="100000"/>
              </a:lnSpc>
              <a:spcBef>
                <a:spcPct val="20000"/>
              </a:spcBef>
              <a:spcAft>
                <a:spcPts val="0"/>
              </a:spcAft>
              <a:buClrTx/>
              <a:buSzTx/>
              <a:tabLst/>
              <a:defRPr/>
            </a:pPr>
            <a:endParaRPr lang="en-US"/>
          </a:p>
          <a:p>
            <a:pPr lvl="0"/>
            <a:endParaRPr lang="en-US"/>
          </a:p>
        </p:txBody>
      </p:sp>
    </p:spTree>
    <p:extLst>
      <p:ext uri="{BB962C8B-B14F-4D97-AF65-F5344CB8AC3E}">
        <p14:creationId xmlns:p14="http://schemas.microsoft.com/office/powerpoint/2010/main" val="973892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62856F45-288D-801B-B7DC-54186CE9FD32}"/>
              </a:ext>
            </a:extLst>
          </p:cNvPr>
          <p:cNvSpPr>
            <a:spLocks noGrp="1"/>
          </p:cNvSpPr>
          <p:nvPr>
            <p:ph sz="quarter" idx="10" hasCustomPrompt="1"/>
          </p:nvPr>
        </p:nvSpPr>
        <p:spPr>
          <a:xfrm>
            <a:off x="2713492" y="520911"/>
            <a:ext cx="14534024" cy="1295220"/>
          </a:xfrm>
          <a:prstGeom prst="rect">
            <a:avLst/>
          </a:prstGeom>
        </p:spPr>
        <p:txBody>
          <a:bodyPr/>
          <a:lstStyle>
            <a:lvl1pPr marL="0" indent="0" algn="ctr">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6" name="AutoShape 4">
            <a:extLst>
              <a:ext uri="{FF2B5EF4-FFF2-40B4-BE49-F238E27FC236}">
                <a16:creationId xmlns:a16="http://schemas.microsoft.com/office/drawing/2014/main" id="{FA71BB65-5108-31D8-7594-E2206B5FA3BC}"/>
              </a:ext>
              <a:ext uri="{C183D7F6-B498-43B3-948B-1728B52AA6E4}">
                <adec:decorative xmlns:adec="http://schemas.microsoft.com/office/drawing/2017/decorative" val="1"/>
              </a:ext>
            </a:extLst>
          </p:cNvPr>
          <p:cNvSpPr/>
          <p:nvPr userDrawn="1"/>
        </p:nvSpPr>
        <p:spPr>
          <a:xfrm rot="-10800000">
            <a:off x="2713492" y="3606696"/>
            <a:ext cx="14534024" cy="0"/>
          </a:xfrm>
          <a:prstGeom prst="line">
            <a:avLst/>
          </a:prstGeom>
          <a:ln w="38100" cap="flat">
            <a:solidFill>
              <a:srgbClr val="C05711"/>
            </a:solidFill>
            <a:prstDash val="solid"/>
            <a:headEnd type="none" w="sm" len="sm"/>
            <a:tailEnd type="none" w="sm" len="sm"/>
          </a:ln>
        </p:spPr>
      </p:sp>
      <p:pic>
        <p:nvPicPr>
          <p:cNvPr id="7" name="Picture 6">
            <a:extLst>
              <a:ext uri="{FF2B5EF4-FFF2-40B4-BE49-F238E27FC236}">
                <a16:creationId xmlns:a16="http://schemas.microsoft.com/office/drawing/2014/main" id="{C5B21378-0049-7632-FA38-E8E65DA21AF7}"/>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pic>
        <p:nvPicPr>
          <p:cNvPr id="8" name="Picture 7">
            <a:extLst>
              <a:ext uri="{FF2B5EF4-FFF2-40B4-BE49-F238E27FC236}">
                <a16:creationId xmlns:a16="http://schemas.microsoft.com/office/drawing/2014/main" id="{1AE1E377-EBE3-1E34-7818-7EE582CD492F}"/>
              </a:ext>
              <a:ext uri="{C183D7F6-B498-43B3-948B-1728B52AA6E4}">
                <adec:decorative xmlns:adec="http://schemas.microsoft.com/office/drawing/2017/decorative" val="1"/>
              </a:ext>
            </a:extLst>
          </p:cNvPr>
          <p:cNvPicPr>
            <a:picLocks noChangeAspect="1"/>
          </p:cNvPicPr>
          <p:nvPr userDrawn="1"/>
        </p:nvPicPr>
        <p:blipFill rotWithShape="1">
          <a:blip r:embed="rId3"/>
          <a:srcRect l="91298"/>
          <a:stretch/>
        </p:blipFill>
        <p:spPr>
          <a:xfrm>
            <a:off x="-1" y="-93998"/>
            <a:ext cx="1797187" cy="10474995"/>
          </a:xfrm>
          <a:prstGeom prst="rect">
            <a:avLst/>
          </a:prstGeom>
        </p:spPr>
      </p:pic>
      <p:sp>
        <p:nvSpPr>
          <p:cNvPr id="11" name="Text Placeholder 10">
            <a:extLst>
              <a:ext uri="{FF2B5EF4-FFF2-40B4-BE49-F238E27FC236}">
                <a16:creationId xmlns:a16="http://schemas.microsoft.com/office/drawing/2014/main" id="{B083F04B-6BF2-DED4-2263-FF0540034618}"/>
              </a:ext>
            </a:extLst>
          </p:cNvPr>
          <p:cNvSpPr>
            <a:spLocks noGrp="1"/>
          </p:cNvSpPr>
          <p:nvPr>
            <p:ph type="body" sz="quarter" idx="11" hasCustomPrompt="1"/>
          </p:nvPr>
        </p:nvSpPr>
        <p:spPr>
          <a:xfrm>
            <a:off x="2713492" y="2857500"/>
            <a:ext cx="14535150" cy="762000"/>
          </a:xfrm>
          <a:prstGeom prst="rect">
            <a:avLst/>
          </a:prstGeom>
        </p:spPr>
        <p:txBody>
          <a:bodyPr/>
          <a:lstStyle>
            <a:lvl1pPr marL="0" indent="0">
              <a:buFontTx/>
              <a:buNone/>
              <a:defRPr sz="3600" b="1" i="0">
                <a:solidFill>
                  <a:srgbClr val="07476B"/>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2" name="Content Placeholder 17">
            <a:extLst>
              <a:ext uri="{FF2B5EF4-FFF2-40B4-BE49-F238E27FC236}">
                <a16:creationId xmlns:a16="http://schemas.microsoft.com/office/drawing/2014/main" id="{0C9ABA2F-A498-2C21-0602-7BB583EEFD15}"/>
              </a:ext>
            </a:extLst>
          </p:cNvPr>
          <p:cNvSpPr>
            <a:spLocks noGrp="1"/>
          </p:cNvSpPr>
          <p:nvPr>
            <p:ph sz="quarter" idx="12" hasCustomPrompt="1"/>
          </p:nvPr>
        </p:nvSpPr>
        <p:spPr>
          <a:xfrm>
            <a:off x="2438400" y="3924300"/>
            <a:ext cx="15240000" cy="4876788"/>
          </a:xfrm>
          <a:prstGeom prst="rect">
            <a:avLst/>
          </a:prstGeom>
        </p:spPr>
        <p:txBody>
          <a:bodyPr/>
          <a:lstStyle>
            <a:lvl1pPr>
              <a:defRPr sz="2400"/>
            </a:lvl1pPr>
            <a:lvl2pPr marL="248290" indent="0">
              <a:buClr>
                <a:srgbClr val="C05711"/>
              </a:buClr>
              <a:buNone/>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p:txBody>
      </p:sp>
    </p:spTree>
    <p:extLst>
      <p:ext uri="{BB962C8B-B14F-4D97-AF65-F5344CB8AC3E}">
        <p14:creationId xmlns:p14="http://schemas.microsoft.com/office/powerpoint/2010/main" val="3611805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7DBF9CAF-CC32-0ECF-5583-B1C0D4662556}"/>
              </a:ext>
              <a:ext uri="{C183D7F6-B498-43B3-948B-1728B52AA6E4}">
                <adec:decorative xmlns:adec="http://schemas.microsoft.com/office/drawing/2017/decorative" val="1"/>
              </a:ext>
            </a:extLst>
          </p:cNvPr>
          <p:cNvSpPr/>
          <p:nvPr userDrawn="1"/>
        </p:nvSpPr>
        <p:spPr>
          <a:xfrm rot="-5400000">
            <a:off x="6201879" y="5902955"/>
            <a:ext cx="6992424" cy="0"/>
          </a:xfrm>
          <a:prstGeom prst="line">
            <a:avLst/>
          </a:prstGeom>
          <a:ln w="38100" cap="flat">
            <a:solidFill>
              <a:srgbClr val="C05711"/>
            </a:solidFill>
            <a:prstDash val="solid"/>
            <a:headEnd type="none" w="sm" len="sm"/>
            <a:tailEnd type="none" w="sm" len="sm"/>
          </a:ln>
        </p:spPr>
      </p:sp>
      <p:sp>
        <p:nvSpPr>
          <p:cNvPr id="9" name="AutoShape 4">
            <a:extLst>
              <a:ext uri="{FF2B5EF4-FFF2-40B4-BE49-F238E27FC236}">
                <a16:creationId xmlns:a16="http://schemas.microsoft.com/office/drawing/2014/main" id="{DB852DB2-530F-0952-661E-A8E65E75D5CB}"/>
              </a:ext>
              <a:ext uri="{C183D7F6-B498-43B3-948B-1728B52AA6E4}">
                <adec:decorative xmlns:adec="http://schemas.microsoft.com/office/drawing/2017/decorative" val="1"/>
              </a:ext>
            </a:extLst>
          </p:cNvPr>
          <p:cNvSpPr/>
          <p:nvPr userDrawn="1"/>
        </p:nvSpPr>
        <p:spPr>
          <a:xfrm rot="-10800000">
            <a:off x="2713492" y="3606696"/>
            <a:ext cx="13996063" cy="12804"/>
          </a:xfrm>
          <a:prstGeom prst="line">
            <a:avLst/>
          </a:prstGeom>
          <a:ln w="38100" cap="flat">
            <a:solidFill>
              <a:srgbClr val="C05711"/>
            </a:solidFill>
            <a:prstDash val="solid"/>
            <a:headEnd type="none" w="sm" len="sm"/>
            <a:tailEnd type="none" w="sm" len="sm"/>
          </a:ln>
        </p:spPr>
      </p:sp>
      <p:pic>
        <p:nvPicPr>
          <p:cNvPr id="10" name="Picture 6">
            <a:extLst>
              <a:ext uri="{FF2B5EF4-FFF2-40B4-BE49-F238E27FC236}">
                <a16:creationId xmlns:a16="http://schemas.microsoft.com/office/drawing/2014/main" id="{A90DB562-749E-5668-F555-4ED041589943}"/>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pic>
        <p:nvPicPr>
          <p:cNvPr id="11" name="Picture 7">
            <a:extLst>
              <a:ext uri="{FF2B5EF4-FFF2-40B4-BE49-F238E27FC236}">
                <a16:creationId xmlns:a16="http://schemas.microsoft.com/office/drawing/2014/main" id="{E2393B68-993C-FE08-76F7-F62A98638F42}"/>
              </a:ext>
              <a:ext uri="{C183D7F6-B498-43B3-948B-1728B52AA6E4}">
                <adec:decorative xmlns:adec="http://schemas.microsoft.com/office/drawing/2017/decorative" val="1"/>
              </a:ext>
            </a:extLst>
          </p:cNvPr>
          <p:cNvPicPr>
            <a:picLocks noChangeAspect="1"/>
          </p:cNvPicPr>
          <p:nvPr userDrawn="1"/>
        </p:nvPicPr>
        <p:blipFill>
          <a:blip r:embed="rId3"/>
          <a:srcRect l="32698" r="36713"/>
          <a:stretch>
            <a:fillRect/>
          </a:stretch>
        </p:blipFill>
        <p:spPr>
          <a:xfrm rot="-10800000">
            <a:off x="-16954" y="-1"/>
            <a:ext cx="1814139" cy="10380995"/>
          </a:xfrm>
          <a:prstGeom prst="rect">
            <a:avLst/>
          </a:prstGeom>
        </p:spPr>
      </p:pic>
      <p:sp>
        <p:nvSpPr>
          <p:cNvPr id="12" name="Content Placeholder 7">
            <a:extLst>
              <a:ext uri="{FF2B5EF4-FFF2-40B4-BE49-F238E27FC236}">
                <a16:creationId xmlns:a16="http://schemas.microsoft.com/office/drawing/2014/main" id="{B3F0B862-6929-3C16-8B50-94D68D713534}"/>
              </a:ext>
            </a:extLst>
          </p:cNvPr>
          <p:cNvSpPr>
            <a:spLocks noGrp="1"/>
          </p:cNvSpPr>
          <p:nvPr>
            <p:ph sz="quarter" idx="10" hasCustomPrompt="1"/>
          </p:nvPr>
        </p:nvSpPr>
        <p:spPr>
          <a:xfrm>
            <a:off x="2713492" y="520911"/>
            <a:ext cx="13996063" cy="1295220"/>
          </a:xfrm>
          <a:prstGeom prst="rect">
            <a:avLst/>
          </a:prstGeom>
        </p:spPr>
        <p:txBody>
          <a:bodyPr/>
          <a:lstStyle>
            <a:lvl1pPr marL="0" indent="0" algn="ctr">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3" name="Text Placeholder 10">
            <a:extLst>
              <a:ext uri="{FF2B5EF4-FFF2-40B4-BE49-F238E27FC236}">
                <a16:creationId xmlns:a16="http://schemas.microsoft.com/office/drawing/2014/main" id="{A985E2C2-5503-1A53-7B76-75DE39D1486E}"/>
              </a:ext>
            </a:extLst>
          </p:cNvPr>
          <p:cNvSpPr>
            <a:spLocks noGrp="1"/>
          </p:cNvSpPr>
          <p:nvPr>
            <p:ph type="body" sz="quarter" idx="11" hasCustomPrompt="1"/>
          </p:nvPr>
        </p:nvSpPr>
        <p:spPr>
          <a:xfrm>
            <a:off x="2716963" y="2857500"/>
            <a:ext cx="6343620" cy="762000"/>
          </a:xfrm>
          <a:prstGeom prst="rect">
            <a:avLst/>
          </a:prstGeom>
        </p:spPr>
        <p:txBody>
          <a:bodyPr/>
          <a:lstStyle>
            <a:lvl1pPr marL="0" indent="0" algn="ctr">
              <a:buFontTx/>
              <a:buNone/>
              <a:defRPr sz="3600" b="1" i="0">
                <a:solidFill>
                  <a:srgbClr val="07476B"/>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4" name="Text Placeholder 10">
            <a:extLst>
              <a:ext uri="{FF2B5EF4-FFF2-40B4-BE49-F238E27FC236}">
                <a16:creationId xmlns:a16="http://schemas.microsoft.com/office/drawing/2014/main" id="{A0B1BF10-34D5-8873-B766-BA89DA866E35}"/>
              </a:ext>
            </a:extLst>
          </p:cNvPr>
          <p:cNvSpPr>
            <a:spLocks noGrp="1"/>
          </p:cNvSpPr>
          <p:nvPr>
            <p:ph type="body" sz="quarter" idx="12" hasCustomPrompt="1"/>
          </p:nvPr>
        </p:nvSpPr>
        <p:spPr>
          <a:xfrm>
            <a:off x="10365935" y="2857500"/>
            <a:ext cx="6343620" cy="762000"/>
          </a:xfrm>
          <a:prstGeom prst="rect">
            <a:avLst/>
          </a:prstGeom>
        </p:spPr>
        <p:txBody>
          <a:bodyPr/>
          <a:lstStyle>
            <a:lvl1pPr marL="0" indent="0" algn="ctr">
              <a:buFontTx/>
              <a:buNone/>
              <a:defRPr sz="3600" b="1" i="0">
                <a:solidFill>
                  <a:srgbClr val="07476B"/>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9" name="Text Placeholder 18">
            <a:extLst>
              <a:ext uri="{FF2B5EF4-FFF2-40B4-BE49-F238E27FC236}">
                <a16:creationId xmlns:a16="http://schemas.microsoft.com/office/drawing/2014/main" id="{8DF8FA73-7243-E56D-A14E-547CEC4B7642}"/>
              </a:ext>
            </a:extLst>
          </p:cNvPr>
          <p:cNvSpPr>
            <a:spLocks noGrp="1"/>
          </p:cNvSpPr>
          <p:nvPr>
            <p:ph type="body" sz="quarter" idx="16" hasCustomPrompt="1"/>
          </p:nvPr>
        </p:nvSpPr>
        <p:spPr>
          <a:xfrm>
            <a:off x="2713492" y="4042478"/>
            <a:ext cx="6386513" cy="4745817"/>
          </a:xfrm>
          <a:prstGeom prst="rect">
            <a:avLst/>
          </a:prstGeom>
        </p:spPr>
        <p:txBody>
          <a:bodyPr/>
          <a:lstStyle>
            <a:lvl1pPr marL="0" indent="0">
              <a:buClr>
                <a:srgbClr val="C05711"/>
              </a:buClr>
              <a:buFont typeface="Arial" panose="020B0604020202020204" pitchFamily="34" charset="0"/>
              <a:buChar char="•"/>
              <a:defRPr sz="2400"/>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br>
              <a:rPr lang="en-US"/>
            </a:b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
        <p:nvSpPr>
          <p:cNvPr id="20" name="Text Placeholder 18">
            <a:extLst>
              <a:ext uri="{FF2B5EF4-FFF2-40B4-BE49-F238E27FC236}">
                <a16:creationId xmlns:a16="http://schemas.microsoft.com/office/drawing/2014/main" id="{DB2C704E-0138-C4EF-2A18-CAFFAC16DC12}"/>
              </a:ext>
            </a:extLst>
          </p:cNvPr>
          <p:cNvSpPr>
            <a:spLocks noGrp="1"/>
          </p:cNvSpPr>
          <p:nvPr>
            <p:ph type="body" sz="quarter" idx="17" hasCustomPrompt="1"/>
          </p:nvPr>
        </p:nvSpPr>
        <p:spPr>
          <a:xfrm>
            <a:off x="10347669" y="4042478"/>
            <a:ext cx="6386513" cy="4745817"/>
          </a:xfrm>
          <a:prstGeom prst="rect">
            <a:avLst/>
          </a:prstGeom>
        </p:spPr>
        <p:txBody>
          <a:bodyPr/>
          <a:lstStyle>
            <a:lvl1pPr marL="0" indent="0">
              <a:buClr>
                <a:srgbClr val="C05711"/>
              </a:buClr>
              <a:buFont typeface="Arial" panose="020B0604020202020204" pitchFamily="34" charset="0"/>
              <a:buChar char="•"/>
              <a:defRPr sz="2400"/>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br>
              <a:rPr lang="en-US"/>
            </a:b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Tree>
    <p:extLst>
      <p:ext uri="{BB962C8B-B14F-4D97-AF65-F5344CB8AC3E}">
        <p14:creationId xmlns:p14="http://schemas.microsoft.com/office/powerpoint/2010/main" val="3372609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6">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5EA95F8-12DE-561A-4AED-D3785E692C3A}"/>
              </a:ext>
              <a:ext uri="{C183D7F6-B498-43B3-948B-1728B52AA6E4}">
                <adec:decorative xmlns:adec="http://schemas.microsoft.com/office/drawing/2017/decorative" val="1"/>
              </a:ext>
            </a:extLst>
          </p:cNvPr>
          <p:cNvPicPr>
            <a:picLocks noChangeAspect="1"/>
          </p:cNvPicPr>
          <p:nvPr userDrawn="1"/>
        </p:nvPicPr>
        <p:blipFill>
          <a:blip r:embed="rId2"/>
          <a:srcRect l="28079" t="30234" b="21822"/>
          <a:stretch>
            <a:fillRect/>
          </a:stretch>
        </p:blipFill>
        <p:spPr>
          <a:xfrm>
            <a:off x="-74292" y="4150774"/>
            <a:ext cx="18436585" cy="6233391"/>
          </a:xfrm>
          <a:prstGeom prst="rect">
            <a:avLst/>
          </a:prstGeom>
        </p:spPr>
      </p:pic>
      <p:sp>
        <p:nvSpPr>
          <p:cNvPr id="6" name="Freeform 5">
            <a:extLst>
              <a:ext uri="{FF2B5EF4-FFF2-40B4-BE49-F238E27FC236}">
                <a16:creationId xmlns:a16="http://schemas.microsoft.com/office/drawing/2014/main" id="{30AF217E-FA14-8110-9A45-02CC59931D90}"/>
              </a:ext>
            </a:extLst>
          </p:cNvPr>
          <p:cNvSpPr/>
          <p:nvPr userDrawn="1"/>
        </p:nvSpPr>
        <p:spPr>
          <a:xfrm>
            <a:off x="1143000" y="217170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sp>
      <p:sp>
        <p:nvSpPr>
          <p:cNvPr id="20" name="Content Placeholder 7">
            <a:extLst>
              <a:ext uri="{FF2B5EF4-FFF2-40B4-BE49-F238E27FC236}">
                <a16:creationId xmlns:a16="http://schemas.microsoft.com/office/drawing/2014/main" id="{86BFEE63-BD1D-D85E-9F0F-362326B6C572}"/>
              </a:ext>
            </a:extLst>
          </p:cNvPr>
          <p:cNvSpPr>
            <a:spLocks noGrp="1"/>
          </p:cNvSpPr>
          <p:nvPr>
            <p:ph sz="quarter" idx="10" hasCustomPrompt="1"/>
          </p:nvPr>
        </p:nvSpPr>
        <p:spPr>
          <a:xfrm>
            <a:off x="2133600" y="482931"/>
            <a:ext cx="13996063" cy="1295220"/>
          </a:xfrm>
          <a:prstGeom prst="rect">
            <a:avLst/>
          </a:prstGeom>
        </p:spPr>
        <p:txBody>
          <a:bodyPr/>
          <a:lstStyle>
            <a:lvl1pPr marL="0" indent="0" algn="ctr">
              <a:buNone/>
              <a:defRPr sz="8000" b="1" i="0">
                <a:solidFill>
                  <a:srgbClr val="C05711"/>
                </a:solidFill>
                <a:latin typeface="Calibri" panose="020F0502020204030204" pitchFamily="34" charset="0"/>
                <a:cs typeface="Calibri" panose="020F0502020204030204" pitchFamily="34" charset="0"/>
              </a:defRPr>
            </a:lvl1pPr>
          </a:lstStyle>
          <a:p>
            <a:pPr lvl="0"/>
            <a:r>
              <a:rPr lang="en-US"/>
              <a:t>Header</a:t>
            </a:r>
          </a:p>
        </p:txBody>
      </p:sp>
      <p:sp>
        <p:nvSpPr>
          <p:cNvPr id="22" name="Text Placeholder 21">
            <a:extLst>
              <a:ext uri="{FF2B5EF4-FFF2-40B4-BE49-F238E27FC236}">
                <a16:creationId xmlns:a16="http://schemas.microsoft.com/office/drawing/2014/main" id="{D9EF7D54-E073-3FFB-8670-85633830FE64}"/>
              </a:ext>
            </a:extLst>
          </p:cNvPr>
          <p:cNvSpPr>
            <a:spLocks noGrp="1"/>
          </p:cNvSpPr>
          <p:nvPr>
            <p:ph type="body" sz="quarter" idx="11" hasCustomPrompt="1"/>
          </p:nvPr>
        </p:nvSpPr>
        <p:spPr>
          <a:xfrm>
            <a:off x="933450" y="4975225"/>
            <a:ext cx="5162550" cy="4451027"/>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3" name="Text Placeholder 21">
            <a:extLst>
              <a:ext uri="{FF2B5EF4-FFF2-40B4-BE49-F238E27FC236}">
                <a16:creationId xmlns:a16="http://schemas.microsoft.com/office/drawing/2014/main" id="{6B2C25C3-C9A2-1275-12CB-4050235D9ED4}"/>
              </a:ext>
            </a:extLst>
          </p:cNvPr>
          <p:cNvSpPr>
            <a:spLocks noGrp="1"/>
          </p:cNvSpPr>
          <p:nvPr>
            <p:ph type="body" sz="quarter" idx="12" hasCustomPrompt="1"/>
          </p:nvPr>
        </p:nvSpPr>
        <p:spPr>
          <a:xfrm>
            <a:off x="6589667" y="4975225"/>
            <a:ext cx="5162550" cy="4451027"/>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4" name="Text Placeholder 21">
            <a:extLst>
              <a:ext uri="{FF2B5EF4-FFF2-40B4-BE49-F238E27FC236}">
                <a16:creationId xmlns:a16="http://schemas.microsoft.com/office/drawing/2014/main" id="{1FEB9433-1A42-359C-32BF-FCCD2CA8216B}"/>
              </a:ext>
            </a:extLst>
          </p:cNvPr>
          <p:cNvSpPr>
            <a:spLocks noGrp="1"/>
          </p:cNvSpPr>
          <p:nvPr>
            <p:ph type="body" sz="quarter" idx="13" hasCustomPrompt="1"/>
          </p:nvPr>
        </p:nvSpPr>
        <p:spPr>
          <a:xfrm>
            <a:off x="12245884" y="4975225"/>
            <a:ext cx="5162550" cy="4451027"/>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6" name="Text Placeholder 25">
            <a:extLst>
              <a:ext uri="{FF2B5EF4-FFF2-40B4-BE49-F238E27FC236}">
                <a16:creationId xmlns:a16="http://schemas.microsoft.com/office/drawing/2014/main" id="{A4A88A1F-3A03-12B5-3F21-F2881453D137}"/>
              </a:ext>
            </a:extLst>
          </p:cNvPr>
          <p:cNvSpPr>
            <a:spLocks noGrp="1"/>
          </p:cNvSpPr>
          <p:nvPr>
            <p:ph type="body" sz="quarter" idx="14" hasCustomPrompt="1"/>
          </p:nvPr>
        </p:nvSpPr>
        <p:spPr>
          <a:xfrm>
            <a:off x="1530682" y="2474344"/>
            <a:ext cx="4038600" cy="771525"/>
          </a:xfrm>
          <a:prstGeom prst="rect">
            <a:avLst/>
          </a:prstGeom>
        </p:spPr>
        <p:txBody>
          <a:bodyPr anchor="ctr"/>
          <a:lstStyle>
            <a:lvl1pPr marL="0" indent="0" algn="ctr">
              <a:buFontTx/>
              <a:buNone/>
              <a:defRPr sz="3600" b="1" i="0">
                <a:solidFill>
                  <a:schemeClr val="bg1"/>
                </a:solidFill>
                <a:latin typeface="Calibri" panose="020F0502020204030204" pitchFamily="34" charset="0"/>
                <a:cs typeface="Calibri" panose="020F0502020204030204" pitchFamily="34" charset="0"/>
              </a:defRPr>
            </a:lvl1pPr>
          </a:lstStyle>
          <a:p>
            <a:pPr lvl="0"/>
            <a:r>
              <a:rPr lang="en-US"/>
              <a:t>Title</a:t>
            </a:r>
          </a:p>
        </p:txBody>
      </p:sp>
      <p:sp>
        <p:nvSpPr>
          <p:cNvPr id="27" name="Freeform 26">
            <a:extLst>
              <a:ext uri="{FF2B5EF4-FFF2-40B4-BE49-F238E27FC236}">
                <a16:creationId xmlns:a16="http://schemas.microsoft.com/office/drawing/2014/main" id="{3376E3AF-AB70-5A47-F799-CF4F8C6BAC67}"/>
              </a:ext>
            </a:extLst>
          </p:cNvPr>
          <p:cNvSpPr/>
          <p:nvPr userDrawn="1"/>
        </p:nvSpPr>
        <p:spPr>
          <a:xfrm>
            <a:off x="6768436" y="217170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sp>
      <p:sp>
        <p:nvSpPr>
          <p:cNvPr id="28" name="Text Placeholder 25">
            <a:extLst>
              <a:ext uri="{FF2B5EF4-FFF2-40B4-BE49-F238E27FC236}">
                <a16:creationId xmlns:a16="http://schemas.microsoft.com/office/drawing/2014/main" id="{386E8B2A-6085-C076-C8DE-FEBAE4E5E57E}"/>
              </a:ext>
            </a:extLst>
          </p:cNvPr>
          <p:cNvSpPr>
            <a:spLocks noGrp="1"/>
          </p:cNvSpPr>
          <p:nvPr>
            <p:ph type="body" sz="quarter" idx="15" hasCustomPrompt="1"/>
          </p:nvPr>
        </p:nvSpPr>
        <p:spPr>
          <a:xfrm>
            <a:off x="7156118" y="2474344"/>
            <a:ext cx="4038600" cy="771525"/>
          </a:xfrm>
          <a:prstGeom prst="rect">
            <a:avLst/>
          </a:prstGeom>
        </p:spPr>
        <p:txBody>
          <a:bodyPr anchor="ctr"/>
          <a:lstStyle>
            <a:lvl1pPr marL="0" indent="0" algn="ctr">
              <a:buFontTx/>
              <a:buNone/>
              <a:defRPr sz="3600" b="1" i="0">
                <a:solidFill>
                  <a:schemeClr val="bg1"/>
                </a:solidFill>
                <a:latin typeface="Calibri" panose="020F0502020204030204" pitchFamily="34" charset="0"/>
                <a:cs typeface="Calibri" panose="020F0502020204030204" pitchFamily="34" charset="0"/>
              </a:defRPr>
            </a:lvl1pPr>
          </a:lstStyle>
          <a:p>
            <a:pPr lvl="0"/>
            <a:r>
              <a:rPr lang="en-US"/>
              <a:t>Title</a:t>
            </a:r>
          </a:p>
        </p:txBody>
      </p:sp>
      <p:sp>
        <p:nvSpPr>
          <p:cNvPr id="29" name="Freeform 28">
            <a:extLst>
              <a:ext uri="{FF2B5EF4-FFF2-40B4-BE49-F238E27FC236}">
                <a16:creationId xmlns:a16="http://schemas.microsoft.com/office/drawing/2014/main" id="{19EED0CB-F72F-F3FD-690D-B5E2356A5CEC}"/>
              </a:ext>
            </a:extLst>
          </p:cNvPr>
          <p:cNvSpPr/>
          <p:nvPr userDrawn="1"/>
        </p:nvSpPr>
        <p:spPr>
          <a:xfrm>
            <a:off x="12402639" y="2171700"/>
            <a:ext cx="4813964" cy="1443888"/>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sp>
      <p:sp>
        <p:nvSpPr>
          <p:cNvPr id="30" name="Text Placeholder 25">
            <a:extLst>
              <a:ext uri="{FF2B5EF4-FFF2-40B4-BE49-F238E27FC236}">
                <a16:creationId xmlns:a16="http://schemas.microsoft.com/office/drawing/2014/main" id="{0A3B4DCD-2B49-490D-A9DA-E7D473F57E45}"/>
              </a:ext>
            </a:extLst>
          </p:cNvPr>
          <p:cNvSpPr>
            <a:spLocks noGrp="1"/>
          </p:cNvSpPr>
          <p:nvPr>
            <p:ph type="body" sz="quarter" idx="16" hasCustomPrompt="1"/>
          </p:nvPr>
        </p:nvSpPr>
        <p:spPr>
          <a:xfrm>
            <a:off x="12790321" y="2474344"/>
            <a:ext cx="4038600" cy="771525"/>
          </a:xfrm>
          <a:prstGeom prst="rect">
            <a:avLst/>
          </a:prstGeom>
        </p:spPr>
        <p:txBody>
          <a:bodyPr anchor="ctr"/>
          <a:lstStyle>
            <a:lvl1pPr marL="0" indent="0" algn="ctr">
              <a:buFontTx/>
              <a:buNone/>
              <a:defRPr sz="3600" b="1" i="0">
                <a:solidFill>
                  <a:schemeClr val="bg1"/>
                </a:solidFill>
                <a:latin typeface="Calibri" panose="020F0502020204030204" pitchFamily="34" charset="0"/>
                <a:cs typeface="Calibri" panose="020F0502020204030204" pitchFamily="34" charset="0"/>
              </a:defRPr>
            </a:lvl1pPr>
          </a:lstStyle>
          <a:p>
            <a:pPr lvl="0"/>
            <a:r>
              <a:rPr lang="en-US"/>
              <a:t>Title</a:t>
            </a:r>
          </a:p>
        </p:txBody>
      </p:sp>
    </p:spTree>
    <p:extLst>
      <p:ext uri="{BB962C8B-B14F-4D97-AF65-F5344CB8AC3E}">
        <p14:creationId xmlns:p14="http://schemas.microsoft.com/office/powerpoint/2010/main" val="273769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DE2762-DFAB-FE34-A724-090EB6D97DE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8616"/>
          <a:stretch/>
        </p:blipFill>
        <p:spPr>
          <a:xfrm>
            <a:off x="13106401" y="-36735"/>
            <a:ext cx="5181600" cy="10360470"/>
          </a:xfrm>
          <a:prstGeom prst="rect">
            <a:avLst/>
          </a:prstGeom>
        </p:spPr>
      </p:pic>
      <p:sp>
        <p:nvSpPr>
          <p:cNvPr id="10" name="Picture Placeholder 9">
            <a:extLst>
              <a:ext uri="{FF2B5EF4-FFF2-40B4-BE49-F238E27FC236}">
                <a16:creationId xmlns:a16="http://schemas.microsoft.com/office/drawing/2014/main" id="{84BCB7B5-8519-AFCD-F121-DA7AF6BE869F}"/>
              </a:ext>
            </a:extLst>
          </p:cNvPr>
          <p:cNvSpPr>
            <a:spLocks noGrp="1"/>
          </p:cNvSpPr>
          <p:nvPr>
            <p:ph type="pic" sz="quarter" idx="11" hasCustomPrompt="1"/>
          </p:nvPr>
        </p:nvSpPr>
        <p:spPr>
          <a:xfrm>
            <a:off x="12115800" y="876304"/>
            <a:ext cx="6172200" cy="8381996"/>
          </a:xfrm>
          <a:prstGeom prst="rect">
            <a:avLst/>
          </a:prstGeom>
        </p:spPr>
        <p:txBody>
          <a:bodyPr/>
          <a:lstStyle/>
          <a:p>
            <a:r>
              <a:rPr lang="en-US"/>
              <a:t>Click on middle icon to select an image. Crop it to size.</a:t>
            </a:r>
          </a:p>
        </p:txBody>
      </p:sp>
      <p:sp>
        <p:nvSpPr>
          <p:cNvPr id="6" name="AutoShape 4">
            <a:extLst>
              <a:ext uri="{FF2B5EF4-FFF2-40B4-BE49-F238E27FC236}">
                <a16:creationId xmlns:a16="http://schemas.microsoft.com/office/drawing/2014/main" id="{644A455B-4450-5F7B-63DE-3743877DAE98}"/>
              </a:ext>
              <a:ext uri="{C183D7F6-B498-43B3-948B-1728B52AA6E4}">
                <adec:decorative xmlns:adec="http://schemas.microsoft.com/office/drawing/2017/decorative" val="1"/>
              </a:ext>
            </a:extLst>
          </p:cNvPr>
          <p:cNvSpPr/>
          <p:nvPr userDrawn="1"/>
        </p:nvSpPr>
        <p:spPr>
          <a:xfrm rot="-10800000">
            <a:off x="1028700" y="2095500"/>
            <a:ext cx="14534024" cy="0"/>
          </a:xfrm>
          <a:prstGeom prst="line">
            <a:avLst/>
          </a:prstGeom>
          <a:ln w="76200" cap="flat">
            <a:solidFill>
              <a:srgbClr val="C05711"/>
            </a:solidFill>
            <a:prstDash val="solid"/>
            <a:headEnd type="none" w="sm" len="sm"/>
            <a:tailEnd type="none" w="sm" len="sm"/>
          </a:ln>
        </p:spPr>
      </p:sp>
      <p:sp>
        <p:nvSpPr>
          <p:cNvPr id="8" name="Content Placeholder 7">
            <a:extLst>
              <a:ext uri="{FF2B5EF4-FFF2-40B4-BE49-F238E27FC236}">
                <a16:creationId xmlns:a16="http://schemas.microsoft.com/office/drawing/2014/main" id="{7E688F0C-05D8-329F-95C9-99BEAE155CC8}"/>
              </a:ext>
            </a:extLst>
          </p:cNvPr>
          <p:cNvSpPr>
            <a:spLocks noGrp="1"/>
          </p:cNvSpPr>
          <p:nvPr>
            <p:ph sz="quarter" idx="10" hasCustomPrompt="1"/>
          </p:nvPr>
        </p:nvSpPr>
        <p:spPr>
          <a:xfrm>
            <a:off x="1028701" y="685389"/>
            <a:ext cx="10706100" cy="1295220"/>
          </a:xfrm>
          <a:prstGeom prst="rect">
            <a:avLst/>
          </a:prstGeom>
        </p:spPr>
        <p:txBody>
          <a:bodyPr/>
          <a:lstStyle>
            <a:lvl1pPr marL="0" indent="0" algn="l">
              <a:buNone/>
              <a:defRPr sz="7200" b="1" i="0">
                <a:solidFill>
                  <a:srgbClr val="C05711"/>
                </a:solidFill>
                <a:latin typeface="Calibri" panose="020F0502020204030204" pitchFamily="34" charset="0"/>
                <a:cs typeface="Calibri" panose="020F0502020204030204" pitchFamily="34" charset="0"/>
              </a:defRPr>
            </a:lvl1pPr>
          </a:lstStyle>
          <a:p>
            <a:pPr lvl="0"/>
            <a:r>
              <a:rPr lang="en-US"/>
              <a:t>Header</a:t>
            </a:r>
          </a:p>
        </p:txBody>
      </p:sp>
      <p:sp>
        <p:nvSpPr>
          <p:cNvPr id="11" name="Content Placeholder 11">
            <a:extLst>
              <a:ext uri="{FF2B5EF4-FFF2-40B4-BE49-F238E27FC236}">
                <a16:creationId xmlns:a16="http://schemas.microsoft.com/office/drawing/2014/main" id="{B3749421-C07D-86D0-0D3B-82DC9D776693}"/>
              </a:ext>
            </a:extLst>
          </p:cNvPr>
          <p:cNvSpPr>
            <a:spLocks noGrp="1"/>
          </p:cNvSpPr>
          <p:nvPr>
            <p:ph sz="quarter" idx="12" hasCustomPrompt="1"/>
          </p:nvPr>
        </p:nvSpPr>
        <p:spPr>
          <a:xfrm>
            <a:off x="1028698" y="2476500"/>
            <a:ext cx="10706099" cy="6781796"/>
          </a:xfrm>
          <a:prstGeom prst="rect">
            <a:avLst/>
          </a:prstGeom>
        </p:spPr>
        <p:txBody>
          <a:bodyPr/>
          <a:lstStyle>
            <a:lvl1pPr marL="0" indent="0">
              <a:buNone/>
              <a:defRPr sz="2800" b="0" i="0">
                <a:latin typeface="Calibri" panose="020F0502020204030204" pitchFamily="34" charset="0"/>
                <a:cs typeface="Calibri" panose="020F0502020204030204" pitchFamily="34" charset="0"/>
              </a:defRPr>
            </a:lvl1pPr>
            <a:lvl2pPr marL="280671" indent="0">
              <a:buNone/>
              <a:defRPr b="0"/>
            </a:lvl2pPr>
          </a:lstStyle>
          <a:p>
            <a:pPr>
              <a:lnSpc>
                <a:spcPts val="3640"/>
              </a:lnSpc>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a:lnSpc>
                <a:spcPts val="3640"/>
              </a:lnSpc>
            </a:pPr>
            <a:endParaRPr lang="en-US" sz="2600" b="1">
              <a:solidFill>
                <a:srgbClr val="000000"/>
              </a:solidFill>
              <a:latin typeface="Calibri" panose="020F0502020204030204" pitchFamily="34" charset="0"/>
            </a:endParaRPr>
          </a:p>
          <a:p>
            <a:pPr>
              <a:lnSpc>
                <a:spcPts val="3640"/>
              </a:lnSpc>
            </a:pPr>
            <a:r>
              <a:rPr lang="en-US" sz="2600" b="1" err="1">
                <a:solidFill>
                  <a:srgbClr val="00476B"/>
                </a:solidFill>
                <a:latin typeface="Calibri" panose="020F0502020204030204" pitchFamily="34" charset="0"/>
                <a:cs typeface="Calibri" panose="020F0502020204030204" pitchFamily="34" charset="0"/>
              </a:rPr>
              <a:t>Subheader</a:t>
            </a:r>
            <a:r>
              <a:rPr lang="en-US" sz="2600" b="1">
                <a:solidFill>
                  <a:srgbClr val="00476B"/>
                </a:solidFill>
                <a:latin typeface="Calibri" panose="020F0502020204030204" pitchFamily="34" charset="0"/>
                <a:cs typeface="Calibri" panose="020F0502020204030204" pitchFamily="34" charset="0"/>
              </a:rPr>
              <a:t>:</a:t>
            </a:r>
          </a:p>
          <a:p>
            <a:pPr marL="561341" marR="0" lvl="1" indent="-280670" algn="l" defTabSz="914400" rtl="0" eaLnBrk="1" fontAlgn="auto" latinLnBrk="0" hangingPunct="1">
              <a:lnSpc>
                <a:spcPts val="3640"/>
              </a:lnSpc>
              <a:spcBef>
                <a:spcPct val="20000"/>
              </a:spcBef>
              <a:spcAft>
                <a:spcPts val="0"/>
              </a:spcAft>
              <a:buClrTx/>
              <a:buSzTx/>
              <a:buFont typeface="Arial"/>
              <a:buChar char="•"/>
              <a:tabLst/>
              <a:defRPr/>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marL="561341" marR="0" lvl="1" indent="-280670" algn="l" defTabSz="914400" rtl="0" eaLnBrk="1" fontAlgn="auto" latinLnBrk="0" hangingPunct="1">
              <a:lnSpc>
                <a:spcPts val="3640"/>
              </a:lnSpc>
              <a:spcBef>
                <a:spcPct val="20000"/>
              </a:spcBef>
              <a:spcAft>
                <a:spcPts val="0"/>
              </a:spcAft>
              <a:buClrTx/>
              <a:buSzTx/>
              <a:buFont typeface="Arial"/>
              <a:buChar char="•"/>
              <a:tabLst/>
              <a:defRPr/>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marL="561341" marR="0" lvl="1" indent="-280670" algn="l" defTabSz="914400" rtl="0" eaLnBrk="1" fontAlgn="auto" latinLnBrk="0" hangingPunct="1">
              <a:lnSpc>
                <a:spcPts val="3640"/>
              </a:lnSpc>
              <a:spcBef>
                <a:spcPct val="20000"/>
              </a:spcBef>
              <a:spcAft>
                <a:spcPts val="0"/>
              </a:spcAft>
              <a:buClrTx/>
              <a:buSzTx/>
              <a:buFont typeface="Arial"/>
              <a:buChar char="•"/>
              <a:tabLst/>
              <a:defRPr/>
            </a:pPr>
            <a:r>
              <a:rPr lang="en-US" sz="2400" b="1">
                <a:solidFill>
                  <a:srgbClr val="000000"/>
                </a:solidFill>
                <a:latin typeface="Calibri" panose="020F0502020204030204" pitchFamily="34" charset="0"/>
              </a:rPr>
              <a:t>Lorem ipsum dolor </a:t>
            </a:r>
            <a:r>
              <a:rPr lang="en-US" sz="2400" b="1" err="1">
                <a:solidFill>
                  <a:srgbClr val="000000"/>
                </a:solidFill>
                <a:latin typeface="Calibri" panose="020F0502020204030204" pitchFamily="34" charset="0"/>
              </a:rPr>
              <a:t>autst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tropilican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plost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outser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transtrope</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youdl</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plantrat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foundaylo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avaror</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houli</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voli</a:t>
            </a:r>
            <a:r>
              <a:rPr lang="en-US" sz="2400" b="1">
                <a:solidFill>
                  <a:srgbClr val="000000"/>
                </a:solidFill>
                <a:latin typeface="Calibri" panose="020F0502020204030204" pitchFamily="34" charset="0"/>
              </a:rPr>
              <a:t> bhut </a:t>
            </a:r>
            <a:r>
              <a:rPr lang="en-US" sz="2400" b="1" err="1">
                <a:solidFill>
                  <a:srgbClr val="000000"/>
                </a:solidFill>
                <a:latin typeface="Calibri" panose="020F0502020204030204" pitchFamily="34" charset="0"/>
              </a:rPr>
              <a:t>wasutrn</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lagantra</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mountanicus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lertatio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firendo</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clontatas</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hoagt</a:t>
            </a:r>
            <a:r>
              <a:rPr lang="en-US" sz="2400" b="1">
                <a:solidFill>
                  <a:srgbClr val="000000"/>
                </a:solidFill>
                <a:latin typeface="Calibri" panose="020F0502020204030204" pitchFamily="34" charset="0"/>
              </a:rPr>
              <a:t> </a:t>
            </a:r>
            <a:r>
              <a:rPr lang="en-US" sz="2400" b="1" err="1">
                <a:solidFill>
                  <a:srgbClr val="000000"/>
                </a:solidFill>
                <a:latin typeface="Calibri" panose="020F0502020204030204" pitchFamily="34" charset="0"/>
              </a:rPr>
              <a:t>est</a:t>
            </a:r>
            <a:r>
              <a:rPr lang="en-US" sz="2400" b="1">
                <a:solidFill>
                  <a:srgbClr val="000000"/>
                </a:solidFill>
                <a:latin typeface="Calibri" panose="020F0502020204030204" pitchFamily="34" charset="0"/>
              </a:rPr>
              <a:t> et </a:t>
            </a:r>
            <a:r>
              <a:rPr lang="en-US" sz="2400" b="1" err="1">
                <a:solidFill>
                  <a:srgbClr val="000000"/>
                </a:solidFill>
                <a:latin typeface="Calibri" panose="020F0502020204030204" pitchFamily="34" charset="0"/>
              </a:rPr>
              <a:t>policlises</a:t>
            </a:r>
            <a:r>
              <a:rPr lang="en-US" sz="2400" b="1">
                <a:solidFill>
                  <a:srgbClr val="000000"/>
                </a:solidFill>
                <a:latin typeface="Calibri" panose="020F0502020204030204" pitchFamily="34" charset="0"/>
              </a:rPr>
              <a:t>.</a:t>
            </a:r>
          </a:p>
          <a:p>
            <a:pPr marL="561341" lvl="1" indent="-280670">
              <a:lnSpc>
                <a:spcPts val="3640"/>
              </a:lnSpc>
              <a:buFont typeface="Arial"/>
              <a:buChar char="•"/>
            </a:pPr>
            <a:endParaRPr lang="en-US" sz="2400" b="1">
              <a:solidFill>
                <a:srgbClr val="000000"/>
              </a:solidFill>
              <a:latin typeface="Calibri" panose="020F0502020204030204" pitchFamily="34" charset="0"/>
            </a:endParaRPr>
          </a:p>
        </p:txBody>
      </p:sp>
    </p:spTree>
    <p:extLst>
      <p:ext uri="{BB962C8B-B14F-4D97-AF65-F5344CB8AC3E}">
        <p14:creationId xmlns:p14="http://schemas.microsoft.com/office/powerpoint/2010/main" val="291336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F9F76-47AC-3CF4-E2F3-71AE1E9C7A6B}"/>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8953500"/>
            <a:ext cx="2099210" cy="714885"/>
          </a:xfrm>
          <a:prstGeom prst="rect">
            <a:avLst/>
          </a:prstGeom>
        </p:spPr>
      </p:pic>
    </p:spTree>
    <p:extLst>
      <p:ext uri="{BB962C8B-B14F-4D97-AF65-F5344CB8AC3E}">
        <p14:creationId xmlns:p14="http://schemas.microsoft.com/office/powerpoint/2010/main" val="247486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8">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9812AF1-01A9-21F0-94A3-4D4FE4BDBB60}"/>
              </a:ext>
            </a:extLst>
          </p:cNvPr>
          <p:cNvSpPr>
            <a:spLocks noGrp="1"/>
          </p:cNvSpPr>
          <p:nvPr>
            <p:ph type="pic" sz="quarter" idx="18" hasCustomPrompt="1"/>
          </p:nvPr>
        </p:nvSpPr>
        <p:spPr>
          <a:xfrm>
            <a:off x="0" y="0"/>
            <a:ext cx="5718175" cy="10287000"/>
          </a:xfrm>
          <a:prstGeom prst="rect">
            <a:avLst/>
          </a:prstGeom>
        </p:spPr>
        <p:txBody>
          <a:bodyPr/>
          <a:lstStyle/>
          <a:p>
            <a:r>
              <a:rPr lang="en-US"/>
              <a:t>Click on the center icon to upload an image.</a:t>
            </a:r>
          </a:p>
        </p:txBody>
      </p:sp>
      <p:pic>
        <p:nvPicPr>
          <p:cNvPr id="5" name="Picture 10">
            <a:extLst>
              <a:ext uri="{FF2B5EF4-FFF2-40B4-BE49-F238E27FC236}">
                <a16:creationId xmlns:a16="http://schemas.microsoft.com/office/drawing/2014/main" id="{2FEF3A32-6085-601C-4D1C-498DBBACB702}"/>
              </a:ext>
              <a:ext uri="{C183D7F6-B498-43B3-948B-1728B52AA6E4}">
                <adec:decorative xmlns:adec="http://schemas.microsoft.com/office/drawing/2017/decorative" val="1"/>
              </a:ext>
            </a:extLst>
          </p:cNvPr>
          <p:cNvPicPr>
            <a:picLocks noChangeAspect="1"/>
          </p:cNvPicPr>
          <p:nvPr userDrawn="1"/>
        </p:nvPicPr>
        <p:blipFill>
          <a:blip r:embed="rId2"/>
          <a:srcRect t="912" b="61343"/>
          <a:stretch>
            <a:fillRect/>
          </a:stretch>
        </p:blipFill>
        <p:spPr>
          <a:xfrm>
            <a:off x="5718746" y="6445160"/>
            <a:ext cx="12569254" cy="2180122"/>
          </a:xfrm>
          <a:prstGeom prst="rect">
            <a:avLst/>
          </a:prstGeom>
        </p:spPr>
      </p:pic>
      <p:sp>
        <p:nvSpPr>
          <p:cNvPr id="7" name="AutoShape 4">
            <a:extLst>
              <a:ext uri="{FF2B5EF4-FFF2-40B4-BE49-F238E27FC236}">
                <a16:creationId xmlns:a16="http://schemas.microsoft.com/office/drawing/2014/main" id="{11904B8B-D969-6A93-E4E0-D3C9A81CC23A}"/>
              </a:ext>
              <a:ext uri="{C183D7F6-B498-43B3-948B-1728B52AA6E4}">
                <adec:decorative xmlns:adec="http://schemas.microsoft.com/office/drawing/2017/decorative" val="1"/>
              </a:ext>
            </a:extLst>
          </p:cNvPr>
          <p:cNvSpPr/>
          <p:nvPr userDrawn="1"/>
        </p:nvSpPr>
        <p:spPr>
          <a:xfrm>
            <a:off x="6370619" y="2019300"/>
            <a:ext cx="11155380" cy="0"/>
          </a:xfrm>
          <a:prstGeom prst="line">
            <a:avLst/>
          </a:prstGeom>
          <a:ln w="47625" cap="flat">
            <a:solidFill>
              <a:srgbClr val="07476B"/>
            </a:solidFill>
            <a:prstDash val="solid"/>
            <a:headEnd type="none" w="sm" len="sm"/>
            <a:tailEnd type="none" w="sm" len="sm"/>
          </a:ln>
        </p:spPr>
      </p:sp>
      <p:pic>
        <p:nvPicPr>
          <p:cNvPr id="9" name="Picture 6">
            <a:extLst>
              <a:ext uri="{FF2B5EF4-FFF2-40B4-BE49-F238E27FC236}">
                <a16:creationId xmlns:a16="http://schemas.microsoft.com/office/drawing/2014/main" id="{90496E05-F0CB-CC8F-6007-358F5D808BD9}"/>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15642048" y="9060774"/>
            <a:ext cx="2099210" cy="714885"/>
          </a:xfrm>
          <a:prstGeom prst="rect">
            <a:avLst/>
          </a:prstGeom>
        </p:spPr>
      </p:pic>
      <p:sp>
        <p:nvSpPr>
          <p:cNvPr id="10" name="Content Placeholder 7">
            <a:extLst>
              <a:ext uri="{FF2B5EF4-FFF2-40B4-BE49-F238E27FC236}">
                <a16:creationId xmlns:a16="http://schemas.microsoft.com/office/drawing/2014/main" id="{2A30BBE4-EBAE-9708-818A-277754DF5BEC}"/>
              </a:ext>
            </a:extLst>
          </p:cNvPr>
          <p:cNvSpPr>
            <a:spLocks noGrp="1"/>
          </p:cNvSpPr>
          <p:nvPr>
            <p:ph sz="quarter" idx="10" hasCustomPrompt="1"/>
          </p:nvPr>
        </p:nvSpPr>
        <p:spPr>
          <a:xfrm>
            <a:off x="6370618" y="444380"/>
            <a:ext cx="11155379" cy="1295220"/>
          </a:xfrm>
          <a:prstGeom prst="rect">
            <a:avLst/>
          </a:prstGeom>
        </p:spPr>
        <p:txBody>
          <a:bodyPr/>
          <a:lstStyle>
            <a:lvl1pPr marL="0" indent="0" algn="l">
              <a:buNone/>
              <a:defRPr sz="72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8">
            <a:extLst>
              <a:ext uri="{FF2B5EF4-FFF2-40B4-BE49-F238E27FC236}">
                <a16:creationId xmlns:a16="http://schemas.microsoft.com/office/drawing/2014/main" id="{D83E0D5C-497D-935A-9EAD-07E5EEC58834}"/>
              </a:ext>
            </a:extLst>
          </p:cNvPr>
          <p:cNvSpPr>
            <a:spLocks noGrp="1"/>
          </p:cNvSpPr>
          <p:nvPr>
            <p:ph type="body" sz="quarter" idx="16" hasCustomPrompt="1"/>
          </p:nvPr>
        </p:nvSpPr>
        <p:spPr>
          <a:xfrm>
            <a:off x="6370619" y="2334089"/>
            <a:ext cx="11155380" cy="3495212"/>
          </a:xfrm>
          <a:prstGeom prst="rect">
            <a:avLst/>
          </a:prstGeom>
        </p:spPr>
        <p:txBody>
          <a:bodyPr/>
          <a:lstStyle>
            <a:lvl1pPr marL="514350" indent="-514350">
              <a:buClr>
                <a:srgbClr val="C05711"/>
              </a:buClr>
              <a:buFont typeface="+mj-lt"/>
              <a:buAutoNum type="arabicPeriod"/>
              <a:defRPr sz="2800" b="1" i="0">
                <a:solidFill>
                  <a:srgbClr val="07476B"/>
                </a:solidFill>
                <a:latin typeface="Calibri" panose="020F0502020204030204" pitchFamily="34" charset="0"/>
                <a:cs typeface="Calibri" panose="020F0502020204030204" pitchFamily="34" charset="0"/>
              </a:defRPr>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br>
              <a:rPr lang="en-US"/>
            </a:b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endParaRPr lang="en-US"/>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
        <p:nvSpPr>
          <p:cNvPr id="13" name="Text Placeholder 12">
            <a:extLst>
              <a:ext uri="{FF2B5EF4-FFF2-40B4-BE49-F238E27FC236}">
                <a16:creationId xmlns:a16="http://schemas.microsoft.com/office/drawing/2014/main" id="{0799D492-68D0-49CB-CDFA-A6C7DDF17A62}"/>
              </a:ext>
            </a:extLst>
          </p:cNvPr>
          <p:cNvSpPr>
            <a:spLocks noGrp="1"/>
          </p:cNvSpPr>
          <p:nvPr>
            <p:ph type="body" sz="quarter" idx="17" hasCustomPrompt="1"/>
          </p:nvPr>
        </p:nvSpPr>
        <p:spPr>
          <a:xfrm>
            <a:off x="6373728" y="7027140"/>
            <a:ext cx="11152271" cy="1011960"/>
          </a:xfrm>
          <a:prstGeom prst="rect">
            <a:avLst/>
          </a:prstGeom>
        </p:spPr>
        <p:txBody>
          <a:bodyPr/>
          <a:lstStyle>
            <a:lvl1pPr marL="0" indent="0" algn="ctr">
              <a:buNone/>
              <a:defRPr lang="en-US" b="1" i="0" dirty="0" smtClean="0">
                <a:solidFill>
                  <a:schemeClr val="bg1"/>
                </a:solidFill>
                <a:latin typeface="Calibri" panose="020F0502020204030204" pitchFamily="34" charset="0"/>
                <a:cs typeface="Calibri" panose="020F0502020204030204" pitchFamily="34" charset="0"/>
              </a:defRPr>
            </a:lvl1pPr>
          </a:lstStyle>
          <a:p>
            <a:pPr lvl="0"/>
            <a:r>
              <a:rPr lang="en-US"/>
              <a:t>“A really compelling quote or fact could go here,”</a:t>
            </a:r>
          </a:p>
          <a:p>
            <a:pPr lvl="0"/>
            <a:r>
              <a:rPr lang="en-US"/>
              <a:t>-Attribution</a:t>
            </a:r>
          </a:p>
        </p:txBody>
      </p:sp>
    </p:spTree>
    <p:extLst>
      <p:ext uri="{BB962C8B-B14F-4D97-AF65-F5344CB8AC3E}">
        <p14:creationId xmlns:p14="http://schemas.microsoft.com/office/powerpoint/2010/main" val="816131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9">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2FD51D6-2FDA-A901-2337-0AFA99505DAC}"/>
              </a:ext>
              <a:ext uri="{C183D7F6-B498-43B3-948B-1728B52AA6E4}">
                <adec:decorative xmlns:adec="http://schemas.microsoft.com/office/drawing/2017/decorative" val="1"/>
              </a:ext>
            </a:extLst>
          </p:cNvPr>
          <p:cNvSpPr/>
          <p:nvPr userDrawn="1"/>
        </p:nvSpPr>
        <p:spPr>
          <a:xfrm>
            <a:off x="-668685" y="876300"/>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00476B"/>
          </a:solidFill>
        </p:spPr>
      </p:sp>
      <p:sp>
        <p:nvSpPr>
          <p:cNvPr id="4" name="Freeform 7">
            <a:extLst>
              <a:ext uri="{FF2B5EF4-FFF2-40B4-BE49-F238E27FC236}">
                <a16:creationId xmlns:a16="http://schemas.microsoft.com/office/drawing/2014/main" id="{E421C5E8-731D-EA7C-B9ED-CCB9D998AAF7}"/>
              </a:ext>
              <a:ext uri="{C183D7F6-B498-43B3-948B-1728B52AA6E4}">
                <adec:decorative xmlns:adec="http://schemas.microsoft.com/office/drawing/2017/decorative" val="1"/>
              </a:ext>
            </a:extLst>
          </p:cNvPr>
          <p:cNvSpPr/>
          <p:nvPr userDrawn="1"/>
        </p:nvSpPr>
        <p:spPr>
          <a:xfrm>
            <a:off x="-1188325" y="671372"/>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C05711"/>
          </a:solidFill>
        </p:spPr>
      </p:sp>
      <p:sp>
        <p:nvSpPr>
          <p:cNvPr id="10" name="Content Placeholder 7">
            <a:extLst>
              <a:ext uri="{FF2B5EF4-FFF2-40B4-BE49-F238E27FC236}">
                <a16:creationId xmlns:a16="http://schemas.microsoft.com/office/drawing/2014/main" id="{3BAC774F-6EE9-D879-B25D-10DCCBADDCE6}"/>
              </a:ext>
            </a:extLst>
          </p:cNvPr>
          <p:cNvSpPr>
            <a:spLocks noGrp="1"/>
          </p:cNvSpPr>
          <p:nvPr>
            <p:ph sz="quarter" idx="10" hasCustomPrompt="1"/>
          </p:nvPr>
        </p:nvSpPr>
        <p:spPr>
          <a:xfrm>
            <a:off x="824462" y="800100"/>
            <a:ext cx="8167138" cy="1295220"/>
          </a:xfrm>
          <a:prstGeom prst="rect">
            <a:avLst/>
          </a:prstGeom>
        </p:spPr>
        <p:txBody>
          <a:bodyPr/>
          <a:lstStyle>
            <a:lvl1pPr marL="0" indent="0" algn="l">
              <a:buNone/>
              <a:defRPr sz="88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0">
            <a:extLst>
              <a:ext uri="{FF2B5EF4-FFF2-40B4-BE49-F238E27FC236}">
                <a16:creationId xmlns:a16="http://schemas.microsoft.com/office/drawing/2014/main" id="{D7954629-0EEE-0B45-20DD-E1EE47AD8642}"/>
              </a:ext>
            </a:extLst>
          </p:cNvPr>
          <p:cNvSpPr>
            <a:spLocks noGrp="1"/>
          </p:cNvSpPr>
          <p:nvPr>
            <p:ph type="body" sz="quarter" idx="11" hasCustomPrompt="1"/>
          </p:nvPr>
        </p:nvSpPr>
        <p:spPr>
          <a:xfrm>
            <a:off x="903849" y="2056284"/>
            <a:ext cx="8177689" cy="496416"/>
          </a:xfrm>
          <a:prstGeom prst="rect">
            <a:avLst/>
          </a:prstGeom>
        </p:spPr>
        <p:txBody>
          <a:bodyPr/>
          <a:lstStyle>
            <a:lvl1pPr marL="0" indent="0">
              <a:buFontTx/>
              <a:buNone/>
              <a:defRPr sz="2800" b="1" i="0">
                <a:solidFill>
                  <a:schemeClr val="bg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3" name="Picture Placeholder 14">
            <a:extLst>
              <a:ext uri="{FF2B5EF4-FFF2-40B4-BE49-F238E27FC236}">
                <a16:creationId xmlns:a16="http://schemas.microsoft.com/office/drawing/2014/main" id="{EE30AC88-F137-A160-A0B3-0B0D8969DBBD}"/>
              </a:ext>
            </a:extLst>
          </p:cNvPr>
          <p:cNvSpPr>
            <a:spLocks noGrp="1"/>
          </p:cNvSpPr>
          <p:nvPr>
            <p:ph type="pic" sz="quarter" idx="18" hasCustomPrompt="1"/>
          </p:nvPr>
        </p:nvSpPr>
        <p:spPr>
          <a:xfrm>
            <a:off x="11353800" y="0"/>
            <a:ext cx="6923875" cy="10287000"/>
          </a:xfrm>
          <a:prstGeom prst="rect">
            <a:avLst/>
          </a:prstGeom>
        </p:spPr>
        <p:txBody>
          <a:bodyPr/>
          <a:lstStyle/>
          <a:p>
            <a:r>
              <a:rPr lang="en-US"/>
              <a:t>Click on the center icon to upload an image.</a:t>
            </a:r>
          </a:p>
        </p:txBody>
      </p:sp>
      <p:sp>
        <p:nvSpPr>
          <p:cNvPr id="15" name="Text Placeholder 14">
            <a:extLst>
              <a:ext uri="{FF2B5EF4-FFF2-40B4-BE49-F238E27FC236}">
                <a16:creationId xmlns:a16="http://schemas.microsoft.com/office/drawing/2014/main" id="{CEBD266B-1B75-FE91-5D5C-4AF84938EC34}"/>
              </a:ext>
            </a:extLst>
          </p:cNvPr>
          <p:cNvSpPr>
            <a:spLocks noGrp="1"/>
          </p:cNvSpPr>
          <p:nvPr>
            <p:ph type="body" sz="quarter" idx="19" hasCustomPrompt="1"/>
          </p:nvPr>
        </p:nvSpPr>
        <p:spPr>
          <a:xfrm>
            <a:off x="914400" y="3238500"/>
            <a:ext cx="9753600" cy="5455942"/>
          </a:xfrm>
          <a:prstGeom prst="rect">
            <a:avLst/>
          </a:prstGeom>
        </p:spPr>
        <p:txBody>
          <a:bodyPr/>
          <a:lstStyle>
            <a:lvl1pPr marL="342900" indent="-342900">
              <a:buClr>
                <a:srgbClr val="C05711"/>
              </a:buClr>
              <a:buFont typeface="Arial" panose="020B0604020202020204" pitchFamily="34" charset="0"/>
              <a:buChar char="•"/>
              <a:defRPr sz="2400"/>
            </a:lvl1pPr>
          </a:lstStyle>
          <a:p>
            <a:pPr lvl="0"/>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br>
              <a:rPr lang="en-US"/>
            </a:br>
            <a:endParaRPr lang="en-US"/>
          </a:p>
          <a:p>
            <a:pPr marL="457200" marR="0" lvl="0" indent="-457200" algn="l" defTabSz="914400" rtl="0" eaLnBrk="1" fontAlgn="auto" latinLnBrk="0" hangingPunct="1">
              <a:lnSpc>
                <a:spcPct val="100000"/>
              </a:lnSpc>
              <a:spcBef>
                <a:spcPct val="20000"/>
              </a:spcBef>
              <a:spcAft>
                <a:spcPts val="0"/>
              </a:spcAft>
              <a:buClr>
                <a:srgbClr val="C05711"/>
              </a:buClr>
              <a:buSzTx/>
              <a:tabLst/>
              <a:defRPr/>
            </a:pPr>
            <a:r>
              <a:rPr lang="en-US"/>
              <a:t>In </a:t>
            </a:r>
            <a:r>
              <a:rPr lang="en-US" err="1"/>
              <a:t>quod</a:t>
            </a:r>
            <a:r>
              <a:rPr lang="en-US"/>
              <a:t> </a:t>
            </a:r>
            <a:r>
              <a:rPr lang="en-US" err="1"/>
              <a:t>ullam</a:t>
            </a:r>
            <a:r>
              <a:rPr lang="en-US"/>
              <a:t> </a:t>
            </a:r>
            <a:r>
              <a:rPr lang="en-US" err="1"/>
              <a:t>aut</a:t>
            </a:r>
            <a:r>
              <a:rPr lang="en-US"/>
              <a:t> </a:t>
            </a:r>
            <a:r>
              <a:rPr lang="en-US" err="1"/>
              <a:t>suscipit</a:t>
            </a:r>
            <a:r>
              <a:rPr lang="en-US"/>
              <a:t> </a:t>
            </a:r>
            <a:r>
              <a:rPr lang="en-US" err="1"/>
              <a:t>explicabo</a:t>
            </a:r>
            <a:r>
              <a:rPr lang="en-US"/>
              <a:t> </a:t>
            </a:r>
            <a:r>
              <a:rPr lang="en-US" err="1"/>
              <a:t>est</a:t>
            </a:r>
            <a:r>
              <a:rPr lang="en-US"/>
              <a:t> </a:t>
            </a:r>
            <a:r>
              <a:rPr lang="en-US" err="1"/>
              <a:t>molestias</a:t>
            </a:r>
            <a:r>
              <a:rPr lang="en-US"/>
              <a:t> </a:t>
            </a:r>
            <a:r>
              <a:rPr lang="en-US" err="1"/>
              <a:t>iste</a:t>
            </a:r>
            <a:r>
              <a:rPr lang="en-US"/>
              <a:t> </a:t>
            </a:r>
            <a:r>
              <a:rPr lang="en-US" err="1"/>
              <a:t>aut</a:t>
            </a:r>
            <a:r>
              <a:rPr lang="en-US"/>
              <a:t> </a:t>
            </a:r>
            <a:r>
              <a:rPr lang="en-US" err="1"/>
              <a:t>itaque</a:t>
            </a:r>
            <a:r>
              <a:rPr lang="en-US"/>
              <a:t> beatae.</a:t>
            </a:r>
          </a:p>
          <a:p>
            <a:pPr marL="342900" marR="0" lvl="0" indent="-342900" algn="l" defTabSz="914400" rtl="0" eaLnBrk="1" fontAlgn="auto" latinLnBrk="0" hangingPunct="1">
              <a:lnSpc>
                <a:spcPct val="100000"/>
              </a:lnSpc>
              <a:spcBef>
                <a:spcPct val="20000"/>
              </a:spcBef>
              <a:spcAft>
                <a:spcPts val="0"/>
              </a:spcAft>
              <a:buClr>
                <a:srgbClr val="C05711"/>
              </a:buClr>
              <a:buSzTx/>
              <a:buFont typeface="Arial" pitchFamily="34" charset="0"/>
              <a:buChar char="•"/>
              <a:tabLst/>
              <a:defRPr/>
            </a:pPr>
            <a:endParaRPr lang="en-US"/>
          </a:p>
          <a:p>
            <a:pPr lvl="0"/>
            <a:endParaRPr lang="en-US"/>
          </a:p>
        </p:txBody>
      </p:sp>
      <p:sp>
        <p:nvSpPr>
          <p:cNvPr id="17" name="Text Placeholder 16">
            <a:extLst>
              <a:ext uri="{FF2B5EF4-FFF2-40B4-BE49-F238E27FC236}">
                <a16:creationId xmlns:a16="http://schemas.microsoft.com/office/drawing/2014/main" id="{5EA84AB0-8EB4-2B53-2227-2FEFF1A5D7E0}"/>
              </a:ext>
            </a:extLst>
          </p:cNvPr>
          <p:cNvSpPr>
            <a:spLocks noGrp="1"/>
          </p:cNvSpPr>
          <p:nvPr>
            <p:ph type="body" sz="quarter" idx="20" hasCustomPrompt="1"/>
          </p:nvPr>
        </p:nvSpPr>
        <p:spPr>
          <a:xfrm>
            <a:off x="824462" y="9182100"/>
            <a:ext cx="9843538" cy="692150"/>
          </a:xfrm>
          <a:prstGeom prst="rect">
            <a:avLst/>
          </a:prstGeom>
        </p:spPr>
        <p:txBody>
          <a:bodyPr anchor="b"/>
          <a:lstStyle>
            <a:lvl1pPr marL="0" indent="0">
              <a:buFontTx/>
              <a:buNone/>
              <a:defRPr sz="1400" b="0" i="1">
                <a:latin typeface="Calibri" panose="020F0502020204030204" pitchFamily="34" charset="0"/>
                <a:cs typeface="Calibri" panose="020F0502020204030204" pitchFamily="34" charset="0"/>
              </a:defRPr>
            </a:lvl1pPr>
          </a:lstStyle>
          <a:p>
            <a:pPr lvl="0"/>
            <a:r>
              <a:rPr lang="en-US"/>
              <a:t>1. Author. “</a:t>
            </a:r>
            <a:r>
              <a:rPr lang="en-US" err="1"/>
              <a:t>ArticleTitle</a:t>
            </a:r>
            <a:r>
              <a:rPr lang="en-US"/>
              <a:t>.” Available at </a:t>
            </a:r>
            <a:r>
              <a:rPr lang="en-US" err="1"/>
              <a:t>webite</a:t>
            </a:r>
            <a:r>
              <a:rPr lang="en-US"/>
              <a:t>. Accessed Date.</a:t>
            </a:r>
          </a:p>
        </p:txBody>
      </p:sp>
    </p:spTree>
    <p:extLst>
      <p:ext uri="{BB962C8B-B14F-4D97-AF65-F5344CB8AC3E}">
        <p14:creationId xmlns:p14="http://schemas.microsoft.com/office/powerpoint/2010/main" val="3445009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AF279-213C-E973-C83B-0A20E8CD2D81}"/>
              </a:ext>
              <a:ext uri="{C183D7F6-B498-43B3-948B-1728B52AA6E4}">
                <adec:decorative xmlns:adec="http://schemas.microsoft.com/office/drawing/2017/decorative" val="1"/>
              </a:ext>
            </a:extLst>
          </p:cNvPr>
          <p:cNvPicPr>
            <a:picLocks noChangeAspect="1"/>
          </p:cNvPicPr>
          <p:nvPr userDrawn="1"/>
        </p:nvPicPr>
        <p:blipFill rotWithShape="1">
          <a:blip r:embed="rId2"/>
          <a:srcRect l="36085" t="1976"/>
          <a:stretch/>
        </p:blipFill>
        <p:spPr>
          <a:xfrm>
            <a:off x="0" y="0"/>
            <a:ext cx="13496884" cy="10498644"/>
          </a:xfrm>
          <a:prstGeom prst="rect">
            <a:avLst/>
          </a:prstGeom>
        </p:spPr>
      </p:pic>
      <p:sp>
        <p:nvSpPr>
          <p:cNvPr id="7" name="AutoShape 3">
            <a:extLst>
              <a:ext uri="{FF2B5EF4-FFF2-40B4-BE49-F238E27FC236}">
                <a16:creationId xmlns:a16="http://schemas.microsoft.com/office/drawing/2014/main" id="{CAFCAE30-8206-DC6D-9335-CA9771B4E7A6}"/>
              </a:ext>
              <a:ext uri="{C183D7F6-B498-43B3-948B-1728B52AA6E4}">
                <adec:decorative xmlns:adec="http://schemas.microsoft.com/office/drawing/2017/decorative" val="1"/>
              </a:ext>
            </a:extLst>
          </p:cNvPr>
          <p:cNvSpPr/>
          <p:nvPr userDrawn="1"/>
        </p:nvSpPr>
        <p:spPr>
          <a:xfrm>
            <a:off x="0" y="2171700"/>
            <a:ext cx="10072972" cy="0"/>
          </a:xfrm>
          <a:prstGeom prst="line">
            <a:avLst/>
          </a:prstGeom>
          <a:ln w="38100" cap="flat">
            <a:solidFill>
              <a:srgbClr val="FFFFFF"/>
            </a:solidFill>
            <a:prstDash val="solid"/>
            <a:headEnd type="none" w="sm" len="sm"/>
            <a:tailEnd type="none" w="sm" len="sm"/>
          </a:ln>
        </p:spPr>
      </p:sp>
      <p:sp>
        <p:nvSpPr>
          <p:cNvPr id="8" name="Freeform 5">
            <a:extLst>
              <a:ext uri="{FF2B5EF4-FFF2-40B4-BE49-F238E27FC236}">
                <a16:creationId xmlns:a16="http://schemas.microsoft.com/office/drawing/2014/main" id="{048366EB-3F9F-603B-AE01-E83E6E849E98}"/>
              </a:ext>
              <a:ext uri="{C183D7F6-B498-43B3-948B-1728B52AA6E4}">
                <adec:decorative xmlns:adec="http://schemas.microsoft.com/office/drawing/2017/decorative" val="1"/>
              </a:ext>
            </a:extLst>
          </p:cNvPr>
          <p:cNvSpPr/>
          <p:nvPr userDrawn="1"/>
        </p:nvSpPr>
        <p:spPr>
          <a:xfrm>
            <a:off x="-1118331" y="8191500"/>
            <a:ext cx="5004531" cy="1447799"/>
          </a:xfrm>
          <a:custGeom>
            <a:avLst/>
            <a:gdLst/>
            <a:ahLst/>
            <a:cxnLst/>
            <a:rect l="l" t="t" r="r" b="b"/>
            <a:pathLst>
              <a:path w="2077949" h="479928">
                <a:moveTo>
                  <a:pt x="203200" y="0"/>
                </a:moveTo>
                <a:lnTo>
                  <a:pt x="2077949" y="0"/>
                </a:lnTo>
                <a:lnTo>
                  <a:pt x="1874749" y="479928"/>
                </a:lnTo>
                <a:lnTo>
                  <a:pt x="0" y="479928"/>
                </a:lnTo>
                <a:lnTo>
                  <a:pt x="203200" y="0"/>
                </a:lnTo>
                <a:close/>
              </a:path>
            </a:pathLst>
          </a:custGeom>
          <a:solidFill>
            <a:srgbClr val="FFFFFF"/>
          </a:solidFill>
        </p:spPr>
      </p:sp>
      <p:pic>
        <p:nvPicPr>
          <p:cNvPr id="9" name="Picture 17">
            <a:extLst>
              <a:ext uri="{FF2B5EF4-FFF2-40B4-BE49-F238E27FC236}">
                <a16:creationId xmlns:a16="http://schemas.microsoft.com/office/drawing/2014/main" id="{B9A1782A-B164-5E66-2617-A08605C49F25}"/>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986769" y="8501831"/>
            <a:ext cx="2099210" cy="714885"/>
          </a:xfrm>
          <a:prstGeom prst="rect">
            <a:avLst/>
          </a:prstGeom>
        </p:spPr>
      </p:pic>
      <p:sp>
        <p:nvSpPr>
          <p:cNvPr id="11" name="Content Placeholder 7">
            <a:extLst>
              <a:ext uri="{FF2B5EF4-FFF2-40B4-BE49-F238E27FC236}">
                <a16:creationId xmlns:a16="http://schemas.microsoft.com/office/drawing/2014/main" id="{DB2F7839-D081-9BAF-7409-19A063BCF4FF}"/>
              </a:ext>
            </a:extLst>
          </p:cNvPr>
          <p:cNvSpPr>
            <a:spLocks noGrp="1"/>
          </p:cNvSpPr>
          <p:nvPr>
            <p:ph sz="quarter" idx="10" hasCustomPrompt="1"/>
          </p:nvPr>
        </p:nvSpPr>
        <p:spPr>
          <a:xfrm>
            <a:off x="823913" y="676822"/>
            <a:ext cx="11824738"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5" name="Text Placeholder 14">
            <a:extLst>
              <a:ext uri="{FF2B5EF4-FFF2-40B4-BE49-F238E27FC236}">
                <a16:creationId xmlns:a16="http://schemas.microsoft.com/office/drawing/2014/main" id="{FFBB2CC7-D1BB-A14F-CB2C-F0953414B7D9}"/>
              </a:ext>
            </a:extLst>
          </p:cNvPr>
          <p:cNvSpPr>
            <a:spLocks noGrp="1"/>
          </p:cNvSpPr>
          <p:nvPr>
            <p:ph type="body" sz="quarter" idx="11" hasCustomPrompt="1"/>
          </p:nvPr>
        </p:nvSpPr>
        <p:spPr>
          <a:xfrm>
            <a:off x="823913" y="2609590"/>
            <a:ext cx="7024687" cy="4972049"/>
          </a:xfrm>
          <a:prstGeom prst="rect">
            <a:avLst/>
          </a:prstGeom>
        </p:spPr>
        <p:txBody>
          <a:bodyPr/>
          <a:lstStyle>
            <a:lvl1pPr>
              <a:defRPr sz="2800">
                <a:solidFill>
                  <a:schemeClr val="bg1"/>
                </a:solidFill>
              </a:defRPr>
            </a:lvl1pPr>
          </a:lstStyle>
          <a:p>
            <a:pPr lvl="0"/>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a:t>
            </a:r>
            <a:br>
              <a:rPr lang="en-US"/>
            </a:br>
            <a:endParaRPr lang="en-US"/>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 </a:t>
            </a:r>
            <a:r>
              <a:rPr lang="en-US" err="1"/>
              <a:t>ghoure</a:t>
            </a:r>
            <a:r>
              <a:rPr lang="en-US"/>
              <a:t> </a:t>
            </a:r>
            <a:r>
              <a:rPr lang="en-US" err="1"/>
              <a:t>ploint</a:t>
            </a:r>
            <a:r>
              <a:rPr lang="en-US"/>
              <a:t> </a:t>
            </a:r>
            <a:r>
              <a:rPr lang="en-US" err="1"/>
              <a:t>bowunt</a:t>
            </a:r>
            <a:r>
              <a:rPr lang="en-US"/>
              <a:t> </a:t>
            </a:r>
            <a:r>
              <a:rPr lang="en-US" err="1"/>
              <a:t>nuino</a:t>
            </a:r>
            <a:r>
              <a:rPr lang="en-US"/>
              <a:t> </a:t>
            </a:r>
            <a:r>
              <a:rPr lang="en-US" err="1"/>
              <a:t>moalplo</a:t>
            </a:r>
            <a:r>
              <a:rPr lang="en-US"/>
              <a:t> </a:t>
            </a:r>
            <a:r>
              <a:rPr lang="en-US" err="1"/>
              <a:t>te</a:t>
            </a:r>
            <a:r>
              <a:rPr lang="en-US"/>
              <a:t> </a:t>
            </a:r>
            <a:r>
              <a:rPr lang="en-US" err="1"/>
              <a:t>storentoci</a:t>
            </a:r>
            <a:r>
              <a:rPr lang="en-US"/>
              <a:t> </a:t>
            </a:r>
            <a:r>
              <a:rPr lang="en-US" err="1"/>
              <a:t>lopic</a:t>
            </a:r>
            <a:r>
              <a:rPr lang="en-US"/>
              <a:t> </a:t>
            </a:r>
            <a:r>
              <a:rPr lang="en-US" err="1"/>
              <a:t>benrouli</a:t>
            </a:r>
            <a:r>
              <a:rPr lang="en-US"/>
              <a:t> </a:t>
            </a:r>
            <a:r>
              <a:rPr lang="en-US" err="1"/>
              <a:t>thrount</a:t>
            </a:r>
            <a:r>
              <a:rPr lang="en-US"/>
              <a:t>.</a:t>
            </a:r>
          </a:p>
          <a:p>
            <a:pPr lvl="0"/>
            <a:endParaRPr lang="en-US"/>
          </a:p>
        </p:txBody>
      </p:sp>
      <p:sp>
        <p:nvSpPr>
          <p:cNvPr id="17" name="Picture Placeholder 16">
            <a:extLst>
              <a:ext uri="{FF2B5EF4-FFF2-40B4-BE49-F238E27FC236}">
                <a16:creationId xmlns:a16="http://schemas.microsoft.com/office/drawing/2014/main" id="{66807DF9-FCA0-A107-A664-6D230763C355}"/>
              </a:ext>
            </a:extLst>
          </p:cNvPr>
          <p:cNvSpPr>
            <a:spLocks noGrp="1"/>
          </p:cNvSpPr>
          <p:nvPr>
            <p:ph type="pic" sz="quarter" idx="12" hasCustomPrompt="1"/>
          </p:nvPr>
        </p:nvSpPr>
        <p:spPr>
          <a:xfrm>
            <a:off x="8534400" y="2609850"/>
            <a:ext cx="8902700" cy="4972050"/>
          </a:xfrm>
          <a:prstGeom prst="rect">
            <a:avLst/>
          </a:prstGeom>
        </p:spPr>
        <p:txBody>
          <a:bodyPr/>
          <a:lstStyle>
            <a:lvl1pPr>
              <a:defRPr/>
            </a:lvl1pPr>
          </a:lstStyle>
          <a:p>
            <a:r>
              <a:rPr lang="en-US"/>
              <a:t>Click on picture icon in the middle to upload an image.</a:t>
            </a:r>
          </a:p>
        </p:txBody>
      </p:sp>
      <p:sp>
        <p:nvSpPr>
          <p:cNvPr id="19" name="Text Placeholder 18">
            <a:extLst>
              <a:ext uri="{FF2B5EF4-FFF2-40B4-BE49-F238E27FC236}">
                <a16:creationId xmlns:a16="http://schemas.microsoft.com/office/drawing/2014/main" id="{90AC1936-39E2-C25C-DB62-EBABFC78BF0E}"/>
              </a:ext>
            </a:extLst>
          </p:cNvPr>
          <p:cNvSpPr>
            <a:spLocks noGrp="1"/>
          </p:cNvSpPr>
          <p:nvPr>
            <p:ph type="body" sz="quarter" idx="13" hasCustomPrompt="1"/>
          </p:nvPr>
        </p:nvSpPr>
        <p:spPr>
          <a:xfrm>
            <a:off x="13805263" y="8020049"/>
            <a:ext cx="3631837" cy="1485900"/>
          </a:xfrm>
          <a:prstGeom prst="rect">
            <a:avLst/>
          </a:prstGeom>
        </p:spPr>
        <p:txBody>
          <a:bodyPr/>
          <a:lstStyle>
            <a:lvl1pPr marL="0" indent="0">
              <a:buFontTx/>
              <a:buNone/>
              <a:defRPr sz="1800" b="1" i="0">
                <a:solidFill>
                  <a:srgbClr val="07476B"/>
                </a:solidFill>
                <a:latin typeface="Calibri" panose="020F0502020204030204" pitchFamily="34" charset="0"/>
                <a:cs typeface="Calibri" panose="020F0502020204030204" pitchFamily="34" charset="0"/>
              </a:defRPr>
            </a:lvl1pPr>
          </a:lstStyle>
          <a:p>
            <a:pPr lvl="0"/>
            <a:r>
              <a:rPr lang="en-US"/>
              <a:t>Photo caption if required</a:t>
            </a:r>
          </a:p>
        </p:txBody>
      </p:sp>
    </p:spTree>
    <p:extLst>
      <p:ext uri="{BB962C8B-B14F-4D97-AF65-F5344CB8AC3E}">
        <p14:creationId xmlns:p14="http://schemas.microsoft.com/office/powerpoint/2010/main" val="3035837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11">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6145BEE7-F0BC-5316-1762-9DD763DE0D3A}"/>
              </a:ext>
              <a:ext uri="{C183D7F6-B498-43B3-948B-1728B52AA6E4}">
                <adec:decorative xmlns:adec="http://schemas.microsoft.com/office/drawing/2017/decorative" val="1"/>
              </a:ext>
            </a:extLst>
          </p:cNvPr>
          <p:cNvSpPr/>
          <p:nvPr userDrawn="1"/>
        </p:nvSpPr>
        <p:spPr>
          <a:xfrm>
            <a:off x="-808623" y="610622"/>
            <a:ext cx="10019298" cy="1604760"/>
          </a:xfrm>
          <a:custGeom>
            <a:avLst/>
            <a:gdLst/>
            <a:ahLst/>
            <a:cxnLst/>
            <a:rect l="l" t="t" r="r" b="b"/>
            <a:pathLst>
              <a:path w="3052344" h="488885">
                <a:moveTo>
                  <a:pt x="203200" y="0"/>
                </a:moveTo>
                <a:lnTo>
                  <a:pt x="3052344" y="0"/>
                </a:lnTo>
                <a:lnTo>
                  <a:pt x="2849144" y="488885"/>
                </a:lnTo>
                <a:lnTo>
                  <a:pt x="0" y="488885"/>
                </a:lnTo>
                <a:lnTo>
                  <a:pt x="203200" y="0"/>
                </a:lnTo>
                <a:close/>
              </a:path>
            </a:pathLst>
          </a:custGeom>
          <a:solidFill>
            <a:srgbClr val="C05711"/>
          </a:solidFill>
        </p:spPr>
      </p:sp>
      <p:sp>
        <p:nvSpPr>
          <p:cNvPr id="4" name="Freeform 6">
            <a:extLst>
              <a:ext uri="{FF2B5EF4-FFF2-40B4-BE49-F238E27FC236}">
                <a16:creationId xmlns:a16="http://schemas.microsoft.com/office/drawing/2014/main" id="{67AA54DC-C981-1977-85F6-4E542CC0B6CB}"/>
              </a:ext>
              <a:ext uri="{C183D7F6-B498-43B3-948B-1728B52AA6E4}">
                <adec:decorative xmlns:adec="http://schemas.microsoft.com/office/drawing/2017/decorative" val="1"/>
              </a:ext>
            </a:extLst>
          </p:cNvPr>
          <p:cNvSpPr/>
          <p:nvPr userDrawn="1"/>
        </p:nvSpPr>
        <p:spPr>
          <a:xfrm>
            <a:off x="-916400" y="469149"/>
            <a:ext cx="10019298" cy="1575359"/>
          </a:xfrm>
          <a:custGeom>
            <a:avLst/>
            <a:gdLst/>
            <a:ahLst/>
            <a:cxnLst/>
            <a:rect l="l" t="t" r="r" b="b"/>
            <a:pathLst>
              <a:path w="3052344" h="479928">
                <a:moveTo>
                  <a:pt x="203200" y="0"/>
                </a:moveTo>
                <a:lnTo>
                  <a:pt x="3052344" y="0"/>
                </a:lnTo>
                <a:lnTo>
                  <a:pt x="2849144" y="479928"/>
                </a:lnTo>
                <a:lnTo>
                  <a:pt x="0" y="479928"/>
                </a:lnTo>
                <a:lnTo>
                  <a:pt x="203200" y="0"/>
                </a:lnTo>
                <a:close/>
              </a:path>
            </a:pathLst>
          </a:custGeom>
          <a:blipFill>
            <a:blip r:embed="rId2"/>
            <a:stretch>
              <a:fillRect/>
            </a:stretch>
          </a:blipFill>
        </p:spPr>
      </p:sp>
      <p:sp>
        <p:nvSpPr>
          <p:cNvPr id="5" name="Freeform 9">
            <a:extLst>
              <a:ext uri="{FF2B5EF4-FFF2-40B4-BE49-F238E27FC236}">
                <a16:creationId xmlns:a16="http://schemas.microsoft.com/office/drawing/2014/main" id="{698CB842-8BB8-EDB2-E0BA-3C31A5AEDC92}"/>
              </a:ext>
              <a:ext uri="{C183D7F6-B498-43B3-948B-1728B52AA6E4}">
                <adec:decorative xmlns:adec="http://schemas.microsoft.com/office/drawing/2017/decorative" val="1"/>
              </a:ext>
            </a:extLst>
          </p:cNvPr>
          <p:cNvSpPr/>
          <p:nvPr userDrawn="1"/>
        </p:nvSpPr>
        <p:spPr>
          <a:xfrm rot="1254661" flipH="1">
            <a:off x="12277512" y="-748761"/>
            <a:ext cx="8295865" cy="13148410"/>
          </a:xfrm>
          <a:custGeom>
            <a:avLst/>
            <a:gdLst/>
            <a:ahLst/>
            <a:cxnLst/>
            <a:rect l="l" t="t" r="r" b="b"/>
            <a:pathLst>
              <a:path w="2191447" h="2753126">
                <a:moveTo>
                  <a:pt x="0" y="0"/>
                </a:moveTo>
                <a:lnTo>
                  <a:pt x="2191447" y="0"/>
                </a:lnTo>
                <a:lnTo>
                  <a:pt x="2191447" y="2753126"/>
                </a:lnTo>
                <a:lnTo>
                  <a:pt x="0" y="2753126"/>
                </a:lnTo>
                <a:close/>
              </a:path>
            </a:pathLst>
          </a:custGeom>
          <a:blipFill>
            <a:blip r:embed="rId2"/>
            <a:stretch>
              <a:fillRect/>
            </a:stretch>
          </a:blipFill>
        </p:spPr>
        <p:txBody>
          <a:bodyPr/>
          <a:lstStyle/>
          <a:p>
            <a:endParaRPr lang="en-US" b="1">
              <a:latin typeface="Calibri" panose="020F0502020204030204" pitchFamily="34" charset="0"/>
            </a:endParaRPr>
          </a:p>
        </p:txBody>
      </p:sp>
      <p:pic>
        <p:nvPicPr>
          <p:cNvPr id="8" name="Picture 17">
            <a:extLst>
              <a:ext uri="{FF2B5EF4-FFF2-40B4-BE49-F238E27FC236}">
                <a16:creationId xmlns:a16="http://schemas.microsoft.com/office/drawing/2014/main" id="{3FE8D33B-223B-1093-E056-9E5A65E87442}"/>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640766" y="9038695"/>
            <a:ext cx="2099210" cy="714885"/>
          </a:xfrm>
          <a:prstGeom prst="rect">
            <a:avLst/>
          </a:prstGeom>
        </p:spPr>
      </p:pic>
      <p:sp>
        <p:nvSpPr>
          <p:cNvPr id="10" name="Content Placeholder 7">
            <a:extLst>
              <a:ext uri="{FF2B5EF4-FFF2-40B4-BE49-F238E27FC236}">
                <a16:creationId xmlns:a16="http://schemas.microsoft.com/office/drawing/2014/main" id="{A41EF057-2C80-B5C1-FE32-47CA3C733997}"/>
              </a:ext>
            </a:extLst>
          </p:cNvPr>
          <p:cNvSpPr>
            <a:spLocks noGrp="1"/>
          </p:cNvSpPr>
          <p:nvPr>
            <p:ph sz="quarter" idx="10" hasCustomPrompt="1"/>
          </p:nvPr>
        </p:nvSpPr>
        <p:spPr>
          <a:xfrm>
            <a:off x="838200" y="610622"/>
            <a:ext cx="7481338" cy="1295220"/>
          </a:xfrm>
          <a:prstGeom prst="rect">
            <a:avLst/>
          </a:prstGeom>
        </p:spPr>
        <p:txBody>
          <a:bodyPr/>
          <a:lstStyle>
            <a:lvl1pPr marL="0" indent="0" algn="l">
              <a:buNone/>
              <a:defRPr sz="72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2" name="Text Placeholder 11">
            <a:extLst>
              <a:ext uri="{FF2B5EF4-FFF2-40B4-BE49-F238E27FC236}">
                <a16:creationId xmlns:a16="http://schemas.microsoft.com/office/drawing/2014/main" id="{3FD10AFC-4108-210D-502E-F2912689F04B}"/>
              </a:ext>
            </a:extLst>
          </p:cNvPr>
          <p:cNvSpPr>
            <a:spLocks noGrp="1"/>
          </p:cNvSpPr>
          <p:nvPr>
            <p:ph type="body" sz="quarter" idx="11" hasCustomPrompt="1"/>
          </p:nvPr>
        </p:nvSpPr>
        <p:spPr>
          <a:xfrm>
            <a:off x="838201" y="2628901"/>
            <a:ext cx="8839200" cy="5791200"/>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 dolore </a:t>
            </a:r>
            <a:r>
              <a:rPr lang="en-US" err="1"/>
              <a:t>magnam</a:t>
            </a:r>
            <a:r>
              <a:rPr lang="en-US"/>
              <a:t> </a:t>
            </a:r>
            <a:r>
              <a:rPr lang="en-US" err="1"/>
              <a:t>aliquam</a:t>
            </a:r>
            <a:r>
              <a:rPr lang="en-US"/>
              <a:t> </a:t>
            </a:r>
            <a:r>
              <a:rPr lang="en-US" err="1"/>
              <a:t>quaerat</a:t>
            </a:r>
            <a:r>
              <a:rPr lang="en-US"/>
              <a:t> </a:t>
            </a:r>
            <a:r>
              <a:rPr lang="en-US" err="1"/>
              <a:t>voluptatem</a:t>
            </a:r>
            <a:r>
              <a:rPr lang="en-US"/>
              <a:t>. Ut </a:t>
            </a:r>
            <a:r>
              <a:rPr lang="en-US" err="1"/>
              <a:t>enim</a:t>
            </a:r>
            <a:r>
              <a:rPr lang="en-US"/>
              <a:t> ad minima </a:t>
            </a:r>
            <a:r>
              <a:rPr lang="en-US" err="1"/>
              <a:t>veniam</a:t>
            </a:r>
            <a:r>
              <a:rPr lang="en-US"/>
              <a:t>, </a:t>
            </a:r>
            <a:r>
              <a:rPr lang="en-US" err="1"/>
              <a:t>quis</a:t>
            </a:r>
            <a:r>
              <a:rPr lang="en-US"/>
              <a:t> nostrum </a:t>
            </a:r>
            <a:r>
              <a:rPr lang="en-US" err="1"/>
              <a:t>exercitatiionem</a:t>
            </a:r>
            <a:r>
              <a:rPr lang="en-US"/>
              <a:t> </a:t>
            </a:r>
            <a:r>
              <a:rPr lang="en-US" err="1"/>
              <a:t>consequatur</a:t>
            </a:r>
            <a:r>
              <a:rPr lang="en-US"/>
              <a:t>? </a:t>
            </a:r>
            <a:r>
              <a:rPr lang="en-US" err="1"/>
              <a:t>Quis</a:t>
            </a:r>
            <a:r>
              <a:rPr lang="en-US"/>
              <a:t> autem vel </a:t>
            </a:r>
            <a:r>
              <a:rPr lang="en-US" err="1"/>
              <a:t>eum</a:t>
            </a:r>
            <a:r>
              <a:rPr lang="en-US"/>
              <a:t> lure </a:t>
            </a:r>
            <a:r>
              <a:rPr lang="en-US" err="1"/>
              <a:t>reprehenderit</a:t>
            </a:r>
            <a:r>
              <a:rPr lang="en-US"/>
              <a:t> qui in </a:t>
            </a:r>
            <a:r>
              <a:rPr lang="en-US" err="1"/>
              <a:t>ea</a:t>
            </a:r>
            <a:r>
              <a:rPr lang="en-US"/>
              <a:t> </a:t>
            </a:r>
            <a:r>
              <a:rPr lang="en-US" err="1"/>
              <a:t>voluptate</a:t>
            </a:r>
            <a:r>
              <a:rPr lang="en-US"/>
              <a:t> </a:t>
            </a:r>
            <a:r>
              <a:rPr lang="en-US" err="1"/>
              <a:t>velit</a:t>
            </a:r>
            <a:r>
              <a:rPr lang="en-US"/>
              <a:t> </a:t>
            </a:r>
            <a:r>
              <a:rPr lang="en-US" err="1"/>
              <a:t>esse</a:t>
            </a:r>
            <a:r>
              <a:rPr lang="en-US"/>
              <a:t> </a:t>
            </a:r>
            <a:r>
              <a:rPr lang="en-US" err="1"/>
              <a:t>quam</a:t>
            </a:r>
            <a:r>
              <a:rPr lang="en-US"/>
              <a:t> nihil </a:t>
            </a:r>
            <a:r>
              <a:rPr lang="en-US" err="1"/>
              <a:t>molestiae</a:t>
            </a:r>
            <a:r>
              <a:rPr lang="en-US"/>
              <a:t> </a:t>
            </a:r>
            <a:r>
              <a:rPr lang="en-US" err="1"/>
              <a:t>condequatur</a:t>
            </a:r>
            <a:r>
              <a:rPr lang="en-US"/>
              <a:t>, vel illum qui </a:t>
            </a:r>
            <a:r>
              <a:rPr lang="en-US" err="1"/>
              <a:t>dolorem</a:t>
            </a:r>
            <a:r>
              <a:rPr lang="en-US"/>
              <a:t> </a:t>
            </a:r>
            <a:r>
              <a:rPr lang="en-US" err="1"/>
              <a:t>eum</a:t>
            </a:r>
            <a:r>
              <a:rPr lang="en-US"/>
              <a:t> </a:t>
            </a:r>
            <a:r>
              <a:rPr lang="en-US" err="1"/>
              <a:t>fuqiat</a:t>
            </a:r>
            <a:r>
              <a:rPr lang="en-US"/>
              <a:t> </a:t>
            </a:r>
            <a:r>
              <a:rPr lang="en-US" err="1"/>
              <a:t>qio</a:t>
            </a:r>
            <a:r>
              <a:rPr lang="en-US"/>
              <a:t> </a:t>
            </a:r>
            <a:r>
              <a:rPr lang="en-US" err="1"/>
              <a:t>volupras</a:t>
            </a:r>
            <a:r>
              <a:rPr lang="en-US"/>
              <a:t> </a:t>
            </a:r>
            <a:r>
              <a:rPr lang="en-US" err="1"/>
              <a:t>nulla</a:t>
            </a:r>
            <a:r>
              <a:rPr lang="en-US"/>
              <a:t> </a:t>
            </a:r>
            <a:r>
              <a:rPr lang="en-US" err="1"/>
              <a:t>pariatur</a:t>
            </a:r>
            <a:r>
              <a:rPr lang="en-US"/>
              <a:t>?</a:t>
            </a:r>
          </a:p>
        </p:txBody>
      </p:sp>
      <p:sp>
        <p:nvSpPr>
          <p:cNvPr id="14" name="Picture Placeholder 13">
            <a:extLst>
              <a:ext uri="{FF2B5EF4-FFF2-40B4-BE49-F238E27FC236}">
                <a16:creationId xmlns:a16="http://schemas.microsoft.com/office/drawing/2014/main" id="{810BDCC5-8CC8-6AF5-E61D-6351C51F5639}"/>
              </a:ext>
            </a:extLst>
          </p:cNvPr>
          <p:cNvSpPr>
            <a:spLocks noGrp="1"/>
          </p:cNvSpPr>
          <p:nvPr>
            <p:ph type="pic" sz="quarter" idx="12" hasCustomPrompt="1"/>
          </p:nvPr>
        </p:nvSpPr>
        <p:spPr>
          <a:xfrm>
            <a:off x="10485438" y="610622"/>
            <a:ext cx="7161212" cy="9142958"/>
          </a:xfrm>
          <a:prstGeom prst="rect">
            <a:avLst/>
          </a:prstGeom>
        </p:spPr>
        <p:txBody>
          <a:bodyPr/>
          <a:lstStyle/>
          <a:p>
            <a:r>
              <a:rPr lang="en-US"/>
              <a:t>Click the middle icon to upload an image.</a:t>
            </a:r>
          </a:p>
        </p:txBody>
      </p:sp>
    </p:spTree>
    <p:extLst>
      <p:ext uri="{BB962C8B-B14F-4D97-AF65-F5344CB8AC3E}">
        <p14:creationId xmlns:p14="http://schemas.microsoft.com/office/powerpoint/2010/main" val="4071220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1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E44FC-1ACF-4149-0088-F73F7248AAEA}"/>
              </a:ext>
              <a:ext uri="{C183D7F6-B498-43B3-948B-1728B52AA6E4}">
                <adec:decorative xmlns:adec="http://schemas.microsoft.com/office/drawing/2017/decorative" val="1"/>
              </a:ext>
            </a:extLst>
          </p:cNvPr>
          <p:cNvPicPr>
            <a:picLocks noChangeAspect="1"/>
          </p:cNvPicPr>
          <p:nvPr userDrawn="1"/>
        </p:nvPicPr>
        <p:blipFill rotWithShape="1">
          <a:blip r:embed="rId2"/>
          <a:srcRect l="38759"/>
          <a:stretch/>
        </p:blipFill>
        <p:spPr>
          <a:xfrm>
            <a:off x="5766576" y="0"/>
            <a:ext cx="12521424" cy="10370137"/>
          </a:xfrm>
          <a:prstGeom prst="rect">
            <a:avLst/>
          </a:prstGeom>
        </p:spPr>
      </p:pic>
      <p:sp>
        <p:nvSpPr>
          <p:cNvPr id="9" name="Picture Placeholder 13">
            <a:extLst>
              <a:ext uri="{FF2B5EF4-FFF2-40B4-BE49-F238E27FC236}">
                <a16:creationId xmlns:a16="http://schemas.microsoft.com/office/drawing/2014/main" id="{CCDDD834-4451-F3ED-9E48-7FB60642965D}"/>
              </a:ext>
            </a:extLst>
          </p:cNvPr>
          <p:cNvSpPr>
            <a:spLocks noGrp="1"/>
          </p:cNvSpPr>
          <p:nvPr>
            <p:ph type="pic" sz="quarter" idx="12" hasCustomPrompt="1"/>
          </p:nvPr>
        </p:nvSpPr>
        <p:spPr>
          <a:xfrm>
            <a:off x="678180" y="856304"/>
            <a:ext cx="8465820" cy="8630586"/>
          </a:xfrm>
          <a:prstGeom prst="rect">
            <a:avLst/>
          </a:prstGeom>
        </p:spPr>
        <p:txBody>
          <a:bodyPr/>
          <a:lstStyle/>
          <a:p>
            <a:r>
              <a:rPr lang="en-US"/>
              <a:t>Click the middle icon to upload an image.</a:t>
            </a:r>
          </a:p>
        </p:txBody>
      </p:sp>
      <p:sp>
        <p:nvSpPr>
          <p:cNvPr id="5" name="AutoShape 4">
            <a:extLst>
              <a:ext uri="{FF2B5EF4-FFF2-40B4-BE49-F238E27FC236}">
                <a16:creationId xmlns:a16="http://schemas.microsoft.com/office/drawing/2014/main" id="{E7DA828F-2DED-99B5-F858-36FD2CC1F7CE}"/>
              </a:ext>
              <a:ext uri="{C183D7F6-B498-43B3-948B-1728B52AA6E4}">
                <adec:decorative xmlns:adec="http://schemas.microsoft.com/office/drawing/2017/decorative" val="1"/>
              </a:ext>
            </a:extLst>
          </p:cNvPr>
          <p:cNvSpPr/>
          <p:nvPr userDrawn="1"/>
        </p:nvSpPr>
        <p:spPr>
          <a:xfrm>
            <a:off x="10058400" y="2019300"/>
            <a:ext cx="7358740" cy="0"/>
          </a:xfrm>
          <a:prstGeom prst="line">
            <a:avLst/>
          </a:prstGeom>
          <a:ln w="47625" cap="flat">
            <a:solidFill>
              <a:srgbClr val="FFFFFF"/>
            </a:solidFill>
            <a:prstDash val="solid"/>
            <a:headEnd type="none" w="sm" len="sm"/>
            <a:tailEnd type="none" w="sm" len="sm"/>
          </a:ln>
        </p:spPr>
      </p:sp>
      <p:sp>
        <p:nvSpPr>
          <p:cNvPr id="7" name="Content Placeholder 7">
            <a:extLst>
              <a:ext uri="{FF2B5EF4-FFF2-40B4-BE49-F238E27FC236}">
                <a16:creationId xmlns:a16="http://schemas.microsoft.com/office/drawing/2014/main" id="{F6E56763-8D2D-2F45-272A-39777E9D8954}"/>
              </a:ext>
            </a:extLst>
          </p:cNvPr>
          <p:cNvSpPr>
            <a:spLocks noGrp="1"/>
          </p:cNvSpPr>
          <p:nvPr>
            <p:ph sz="quarter" idx="10" hasCustomPrompt="1"/>
          </p:nvPr>
        </p:nvSpPr>
        <p:spPr>
          <a:xfrm>
            <a:off x="10025743" y="495480"/>
            <a:ext cx="7391400"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8" name="Text Placeholder 21">
            <a:extLst>
              <a:ext uri="{FF2B5EF4-FFF2-40B4-BE49-F238E27FC236}">
                <a16:creationId xmlns:a16="http://schemas.microsoft.com/office/drawing/2014/main" id="{CC131BE2-284D-58B4-A7F2-0CEADBCB85A6}"/>
              </a:ext>
            </a:extLst>
          </p:cNvPr>
          <p:cNvSpPr>
            <a:spLocks noGrp="1"/>
          </p:cNvSpPr>
          <p:nvPr>
            <p:ph type="body" sz="quarter" idx="11" hasCustomPrompt="1"/>
          </p:nvPr>
        </p:nvSpPr>
        <p:spPr>
          <a:xfrm>
            <a:off x="10025741" y="2247900"/>
            <a:ext cx="7391399" cy="7238994"/>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4098443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13">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6A37F016-21F4-118A-D5B8-A7642911C46E}"/>
              </a:ext>
              <a:ext uri="{C183D7F6-B498-43B3-948B-1728B52AA6E4}">
                <adec:decorative xmlns:adec="http://schemas.microsoft.com/office/drawing/2017/decorative" val="1"/>
              </a:ext>
            </a:extLst>
          </p:cNvPr>
          <p:cNvSpPr/>
          <p:nvPr userDrawn="1"/>
        </p:nvSpPr>
        <p:spPr>
          <a:xfrm>
            <a:off x="-76201" y="2324066"/>
            <a:ext cx="12115801" cy="6324634"/>
          </a:xfrm>
          <a:custGeom>
            <a:avLst/>
            <a:gdLst/>
            <a:ahLst/>
            <a:cxnLst/>
            <a:rect l="l" t="t" r="r" b="b"/>
            <a:pathLst>
              <a:path w="5501528" h="1596688">
                <a:moveTo>
                  <a:pt x="0" y="0"/>
                </a:moveTo>
                <a:lnTo>
                  <a:pt x="5501528" y="0"/>
                </a:lnTo>
                <a:lnTo>
                  <a:pt x="5501528" y="1596688"/>
                </a:lnTo>
                <a:lnTo>
                  <a:pt x="0" y="1596688"/>
                </a:lnTo>
                <a:close/>
              </a:path>
            </a:pathLst>
          </a:custGeom>
          <a:blipFill>
            <a:blip r:embed="rId2"/>
            <a:stretch>
              <a:fillRect/>
            </a:stretch>
          </a:blipFill>
        </p:spPr>
        <p:txBody>
          <a:bodyPr/>
          <a:lstStyle/>
          <a:p>
            <a:endParaRPr lang="en-US" b="1">
              <a:latin typeface="Calibri" panose="020F0502020204030204" pitchFamily="34" charset="0"/>
            </a:endParaRPr>
          </a:p>
        </p:txBody>
      </p:sp>
      <p:pic>
        <p:nvPicPr>
          <p:cNvPr id="7" name="Picture 17">
            <a:extLst>
              <a:ext uri="{FF2B5EF4-FFF2-40B4-BE49-F238E27FC236}">
                <a16:creationId xmlns:a16="http://schemas.microsoft.com/office/drawing/2014/main" id="{F77E3C00-7FB8-81C8-8EA6-6A5879F79A17}"/>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640766" y="9038695"/>
            <a:ext cx="2099210" cy="714885"/>
          </a:xfrm>
          <a:prstGeom prst="rect">
            <a:avLst/>
          </a:prstGeom>
        </p:spPr>
      </p:pic>
      <p:sp>
        <p:nvSpPr>
          <p:cNvPr id="8" name="Picture Placeholder 13">
            <a:extLst>
              <a:ext uri="{FF2B5EF4-FFF2-40B4-BE49-F238E27FC236}">
                <a16:creationId xmlns:a16="http://schemas.microsoft.com/office/drawing/2014/main" id="{E50FAA42-D934-2B65-03BE-673716D5F185}"/>
              </a:ext>
            </a:extLst>
          </p:cNvPr>
          <p:cNvSpPr>
            <a:spLocks noGrp="1"/>
          </p:cNvSpPr>
          <p:nvPr>
            <p:ph type="pic" sz="quarter" idx="12" hasCustomPrompt="1"/>
          </p:nvPr>
        </p:nvSpPr>
        <p:spPr>
          <a:xfrm>
            <a:off x="12039600" y="0"/>
            <a:ext cx="6248400" cy="10287000"/>
          </a:xfrm>
          <a:prstGeom prst="rect">
            <a:avLst/>
          </a:prstGeom>
        </p:spPr>
        <p:txBody>
          <a:bodyPr/>
          <a:lstStyle/>
          <a:p>
            <a:r>
              <a:rPr lang="en-US"/>
              <a:t>Click the middle icon to upload an image.</a:t>
            </a:r>
          </a:p>
        </p:txBody>
      </p:sp>
      <p:sp>
        <p:nvSpPr>
          <p:cNvPr id="9" name="Content Placeholder 7">
            <a:extLst>
              <a:ext uri="{FF2B5EF4-FFF2-40B4-BE49-F238E27FC236}">
                <a16:creationId xmlns:a16="http://schemas.microsoft.com/office/drawing/2014/main" id="{3B2ADD9E-D200-6630-D549-7349566CA286}"/>
              </a:ext>
            </a:extLst>
          </p:cNvPr>
          <p:cNvSpPr>
            <a:spLocks noGrp="1"/>
          </p:cNvSpPr>
          <p:nvPr>
            <p:ph sz="quarter" idx="10" hasCustomPrompt="1"/>
          </p:nvPr>
        </p:nvSpPr>
        <p:spPr>
          <a:xfrm>
            <a:off x="653037" y="647880"/>
            <a:ext cx="10776963" cy="1295220"/>
          </a:xfrm>
          <a:prstGeom prst="rect">
            <a:avLst/>
          </a:prstGeom>
        </p:spPr>
        <p:txBody>
          <a:bodyPr/>
          <a:lstStyle>
            <a:lvl1pPr marL="0" indent="0" algn="l">
              <a:buNone/>
              <a:defRPr sz="7200" b="1" i="0">
                <a:solidFill>
                  <a:srgbClr val="C05711"/>
                </a:solidFill>
                <a:latin typeface="Calibri" panose="020F0502020204030204" pitchFamily="34" charset="0"/>
                <a:cs typeface="Calibri" panose="020F0502020204030204" pitchFamily="34" charset="0"/>
              </a:defRPr>
            </a:lvl1pPr>
          </a:lstStyle>
          <a:p>
            <a:pPr lvl="0"/>
            <a:r>
              <a:rPr lang="en-US"/>
              <a:t>Header</a:t>
            </a:r>
          </a:p>
        </p:txBody>
      </p:sp>
      <p:sp>
        <p:nvSpPr>
          <p:cNvPr id="10" name="Text Placeholder 14">
            <a:extLst>
              <a:ext uri="{FF2B5EF4-FFF2-40B4-BE49-F238E27FC236}">
                <a16:creationId xmlns:a16="http://schemas.microsoft.com/office/drawing/2014/main" id="{04CB3AF3-C3BE-DBEB-D32D-8759CDB02868}"/>
              </a:ext>
            </a:extLst>
          </p:cNvPr>
          <p:cNvSpPr>
            <a:spLocks noGrp="1"/>
          </p:cNvSpPr>
          <p:nvPr>
            <p:ph type="body" sz="quarter" idx="11" hasCustomPrompt="1"/>
          </p:nvPr>
        </p:nvSpPr>
        <p:spPr>
          <a:xfrm>
            <a:off x="689480" y="2975976"/>
            <a:ext cx="10740520" cy="4972049"/>
          </a:xfrm>
          <a:prstGeom prst="rect">
            <a:avLst/>
          </a:prstGeom>
        </p:spPr>
        <p:txBody>
          <a:bodyPr/>
          <a:lstStyle>
            <a:lvl1pPr>
              <a:lnSpc>
                <a:spcPct val="100000"/>
              </a:lnSpc>
              <a:defRPr sz="2800">
                <a:solidFill>
                  <a:schemeClr val="bg1"/>
                </a:solidFill>
              </a:defRPr>
            </a:lvl1pPr>
          </a:lstStyle>
          <a:p>
            <a:pPr lvl="0"/>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a:t>
            </a:r>
            <a:br>
              <a:rPr lang="en-US"/>
            </a:br>
            <a:endParaRPr lang="en-US"/>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 </a:t>
            </a:r>
            <a:r>
              <a:rPr lang="en-US" err="1"/>
              <a:t>ghoure</a:t>
            </a:r>
            <a:r>
              <a:rPr lang="en-US"/>
              <a:t> </a:t>
            </a:r>
            <a:r>
              <a:rPr lang="en-US" err="1"/>
              <a:t>ploint</a:t>
            </a:r>
            <a:r>
              <a:rPr lang="en-US"/>
              <a:t> </a:t>
            </a:r>
            <a:r>
              <a:rPr lang="en-US" err="1"/>
              <a:t>bowunt</a:t>
            </a:r>
            <a:r>
              <a:rPr lang="en-US"/>
              <a:t> </a:t>
            </a:r>
            <a:r>
              <a:rPr lang="en-US" err="1"/>
              <a:t>nuino</a:t>
            </a:r>
            <a:r>
              <a:rPr lang="en-US"/>
              <a:t> </a:t>
            </a:r>
            <a:r>
              <a:rPr lang="en-US" err="1"/>
              <a:t>moalplo</a:t>
            </a:r>
            <a:r>
              <a:rPr lang="en-US"/>
              <a:t> </a:t>
            </a:r>
            <a:r>
              <a:rPr lang="en-US" err="1"/>
              <a:t>te</a:t>
            </a:r>
            <a:r>
              <a:rPr lang="en-US"/>
              <a:t> </a:t>
            </a:r>
            <a:r>
              <a:rPr lang="en-US" err="1"/>
              <a:t>storentoci</a:t>
            </a:r>
            <a:r>
              <a:rPr lang="en-US"/>
              <a:t> </a:t>
            </a:r>
            <a:r>
              <a:rPr lang="en-US" err="1"/>
              <a:t>lopic</a:t>
            </a:r>
            <a:r>
              <a:rPr lang="en-US"/>
              <a:t> </a:t>
            </a:r>
            <a:r>
              <a:rPr lang="en-US" err="1"/>
              <a:t>benrouli</a:t>
            </a:r>
            <a:r>
              <a:rPr lang="en-US"/>
              <a:t> </a:t>
            </a:r>
            <a:r>
              <a:rPr lang="en-US" err="1"/>
              <a:t>thrount</a:t>
            </a:r>
            <a:r>
              <a:rPr lang="en-US"/>
              <a:t>. </a:t>
            </a:r>
            <a:r>
              <a:rPr lang="en-US" err="1"/>
              <a:t>Dolorentu</a:t>
            </a:r>
            <a:r>
              <a:rPr lang="en-US"/>
              <a:t> </a:t>
            </a:r>
            <a:r>
              <a:rPr lang="en-US" err="1"/>
              <a:t>pacieop</a:t>
            </a:r>
            <a:r>
              <a:rPr lang="en-US"/>
              <a:t> </a:t>
            </a:r>
            <a:r>
              <a:rPr lang="en-US" err="1"/>
              <a:t>caloi</a:t>
            </a:r>
            <a:r>
              <a:rPr lang="en-US"/>
              <a:t> </a:t>
            </a:r>
            <a:r>
              <a:rPr lang="en-US" err="1"/>
              <a:t>lithi</a:t>
            </a:r>
            <a:r>
              <a:rPr lang="en-US"/>
              <a:t> </a:t>
            </a:r>
            <a:r>
              <a:rPr lang="en-US" err="1"/>
              <a:t>putonlo</a:t>
            </a:r>
            <a:r>
              <a:rPr lang="en-US"/>
              <a:t> ego </a:t>
            </a:r>
            <a:r>
              <a:rPr lang="en-US" err="1"/>
              <a:t>machinam</a:t>
            </a:r>
            <a:r>
              <a:rPr lang="en-US"/>
              <a:t> </a:t>
            </a:r>
            <a:r>
              <a:rPr lang="en-US" err="1"/>
              <a:t>touist</a:t>
            </a:r>
            <a:r>
              <a:rPr lang="en-US"/>
              <a:t> </a:t>
            </a:r>
            <a:r>
              <a:rPr lang="en-US" err="1"/>
              <a:t>eaut</a:t>
            </a:r>
            <a:r>
              <a:rPr lang="en-US"/>
              <a:t> </a:t>
            </a:r>
            <a:r>
              <a:rPr lang="en-US" err="1"/>
              <a:t>est</a:t>
            </a:r>
            <a:r>
              <a:rPr lang="en-US"/>
              <a:t> </a:t>
            </a:r>
            <a:r>
              <a:rPr lang="en-US" err="1"/>
              <a:t>blounticafica</a:t>
            </a:r>
            <a:r>
              <a:rPr lang="en-US"/>
              <a:t> </a:t>
            </a:r>
            <a:r>
              <a:rPr lang="en-US" err="1"/>
              <a:t>ploust</a:t>
            </a:r>
            <a:r>
              <a:rPr lang="en-US"/>
              <a:t> </a:t>
            </a:r>
            <a:r>
              <a:rPr lang="en-US" err="1"/>
              <a:t>mastericic</a:t>
            </a:r>
            <a:r>
              <a:rPr lang="en-US"/>
              <a:t> </a:t>
            </a:r>
            <a:r>
              <a:rPr lang="en-US" err="1"/>
              <a:t>kailo</a:t>
            </a:r>
            <a:r>
              <a:rPr lang="en-US"/>
              <a:t> </a:t>
            </a:r>
            <a:r>
              <a:rPr lang="en-US" err="1"/>
              <a:t>uiol</a:t>
            </a:r>
            <a:r>
              <a:rPr lang="en-US"/>
              <a:t> </a:t>
            </a:r>
          </a:p>
          <a:p>
            <a:pPr lvl="0"/>
            <a:endParaRPr lang="en-US"/>
          </a:p>
          <a:p>
            <a:pPr lvl="0"/>
            <a:r>
              <a:rPr lang="en-US"/>
              <a:t>Lorem ipsum dolor </a:t>
            </a:r>
            <a:r>
              <a:rPr lang="en-US" err="1"/>
              <a:t>aust</a:t>
            </a:r>
            <a:r>
              <a:rPr lang="en-US"/>
              <a:t> et </a:t>
            </a:r>
            <a:r>
              <a:rPr lang="en-US" err="1"/>
              <a:t>lingoou</a:t>
            </a:r>
            <a:r>
              <a:rPr lang="en-US"/>
              <a:t> </a:t>
            </a:r>
            <a:r>
              <a:rPr lang="en-US" err="1"/>
              <a:t>promebli</a:t>
            </a:r>
            <a:r>
              <a:rPr lang="en-US"/>
              <a:t> </a:t>
            </a:r>
            <a:r>
              <a:rPr lang="en-US" err="1"/>
              <a:t>throutri</a:t>
            </a:r>
            <a:r>
              <a:rPr lang="en-US"/>
              <a:t> </a:t>
            </a:r>
            <a:r>
              <a:rPr lang="en-US" err="1"/>
              <a:t>conmti</a:t>
            </a:r>
            <a:r>
              <a:rPr lang="en-US"/>
              <a:t> </a:t>
            </a:r>
            <a:r>
              <a:rPr lang="en-US" err="1"/>
              <a:t>agloi</a:t>
            </a:r>
            <a:r>
              <a:rPr lang="en-US"/>
              <a:t> teloi </a:t>
            </a:r>
            <a:r>
              <a:rPr lang="en-US" err="1"/>
              <a:t>polist</a:t>
            </a:r>
            <a:r>
              <a:rPr lang="en-US"/>
              <a:t> </a:t>
            </a:r>
            <a:r>
              <a:rPr lang="en-US" err="1"/>
              <a:t>tey</a:t>
            </a:r>
            <a:r>
              <a:rPr lang="en-US"/>
              <a:t> </a:t>
            </a:r>
            <a:r>
              <a:rPr lang="en-US" err="1"/>
              <a:t>wuorry</a:t>
            </a:r>
            <a:r>
              <a:rPr lang="en-US"/>
              <a:t> </a:t>
            </a:r>
            <a:r>
              <a:rPr lang="en-US" err="1"/>
              <a:t>qilopi</a:t>
            </a:r>
            <a:r>
              <a:rPr lang="en-US"/>
              <a:t> </a:t>
            </a:r>
            <a:r>
              <a:rPr lang="en-US" err="1"/>
              <a:t>borih</a:t>
            </a:r>
            <a:r>
              <a:rPr lang="en-US"/>
              <a:t> </a:t>
            </a:r>
            <a:r>
              <a:rPr lang="en-US" err="1"/>
              <a:t>chinip</a:t>
            </a:r>
            <a:r>
              <a:rPr lang="en-US"/>
              <a:t> </a:t>
            </a:r>
            <a:r>
              <a:rPr lang="en-US" err="1"/>
              <a:t>louy</a:t>
            </a:r>
            <a:r>
              <a:rPr lang="en-US"/>
              <a:t> dolor.</a:t>
            </a:r>
          </a:p>
          <a:p>
            <a:pPr lvl="0"/>
            <a:endParaRPr lang="en-US"/>
          </a:p>
        </p:txBody>
      </p:sp>
    </p:spTree>
    <p:extLst>
      <p:ext uri="{BB962C8B-B14F-4D97-AF65-F5344CB8AC3E}">
        <p14:creationId xmlns:p14="http://schemas.microsoft.com/office/powerpoint/2010/main" val="2876175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1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A9C7E-E847-2FE2-5D94-010A82283785}"/>
              </a:ext>
              <a:ext uri="{C183D7F6-B498-43B3-948B-1728B52AA6E4}">
                <adec:decorative xmlns:adec="http://schemas.microsoft.com/office/drawing/2017/decorative" val="1"/>
              </a:ext>
            </a:extLst>
          </p:cNvPr>
          <p:cNvPicPr>
            <a:picLocks noChangeAspect="1"/>
          </p:cNvPicPr>
          <p:nvPr userDrawn="1"/>
        </p:nvPicPr>
        <p:blipFill rotWithShape="1">
          <a:blip r:embed="rId2"/>
          <a:srcRect l="36703" t="1976" b="1976"/>
          <a:stretch/>
        </p:blipFill>
        <p:spPr>
          <a:xfrm>
            <a:off x="0" y="0"/>
            <a:ext cx="13366292" cy="10287000"/>
          </a:xfrm>
          <a:prstGeom prst="rect">
            <a:avLst/>
          </a:prstGeom>
        </p:spPr>
      </p:pic>
      <p:sp>
        <p:nvSpPr>
          <p:cNvPr id="6" name="Freeform 13">
            <a:extLst>
              <a:ext uri="{FF2B5EF4-FFF2-40B4-BE49-F238E27FC236}">
                <a16:creationId xmlns:a16="http://schemas.microsoft.com/office/drawing/2014/main" id="{AD216803-51A3-91A1-EF68-14FB730737C3}"/>
              </a:ext>
              <a:ext uri="{C183D7F6-B498-43B3-948B-1728B52AA6E4}">
                <adec:decorative xmlns:adec="http://schemas.microsoft.com/office/drawing/2017/decorative" val="1"/>
              </a:ext>
            </a:extLst>
          </p:cNvPr>
          <p:cNvSpPr/>
          <p:nvPr userDrawn="1"/>
        </p:nvSpPr>
        <p:spPr>
          <a:xfrm>
            <a:off x="-2407139" y="7912162"/>
            <a:ext cx="6820854" cy="1575359"/>
          </a:xfrm>
          <a:custGeom>
            <a:avLst/>
            <a:gdLst/>
            <a:ahLst/>
            <a:cxnLst/>
            <a:rect l="l" t="t" r="r" b="b"/>
            <a:pathLst>
              <a:path w="2077949" h="479928">
                <a:moveTo>
                  <a:pt x="203200" y="0"/>
                </a:moveTo>
                <a:lnTo>
                  <a:pt x="2077949" y="0"/>
                </a:lnTo>
                <a:lnTo>
                  <a:pt x="1874749" y="479928"/>
                </a:lnTo>
                <a:lnTo>
                  <a:pt x="0" y="479928"/>
                </a:lnTo>
                <a:lnTo>
                  <a:pt x="203200" y="0"/>
                </a:lnTo>
                <a:close/>
              </a:path>
            </a:pathLst>
          </a:custGeom>
          <a:solidFill>
            <a:srgbClr val="FFFFFF"/>
          </a:solidFill>
        </p:spPr>
      </p:sp>
      <p:sp>
        <p:nvSpPr>
          <p:cNvPr id="7" name="AutoShape 11">
            <a:extLst>
              <a:ext uri="{FF2B5EF4-FFF2-40B4-BE49-F238E27FC236}">
                <a16:creationId xmlns:a16="http://schemas.microsoft.com/office/drawing/2014/main" id="{E82A9121-E555-2CBC-BAB6-BCBF0DE880BB}"/>
              </a:ext>
              <a:ext uri="{C183D7F6-B498-43B3-948B-1728B52AA6E4}">
                <adec:decorative xmlns:adec="http://schemas.microsoft.com/office/drawing/2017/decorative" val="1"/>
              </a:ext>
            </a:extLst>
          </p:cNvPr>
          <p:cNvSpPr/>
          <p:nvPr userDrawn="1"/>
        </p:nvSpPr>
        <p:spPr>
          <a:xfrm>
            <a:off x="0" y="1943100"/>
            <a:ext cx="8534400" cy="0"/>
          </a:xfrm>
          <a:prstGeom prst="line">
            <a:avLst/>
          </a:prstGeom>
          <a:ln w="76200" cap="flat">
            <a:solidFill>
              <a:srgbClr val="FFFFFF"/>
            </a:solidFill>
            <a:prstDash val="solid"/>
            <a:headEnd type="none" w="sm" len="sm"/>
            <a:tailEnd type="none" w="sm" len="sm"/>
          </a:ln>
        </p:spPr>
      </p:sp>
      <p:pic>
        <p:nvPicPr>
          <p:cNvPr id="8" name="Picture 7">
            <a:extLst>
              <a:ext uri="{FF2B5EF4-FFF2-40B4-BE49-F238E27FC236}">
                <a16:creationId xmlns:a16="http://schemas.microsoft.com/office/drawing/2014/main" id="{6CC685A9-2E4F-E664-E81C-F9664B7EE8F1}"/>
              </a:ext>
              <a:ext uri="{C183D7F6-B498-43B3-948B-1728B52AA6E4}">
                <adec:decorative xmlns:adec="http://schemas.microsoft.com/office/drawing/2017/decorative" val="1"/>
              </a:ext>
            </a:extLst>
          </p:cNvPr>
          <p:cNvPicPr>
            <a:picLocks noChangeAspect="1"/>
          </p:cNvPicPr>
          <p:nvPr userDrawn="1"/>
        </p:nvPicPr>
        <p:blipFill>
          <a:blip r:embed="rId3"/>
          <a:srcRect/>
          <a:stretch>
            <a:fillRect/>
          </a:stretch>
        </p:blipFill>
        <p:spPr>
          <a:xfrm>
            <a:off x="1003288" y="8242687"/>
            <a:ext cx="2099210" cy="714885"/>
          </a:xfrm>
          <a:prstGeom prst="rect">
            <a:avLst/>
          </a:prstGeom>
        </p:spPr>
      </p:pic>
      <p:sp>
        <p:nvSpPr>
          <p:cNvPr id="11" name="Content Placeholder 7">
            <a:extLst>
              <a:ext uri="{FF2B5EF4-FFF2-40B4-BE49-F238E27FC236}">
                <a16:creationId xmlns:a16="http://schemas.microsoft.com/office/drawing/2014/main" id="{556222CE-DDF9-B46C-2A58-CC6FFC70F11F}"/>
              </a:ext>
            </a:extLst>
          </p:cNvPr>
          <p:cNvSpPr>
            <a:spLocks noGrp="1"/>
          </p:cNvSpPr>
          <p:nvPr>
            <p:ph sz="quarter" idx="10" hasCustomPrompt="1"/>
          </p:nvPr>
        </p:nvSpPr>
        <p:spPr>
          <a:xfrm>
            <a:off x="746308" y="495480"/>
            <a:ext cx="7788092"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2" name="Text Placeholder 21">
            <a:extLst>
              <a:ext uri="{FF2B5EF4-FFF2-40B4-BE49-F238E27FC236}">
                <a16:creationId xmlns:a16="http://schemas.microsoft.com/office/drawing/2014/main" id="{4A8A5A8A-087B-02DC-14EB-3D09E35CF19D}"/>
              </a:ext>
            </a:extLst>
          </p:cNvPr>
          <p:cNvSpPr>
            <a:spLocks noGrp="1"/>
          </p:cNvSpPr>
          <p:nvPr>
            <p:ph type="body" sz="quarter" idx="11" hasCustomPrompt="1"/>
          </p:nvPr>
        </p:nvSpPr>
        <p:spPr>
          <a:xfrm>
            <a:off x="746306" y="2247900"/>
            <a:ext cx="7788094" cy="5134308"/>
          </a:xfrm>
          <a:prstGeom prst="rect">
            <a:avLst/>
          </a:prstGeom>
        </p:spPr>
        <p:txBody>
          <a:bodyPr/>
          <a:lstStyle>
            <a:lvl1pPr marL="0" indent="0">
              <a:buFontTx/>
              <a:buNone/>
              <a:defRPr sz="24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t>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 non </a:t>
            </a:r>
            <a:r>
              <a:rPr lang="en-US" err="1"/>
              <a:t>prodient</a:t>
            </a:r>
            <a:r>
              <a:rPr lang="en-US"/>
              <a:t>, sunt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adipsicing</a:t>
            </a:r>
            <a:r>
              <a:rPr lang="en-US"/>
              <a:t> </a:t>
            </a:r>
            <a:r>
              <a:rPr lang="en-US" err="1"/>
              <a:t>elit</a:t>
            </a:r>
            <a:r>
              <a:rPr lang="en-US"/>
              <a:t>, sed do </a:t>
            </a:r>
            <a:r>
              <a:rPr lang="en-US" err="1"/>
              <a:t>eiusmod</a:t>
            </a:r>
            <a:r>
              <a:rPr lang="en-US"/>
              <a:t> </a:t>
            </a:r>
            <a:r>
              <a:rPr lang="en-US" err="1"/>
              <a:t>tempor</a:t>
            </a:r>
            <a:r>
              <a:rPr lang="en-US"/>
              <a:t> </a:t>
            </a:r>
            <a:r>
              <a:rPr lang="en-US" err="1"/>
              <a:t>incidiunt</a:t>
            </a:r>
            <a:r>
              <a:rPr lang="en-US"/>
              <a:t> </a:t>
            </a:r>
            <a:r>
              <a:rPr lang="en-US" err="1"/>
              <a:t>ut</a:t>
            </a:r>
            <a:r>
              <a:rPr lang="en-US"/>
              <a:t> labore et dolore </a:t>
            </a:r>
            <a:r>
              <a:rPr lang="en-US" err="1"/>
              <a:t>magnaaliqua</a:t>
            </a:r>
            <a:r>
              <a:rPr lang="en-US"/>
              <a:t>. Ut </a:t>
            </a:r>
            <a:r>
              <a:rPr lang="en-US" err="1"/>
              <a:t>enim</a:t>
            </a:r>
            <a:r>
              <a:rPr lang="en-US"/>
              <a:t> ad minim </a:t>
            </a:r>
            <a:r>
              <a:rPr lang="en-US" err="1"/>
              <a:t>ullamco</a:t>
            </a:r>
            <a:r>
              <a:rPr lang="en-US"/>
              <a:t> </a:t>
            </a:r>
            <a:r>
              <a:rPr lang="en-US" err="1"/>
              <a:t>laboris</a:t>
            </a:r>
            <a:r>
              <a:rPr lang="en-US"/>
              <a:t>, nisi </a:t>
            </a:r>
            <a:r>
              <a:rPr lang="en-US" err="1"/>
              <a:t>ut</a:t>
            </a:r>
            <a:r>
              <a:rPr lang="en-US"/>
              <a:t> </a:t>
            </a:r>
            <a:r>
              <a:rPr lang="en-US" err="1"/>
              <a:t>alitquip</a:t>
            </a:r>
            <a:r>
              <a:rPr lang="en-US"/>
              <a:t> ex </a:t>
            </a:r>
            <a:r>
              <a:rPr lang="en-US" err="1"/>
              <a:t>ea</a:t>
            </a:r>
            <a:r>
              <a:rPr lang="en-US"/>
              <a:t> </a:t>
            </a:r>
            <a:r>
              <a:rPr lang="en-US" err="1"/>
              <a:t>commodo</a:t>
            </a:r>
            <a:r>
              <a:rPr lang="en-US"/>
              <a:t> </a:t>
            </a:r>
            <a:r>
              <a:rPr lang="en-US" err="1"/>
              <a:t>consequat</a:t>
            </a:r>
            <a:r>
              <a:rPr lang="en-US"/>
              <a:t>. Duis aue </a:t>
            </a:r>
            <a:r>
              <a:rPr lang="en-US" err="1"/>
              <a:t>irure</a:t>
            </a:r>
            <a:r>
              <a:rPr lang="en-US"/>
              <a:t> dolor in </a:t>
            </a:r>
            <a:r>
              <a:rPr lang="en-US" err="1"/>
              <a:t>reprhenderit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doore</a:t>
            </a:r>
            <a:r>
              <a:rPr lang="en-US"/>
              <a:t> </a:t>
            </a:r>
            <a:r>
              <a:rPr lang="en-US" err="1"/>
              <a:t>eu</a:t>
            </a:r>
            <a:r>
              <a:rPr lang="en-US"/>
              <a:t> </a:t>
            </a:r>
            <a:r>
              <a:rPr lang="en-US" err="1"/>
              <a:t>fguiat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in </a:t>
            </a:r>
            <a:r>
              <a:rPr lang="en-US" err="1"/>
              <a:t>aglu</a:t>
            </a:r>
            <a:r>
              <a:rPr lang="en-US"/>
              <a:t> </a:t>
            </a:r>
            <a:r>
              <a:rPr lang="en-US" err="1"/>
              <a:t>cuipdatat</a:t>
            </a:r>
            <a:r>
              <a:rPr lang="en-US"/>
              <a:t>.</a:t>
            </a:r>
          </a:p>
        </p:txBody>
      </p:sp>
      <p:sp>
        <p:nvSpPr>
          <p:cNvPr id="13" name="Picture Placeholder 13">
            <a:extLst>
              <a:ext uri="{FF2B5EF4-FFF2-40B4-BE49-F238E27FC236}">
                <a16:creationId xmlns:a16="http://schemas.microsoft.com/office/drawing/2014/main" id="{726F6456-3846-F4AE-E0C6-2D61A2D486FC}"/>
              </a:ext>
            </a:extLst>
          </p:cNvPr>
          <p:cNvSpPr>
            <a:spLocks noGrp="1"/>
          </p:cNvSpPr>
          <p:nvPr>
            <p:ph type="pic" sz="quarter" idx="12" hasCustomPrompt="1"/>
          </p:nvPr>
        </p:nvSpPr>
        <p:spPr>
          <a:xfrm>
            <a:off x="9144000" y="1003570"/>
            <a:ext cx="8397692" cy="3972163"/>
          </a:xfrm>
          <a:prstGeom prst="rect">
            <a:avLst/>
          </a:prstGeom>
        </p:spPr>
        <p:txBody>
          <a:bodyPr/>
          <a:lstStyle/>
          <a:p>
            <a:r>
              <a:rPr lang="en-US"/>
              <a:t>Click the middle icon to upload an image.</a:t>
            </a:r>
          </a:p>
        </p:txBody>
      </p:sp>
      <p:sp>
        <p:nvSpPr>
          <p:cNvPr id="14" name="Picture Placeholder 13">
            <a:extLst>
              <a:ext uri="{FF2B5EF4-FFF2-40B4-BE49-F238E27FC236}">
                <a16:creationId xmlns:a16="http://schemas.microsoft.com/office/drawing/2014/main" id="{49B8E24B-D4C1-6D42-FA6B-0FCC2EF0634C}"/>
              </a:ext>
            </a:extLst>
          </p:cNvPr>
          <p:cNvSpPr>
            <a:spLocks noGrp="1"/>
          </p:cNvSpPr>
          <p:nvPr>
            <p:ph type="pic" sz="quarter" idx="13" hasCustomPrompt="1"/>
          </p:nvPr>
        </p:nvSpPr>
        <p:spPr>
          <a:xfrm>
            <a:off x="9144000" y="5372370"/>
            <a:ext cx="8397692" cy="3972163"/>
          </a:xfrm>
          <a:prstGeom prst="rect">
            <a:avLst/>
          </a:prstGeom>
        </p:spPr>
        <p:txBody>
          <a:bodyPr/>
          <a:lstStyle/>
          <a:p>
            <a:r>
              <a:rPr lang="en-US"/>
              <a:t>Click the middle icon to upload an image.</a:t>
            </a:r>
          </a:p>
        </p:txBody>
      </p:sp>
    </p:spTree>
    <p:extLst>
      <p:ext uri="{BB962C8B-B14F-4D97-AF65-F5344CB8AC3E}">
        <p14:creationId xmlns:p14="http://schemas.microsoft.com/office/powerpoint/2010/main" val="1658871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Slide 15">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EA90FAB-551F-16AE-CBBC-1F7AB3F061CE}"/>
              </a:ext>
            </a:extLst>
          </p:cNvPr>
          <p:cNvSpPr>
            <a:spLocks noGrp="1"/>
          </p:cNvSpPr>
          <p:nvPr>
            <p:ph type="pic" sz="quarter" idx="13" hasCustomPrompt="1"/>
          </p:nvPr>
        </p:nvSpPr>
        <p:spPr>
          <a:xfrm>
            <a:off x="914400" y="1106764"/>
            <a:ext cx="8686800" cy="5915804"/>
          </a:xfrm>
          <a:prstGeom prst="rect">
            <a:avLst/>
          </a:prstGeom>
        </p:spPr>
        <p:txBody>
          <a:bodyPr/>
          <a:lstStyle/>
          <a:p>
            <a:r>
              <a:rPr lang="en-US"/>
              <a:t>Click the middle icon to upload an image.</a:t>
            </a:r>
          </a:p>
        </p:txBody>
      </p:sp>
      <p:pic>
        <p:nvPicPr>
          <p:cNvPr id="3" name="Picture 2">
            <a:extLst>
              <a:ext uri="{FF2B5EF4-FFF2-40B4-BE49-F238E27FC236}">
                <a16:creationId xmlns:a16="http://schemas.microsoft.com/office/drawing/2014/main" id="{FF1B97C5-7CCB-596C-2DE6-0845FD3D84F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89" t="-692" b="83051"/>
          <a:stretch/>
        </p:blipFill>
        <p:spPr>
          <a:xfrm>
            <a:off x="0" y="8343900"/>
            <a:ext cx="18288000" cy="1943100"/>
          </a:xfrm>
          <a:prstGeom prst="rect">
            <a:avLst/>
          </a:prstGeom>
        </p:spPr>
      </p:pic>
      <p:sp>
        <p:nvSpPr>
          <p:cNvPr id="4" name="Freeform 7">
            <a:extLst>
              <a:ext uri="{FF2B5EF4-FFF2-40B4-BE49-F238E27FC236}">
                <a16:creationId xmlns:a16="http://schemas.microsoft.com/office/drawing/2014/main" id="{82D9D9D2-22E0-C455-AE3B-B8D7F399E844}"/>
              </a:ext>
              <a:ext uri="{C183D7F6-B498-43B3-948B-1728B52AA6E4}">
                <adec:decorative xmlns:adec="http://schemas.microsoft.com/office/drawing/2017/decorative" val="1"/>
              </a:ext>
            </a:extLst>
          </p:cNvPr>
          <p:cNvSpPr/>
          <p:nvPr userDrawn="1"/>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solidFill>
            <a:srgbClr val="C05711"/>
          </a:solidFill>
        </p:spPr>
      </p:sp>
      <p:sp>
        <p:nvSpPr>
          <p:cNvPr id="8" name="Content Placeholder 7">
            <a:extLst>
              <a:ext uri="{FF2B5EF4-FFF2-40B4-BE49-F238E27FC236}">
                <a16:creationId xmlns:a16="http://schemas.microsoft.com/office/drawing/2014/main" id="{9E4FE1B2-7DCD-A6CB-0E8A-412D549A3B6E}"/>
              </a:ext>
            </a:extLst>
          </p:cNvPr>
          <p:cNvSpPr>
            <a:spLocks noGrp="1"/>
          </p:cNvSpPr>
          <p:nvPr>
            <p:ph sz="quarter" idx="10" hasCustomPrompt="1"/>
          </p:nvPr>
        </p:nvSpPr>
        <p:spPr>
          <a:xfrm>
            <a:off x="3657600" y="7962900"/>
            <a:ext cx="10972800" cy="1295220"/>
          </a:xfrm>
          <a:prstGeom prst="rect">
            <a:avLst/>
          </a:prstGeom>
        </p:spPr>
        <p:txBody>
          <a:bodyPr anchor="ctr"/>
          <a:lstStyle>
            <a:lvl1pPr marL="0" indent="0" algn="ctr">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2" name="Content Placeholder 11">
            <a:extLst>
              <a:ext uri="{FF2B5EF4-FFF2-40B4-BE49-F238E27FC236}">
                <a16:creationId xmlns:a16="http://schemas.microsoft.com/office/drawing/2014/main" id="{3E90F8DB-0023-8BE6-6C79-ED79B6FBDC56}"/>
              </a:ext>
            </a:extLst>
          </p:cNvPr>
          <p:cNvSpPr>
            <a:spLocks noGrp="1"/>
          </p:cNvSpPr>
          <p:nvPr>
            <p:ph sz="quarter" idx="11" hasCustomPrompt="1"/>
          </p:nvPr>
        </p:nvSpPr>
        <p:spPr>
          <a:xfrm>
            <a:off x="10030492" y="1047102"/>
            <a:ext cx="7343108" cy="5975466"/>
          </a:xfrm>
          <a:prstGeom prst="rect">
            <a:avLst/>
          </a:prstGeom>
        </p:spPr>
        <p:txBody>
          <a:bodyPr/>
          <a:lstStyle>
            <a:lvl1pPr marL="0" indent="0">
              <a:buNone/>
              <a:defRPr sz="2400"/>
            </a:lvl1pPr>
          </a:lstStyle>
          <a:p>
            <a:r>
              <a:rPr lang="en-US" sz="2400">
                <a:solidFill>
                  <a:srgbClr val="000000"/>
                </a:solidFill>
                <a:effectLst/>
                <a:latin typeface="Calibri" panose="020F0502020204030204" pitchFamily="34" charset="0"/>
                <a:cs typeface="Calibri" panose="020F0502020204030204" pitchFamily="34" charset="0"/>
              </a:rPr>
              <a:t>At </a:t>
            </a:r>
            <a:r>
              <a:rPr lang="en-US" sz="2400" err="1">
                <a:solidFill>
                  <a:srgbClr val="000000"/>
                </a:solidFill>
                <a:effectLst/>
                <a:latin typeface="Calibri" panose="020F0502020204030204" pitchFamily="34" charset="0"/>
                <a:cs typeface="Calibri" panose="020F0502020204030204" pitchFamily="34" charset="0"/>
              </a:rPr>
              <a:t>vero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eos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accusamus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iusto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odio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dignissimos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ducimus</a:t>
            </a:r>
            <a:r>
              <a:rPr lang="en-US" sz="2400">
                <a:solidFill>
                  <a:srgbClr val="000000"/>
                </a:solidFill>
                <a:effectLst/>
                <a:latin typeface="Calibri" panose="020F0502020204030204" pitchFamily="34" charset="0"/>
                <a:cs typeface="Calibri" panose="020F0502020204030204" pitchFamily="34" charset="0"/>
              </a:rPr>
              <a:t> qui </a:t>
            </a:r>
            <a:r>
              <a:rPr lang="en-US" sz="2400" err="1">
                <a:solidFill>
                  <a:srgbClr val="000000"/>
                </a:solidFill>
                <a:effectLst/>
                <a:latin typeface="Calibri" panose="020F0502020204030204" pitchFamily="34" charset="0"/>
                <a:cs typeface="Calibri" panose="020F0502020204030204" pitchFamily="34" charset="0"/>
              </a:rPr>
              <a:t>blanditiis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praesentium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deleniti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atque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corrupti</a:t>
            </a:r>
            <a:r>
              <a:rPr lang="en-US" sz="2400">
                <a:solidFill>
                  <a:srgbClr val="000000"/>
                </a:solidFill>
                <a:effectLst/>
                <a:latin typeface="Calibri" panose="020F0502020204030204" pitchFamily="34" charset="0"/>
                <a:cs typeface="Calibri" panose="020F0502020204030204" pitchFamily="34" charset="0"/>
              </a:rPr>
              <a:t> quos </a:t>
            </a:r>
            <a:r>
              <a:rPr lang="en-US" sz="2400" err="1">
                <a:solidFill>
                  <a:srgbClr val="000000"/>
                </a:solidFill>
                <a:effectLst/>
                <a:latin typeface="Calibri" panose="020F0502020204030204" pitchFamily="34" charset="0"/>
                <a:cs typeface="Calibri" panose="020F0502020204030204" pitchFamily="34" charset="0"/>
              </a:rPr>
              <a:t>dolores</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quas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molestias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excepturi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occaecati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cupiditate</a:t>
            </a:r>
            <a:r>
              <a:rPr lang="en-US" sz="2400">
                <a:solidFill>
                  <a:srgbClr val="000000"/>
                </a:solidFill>
                <a:effectLst/>
                <a:latin typeface="Calibri" panose="020F0502020204030204" pitchFamily="34" charset="0"/>
                <a:cs typeface="Calibri" panose="020F0502020204030204" pitchFamily="34" charset="0"/>
              </a:rPr>
              <a:t> non provident, </a:t>
            </a:r>
            <a:r>
              <a:rPr lang="en-US" sz="2400" err="1">
                <a:solidFill>
                  <a:srgbClr val="000000"/>
                </a:solidFill>
                <a:effectLst/>
                <a:latin typeface="Calibri" panose="020F0502020204030204" pitchFamily="34" charset="0"/>
                <a:cs typeface="Calibri" panose="020F0502020204030204" pitchFamily="34" charset="0"/>
              </a:rPr>
              <a:t>similique</a:t>
            </a:r>
            <a:r>
              <a:rPr lang="en-US" sz="2400">
                <a:solidFill>
                  <a:srgbClr val="000000"/>
                </a:solidFill>
                <a:effectLst/>
                <a:latin typeface="Calibri" panose="020F0502020204030204" pitchFamily="34" charset="0"/>
                <a:cs typeface="Calibri" panose="020F0502020204030204" pitchFamily="34" charset="0"/>
              </a:rPr>
              <a:t> sunt in culpa qui </a:t>
            </a:r>
            <a:r>
              <a:rPr lang="en-US" sz="2400" err="1">
                <a:solidFill>
                  <a:srgbClr val="000000"/>
                </a:solidFill>
                <a:effectLst/>
                <a:latin typeface="Calibri" panose="020F0502020204030204" pitchFamily="34" charset="0"/>
                <a:cs typeface="Calibri" panose="020F0502020204030204" pitchFamily="34" charset="0"/>
              </a:rPr>
              <a:t>officia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deserunt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mollitia</a:t>
            </a:r>
            <a:r>
              <a:rPr lang="en-US" sz="2400">
                <a:solidFill>
                  <a:srgbClr val="000000"/>
                </a:solidFill>
                <a:effectLst/>
                <a:latin typeface="Calibri" panose="020F0502020204030204" pitchFamily="34" charset="0"/>
                <a:cs typeface="Calibri" panose="020F0502020204030204" pitchFamily="34" charset="0"/>
              </a:rPr>
              <a:t> animi, id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laborum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dolorum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fuga</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harum</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quidem</a:t>
            </a:r>
            <a:r>
              <a:rPr lang="en-US" sz="2400">
                <a:solidFill>
                  <a:srgbClr val="000000"/>
                </a:solidFill>
                <a:effectLst/>
                <a:latin typeface="Calibri" panose="020F0502020204030204" pitchFamily="34" charset="0"/>
                <a:cs typeface="Calibri" panose="020F0502020204030204" pitchFamily="34" charset="0"/>
              </a:rPr>
              <a:t> rerum facilis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expedita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distinctio</a:t>
            </a:r>
            <a:r>
              <a:rPr lang="en-US" sz="2400">
                <a:solidFill>
                  <a:srgbClr val="000000"/>
                </a:solidFill>
                <a:effectLst/>
                <a:latin typeface="Calibri" panose="020F0502020204030204" pitchFamily="34" charset="0"/>
                <a:cs typeface="Calibri" panose="020F0502020204030204" pitchFamily="34" charset="0"/>
              </a:rPr>
              <a:t>. </a:t>
            </a:r>
          </a:p>
          <a:p>
            <a:endParaRPr lang="en-US" sz="2400">
              <a:solidFill>
                <a:srgbClr val="000000"/>
              </a:solidFill>
              <a:effectLst/>
              <a:latin typeface="Calibri" panose="020F0502020204030204" pitchFamily="34" charset="0"/>
              <a:cs typeface="Calibri" panose="020F0502020204030204" pitchFamily="34" charset="0"/>
            </a:endParaRPr>
          </a:p>
          <a:p>
            <a:r>
              <a:rPr lang="en-US" sz="2400">
                <a:solidFill>
                  <a:srgbClr val="000000"/>
                </a:solidFill>
                <a:effectLst/>
                <a:latin typeface="Calibri" panose="020F0502020204030204" pitchFamily="34" charset="0"/>
                <a:cs typeface="Calibri" panose="020F0502020204030204" pitchFamily="34" charset="0"/>
              </a:rPr>
              <a:t>Nam libero tempore, cum </a:t>
            </a:r>
            <a:r>
              <a:rPr lang="en-US" sz="2400" err="1">
                <a:solidFill>
                  <a:srgbClr val="000000"/>
                </a:solidFill>
                <a:effectLst/>
                <a:latin typeface="Calibri" panose="020F0502020204030204" pitchFamily="34" charset="0"/>
                <a:cs typeface="Calibri" panose="020F0502020204030204" pitchFamily="34" charset="0"/>
              </a:rPr>
              <a:t>soluta</a:t>
            </a:r>
            <a:r>
              <a:rPr lang="en-US" sz="2400">
                <a:solidFill>
                  <a:srgbClr val="000000"/>
                </a:solidFill>
                <a:effectLst/>
                <a:latin typeface="Calibri" panose="020F0502020204030204" pitchFamily="34" charset="0"/>
                <a:cs typeface="Calibri" panose="020F0502020204030204" pitchFamily="34" charset="0"/>
              </a:rPr>
              <a:t> nobis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eligendi</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optio</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cumque</a:t>
            </a:r>
            <a:r>
              <a:rPr lang="en-US" sz="2400">
                <a:solidFill>
                  <a:srgbClr val="000000"/>
                </a:solidFill>
                <a:effectLst/>
                <a:latin typeface="Calibri" panose="020F0502020204030204" pitchFamily="34" charset="0"/>
                <a:cs typeface="Calibri" panose="020F0502020204030204" pitchFamily="34" charset="0"/>
              </a:rPr>
              <a:t> nihil </a:t>
            </a:r>
            <a:r>
              <a:rPr lang="en-US" sz="2400" err="1">
                <a:solidFill>
                  <a:srgbClr val="000000"/>
                </a:solidFill>
                <a:effectLst/>
                <a:latin typeface="Calibri" panose="020F0502020204030204" pitchFamily="34" charset="0"/>
                <a:cs typeface="Calibri" panose="020F0502020204030204" pitchFamily="34" charset="0"/>
              </a:rPr>
              <a:t>impedit</a:t>
            </a:r>
            <a:r>
              <a:rPr lang="en-US" sz="2400">
                <a:solidFill>
                  <a:srgbClr val="000000"/>
                </a:solidFill>
                <a:effectLst/>
                <a:latin typeface="Calibri" panose="020F0502020204030204" pitchFamily="34" charset="0"/>
                <a:cs typeface="Calibri" panose="020F0502020204030204" pitchFamily="34" charset="0"/>
              </a:rPr>
              <a:t> quo minus id </a:t>
            </a:r>
            <a:r>
              <a:rPr lang="en-US" sz="2400" err="1">
                <a:solidFill>
                  <a:srgbClr val="000000"/>
                </a:solidFill>
                <a:effectLst/>
                <a:latin typeface="Calibri" panose="020F0502020204030204" pitchFamily="34" charset="0"/>
                <a:cs typeface="Calibri" panose="020F0502020204030204" pitchFamily="34" charset="0"/>
              </a:rPr>
              <a:t>quod</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maxime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placeat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facere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possimus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assumenda</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est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omnis</a:t>
            </a:r>
            <a:r>
              <a:rPr lang="en-US" sz="2400">
                <a:solidFill>
                  <a:srgbClr val="000000"/>
                </a:solidFill>
                <a:effectLst/>
                <a:latin typeface="Calibri" panose="020F0502020204030204" pitchFamily="34" charset="0"/>
                <a:cs typeface="Calibri" panose="020F0502020204030204" pitchFamily="34" charset="0"/>
              </a:rPr>
              <a:t> dolor </a:t>
            </a:r>
            <a:r>
              <a:rPr lang="en-US" sz="2400" err="1">
                <a:solidFill>
                  <a:srgbClr val="000000"/>
                </a:solidFill>
                <a:effectLst/>
                <a:latin typeface="Calibri" panose="020F0502020204030204" pitchFamily="34" charset="0"/>
                <a:cs typeface="Calibri" panose="020F0502020204030204" pitchFamily="34" charset="0"/>
              </a:rPr>
              <a:t>repellendus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Temporibus</a:t>
            </a:r>
            <a:r>
              <a:rPr lang="en-US" sz="2400">
                <a:solidFill>
                  <a:srgbClr val="000000"/>
                </a:solidFill>
                <a:effectLst/>
                <a:latin typeface="Calibri" panose="020F0502020204030204" pitchFamily="34" charset="0"/>
                <a:cs typeface="Calibri" panose="020F0502020204030204" pitchFamily="34" charset="0"/>
              </a:rPr>
              <a:t> autem </a:t>
            </a:r>
            <a:r>
              <a:rPr lang="en-US" sz="2400" err="1">
                <a:solidFill>
                  <a:srgbClr val="000000"/>
                </a:solidFill>
                <a:effectLst/>
                <a:latin typeface="Calibri" panose="020F0502020204030204" pitchFamily="34" charset="0"/>
                <a:cs typeface="Calibri" panose="020F0502020204030204" pitchFamily="34" charset="0"/>
              </a:rPr>
              <a:t>quibusdam</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officiis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debitis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rerum </a:t>
            </a:r>
            <a:r>
              <a:rPr lang="en-US" sz="2400" err="1">
                <a:solidFill>
                  <a:srgbClr val="000000"/>
                </a:solidFill>
                <a:effectLst/>
                <a:latin typeface="Calibri" panose="020F0502020204030204" pitchFamily="34" charset="0"/>
                <a:cs typeface="Calibri" panose="020F0502020204030204" pitchFamily="34" charset="0"/>
              </a:rPr>
              <a:t>necessitatibus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saepe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eveniet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voluptates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repudiandae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sint</a:t>
            </a:r>
            <a:r>
              <a:rPr lang="en-US" sz="2400">
                <a:solidFill>
                  <a:srgbClr val="000000"/>
                </a:solidFill>
                <a:effectLst/>
                <a:latin typeface="Calibri" panose="020F0502020204030204" pitchFamily="34" charset="0"/>
                <a:cs typeface="Calibri" panose="020F0502020204030204" pitchFamily="34" charset="0"/>
              </a:rPr>
              <a:t> et </a:t>
            </a:r>
            <a:r>
              <a:rPr lang="en-US" sz="2400" err="1">
                <a:solidFill>
                  <a:srgbClr val="000000"/>
                </a:solidFill>
                <a:effectLst/>
                <a:latin typeface="Calibri" panose="020F0502020204030204" pitchFamily="34" charset="0"/>
                <a:cs typeface="Calibri" panose="020F0502020204030204" pitchFamily="34" charset="0"/>
              </a:rPr>
              <a:t>molestiae</a:t>
            </a:r>
            <a:r>
              <a:rPr lang="en-US" sz="2400">
                <a:solidFill>
                  <a:srgbClr val="000000"/>
                </a:solidFill>
                <a:effectLst/>
                <a:latin typeface="Calibri" panose="020F0502020204030204" pitchFamily="34" charset="0"/>
                <a:cs typeface="Calibri" panose="020F0502020204030204" pitchFamily="34" charset="0"/>
              </a:rPr>
              <a:t> non </a:t>
            </a:r>
            <a:r>
              <a:rPr lang="en-US" sz="2400" err="1">
                <a:solidFill>
                  <a:srgbClr val="000000"/>
                </a:solidFill>
                <a:effectLst/>
                <a:latin typeface="Calibri" panose="020F0502020204030204" pitchFamily="34" charset="0"/>
                <a:cs typeface="Calibri" panose="020F0502020204030204" pitchFamily="34" charset="0"/>
              </a:rPr>
              <a:t>recusandae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Itaque</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earum</a:t>
            </a:r>
            <a:r>
              <a:rPr lang="en-US" sz="2400">
                <a:solidFill>
                  <a:srgbClr val="000000"/>
                </a:solidFill>
                <a:effectLst/>
                <a:latin typeface="Calibri" panose="020F0502020204030204" pitchFamily="34" charset="0"/>
                <a:cs typeface="Calibri" panose="020F0502020204030204" pitchFamily="34" charset="0"/>
              </a:rPr>
              <a:t> rerum hic </a:t>
            </a:r>
            <a:r>
              <a:rPr lang="en-US" sz="2400" err="1">
                <a:solidFill>
                  <a:srgbClr val="000000"/>
                </a:solidFill>
                <a:effectLst/>
                <a:latin typeface="Calibri" panose="020F0502020204030204" pitchFamily="34" charset="0"/>
                <a:cs typeface="Calibri" panose="020F0502020204030204" pitchFamily="34" charset="0"/>
              </a:rPr>
              <a:t>tenetur</a:t>
            </a:r>
            <a:r>
              <a:rPr lang="en-US" sz="2400">
                <a:solidFill>
                  <a:srgbClr val="000000"/>
                </a:solidFill>
                <a:effectLst/>
                <a:latin typeface="Calibri" panose="020F0502020204030204" pitchFamily="34" charset="0"/>
                <a:cs typeface="Calibri" panose="020F0502020204030204" pitchFamily="34" charset="0"/>
              </a:rPr>
              <a:t> a </a:t>
            </a:r>
            <a:r>
              <a:rPr lang="en-US" sz="2400" err="1">
                <a:solidFill>
                  <a:srgbClr val="000000"/>
                </a:solidFill>
                <a:effectLst/>
                <a:latin typeface="Calibri" panose="020F0502020204030204" pitchFamily="34" charset="0"/>
                <a:cs typeface="Calibri" panose="020F0502020204030204" pitchFamily="34" charset="0"/>
              </a:rPr>
              <a:t>sapiente</a:t>
            </a:r>
            <a:r>
              <a:rPr lang="en-US" sz="2400">
                <a:solidFill>
                  <a:srgbClr val="000000"/>
                </a:solidFill>
                <a:effectLst/>
                <a:latin typeface="Calibri" panose="020F0502020204030204" pitchFamily="34" charset="0"/>
                <a:cs typeface="Calibri" panose="020F0502020204030204" pitchFamily="34" charset="0"/>
              </a:rPr>
              <a:t> delectus, </a:t>
            </a:r>
            <a:r>
              <a:rPr lang="en-US" sz="2400" err="1">
                <a:solidFill>
                  <a:srgbClr val="000000"/>
                </a:solidFill>
                <a:effectLst/>
                <a:latin typeface="Calibri" panose="020F0502020204030204" pitchFamily="34" charset="0"/>
                <a:cs typeface="Calibri" panose="020F0502020204030204" pitchFamily="34" charset="0"/>
              </a:rPr>
              <a:t>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aut</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reiciendis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voluptatibus</a:t>
            </a:r>
            <a:r>
              <a:rPr lang="en-US" sz="2400">
                <a:solidFill>
                  <a:srgbClr val="000000"/>
                </a:solidFill>
                <a:effectLst/>
                <a:latin typeface="Calibri" panose="020F0502020204030204" pitchFamily="34" charset="0"/>
                <a:cs typeface="Calibri" panose="020F0502020204030204" pitchFamily="34" charset="0"/>
              </a:rPr>
              <a:t> </a:t>
            </a:r>
            <a:r>
              <a:rPr lang="en-US" sz="2400" err="1">
                <a:solidFill>
                  <a:srgbClr val="000000"/>
                </a:solidFill>
                <a:effectLst/>
                <a:latin typeface="Calibri" panose="020F0502020204030204" pitchFamily="34" charset="0"/>
                <a:cs typeface="Calibri" panose="020F0502020204030204" pitchFamily="34" charset="0"/>
              </a:rPr>
              <a:t>maiores</a:t>
            </a:r>
            <a:r>
              <a:rPr lang="en-US" sz="2400">
                <a:solidFill>
                  <a:srgbClr val="000000"/>
                </a:solidFill>
                <a:effectLst/>
                <a:latin typeface="Calibri" panose="020F0502020204030204" pitchFamily="34" charset="0"/>
                <a:cs typeface="Calibri" panose="020F0502020204030204" pitchFamily="34" charset="0"/>
              </a:rPr>
              <a:t> alias.</a:t>
            </a: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222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16">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20CFD438-1453-9407-8850-6F294103883D}"/>
              </a:ext>
            </a:extLst>
          </p:cNvPr>
          <p:cNvSpPr>
            <a:spLocks noGrp="1"/>
          </p:cNvSpPr>
          <p:nvPr>
            <p:ph type="pic" sz="quarter" idx="13" hasCustomPrompt="1"/>
          </p:nvPr>
        </p:nvSpPr>
        <p:spPr>
          <a:xfrm>
            <a:off x="0" y="-1"/>
            <a:ext cx="5369913" cy="10287001"/>
          </a:xfrm>
          <a:prstGeom prst="rect">
            <a:avLst/>
          </a:prstGeom>
        </p:spPr>
        <p:txBody>
          <a:bodyPr/>
          <a:lstStyle/>
          <a:p>
            <a:r>
              <a:rPr lang="en-US"/>
              <a:t>Click the middle icon to upload an image.</a:t>
            </a:r>
          </a:p>
        </p:txBody>
      </p:sp>
      <p:sp>
        <p:nvSpPr>
          <p:cNvPr id="7" name="AutoShape 14">
            <a:extLst>
              <a:ext uri="{FF2B5EF4-FFF2-40B4-BE49-F238E27FC236}">
                <a16:creationId xmlns:a16="http://schemas.microsoft.com/office/drawing/2014/main" id="{9A2157B5-65DC-AA9F-633C-AACA825920D4}"/>
              </a:ext>
              <a:ext uri="{C183D7F6-B498-43B3-948B-1728B52AA6E4}">
                <adec:decorative xmlns:adec="http://schemas.microsoft.com/office/drawing/2017/decorative" val="1"/>
              </a:ext>
            </a:extLst>
          </p:cNvPr>
          <p:cNvSpPr/>
          <p:nvPr userDrawn="1"/>
        </p:nvSpPr>
        <p:spPr>
          <a:xfrm flipV="1">
            <a:off x="6005259" y="2896289"/>
            <a:ext cx="11431626" cy="44409"/>
          </a:xfrm>
          <a:prstGeom prst="line">
            <a:avLst/>
          </a:prstGeom>
          <a:ln w="57150" cap="flat">
            <a:solidFill>
              <a:srgbClr val="C05711"/>
            </a:solidFill>
            <a:prstDash val="solid"/>
            <a:headEnd type="none" w="sm" len="sm"/>
            <a:tailEnd type="none" w="sm" len="sm"/>
          </a:ln>
        </p:spPr>
      </p:sp>
      <p:pic>
        <p:nvPicPr>
          <p:cNvPr id="8" name="Picture 7">
            <a:extLst>
              <a:ext uri="{FF2B5EF4-FFF2-40B4-BE49-F238E27FC236}">
                <a16:creationId xmlns:a16="http://schemas.microsoft.com/office/drawing/2014/main" id="{0756C043-C486-D1B6-21B4-1E858463B3F8}"/>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sp>
        <p:nvSpPr>
          <p:cNvPr id="10" name="Content Placeholder 7">
            <a:extLst>
              <a:ext uri="{FF2B5EF4-FFF2-40B4-BE49-F238E27FC236}">
                <a16:creationId xmlns:a16="http://schemas.microsoft.com/office/drawing/2014/main" id="{1C5A6B09-FF79-CF4B-4338-0C1CAC45537A}"/>
              </a:ext>
            </a:extLst>
          </p:cNvPr>
          <p:cNvSpPr>
            <a:spLocks noGrp="1"/>
          </p:cNvSpPr>
          <p:nvPr>
            <p:ph sz="quarter" idx="10" hasCustomPrompt="1"/>
          </p:nvPr>
        </p:nvSpPr>
        <p:spPr>
          <a:xfrm>
            <a:off x="5897537" y="571680"/>
            <a:ext cx="11431626"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0">
            <a:extLst>
              <a:ext uri="{FF2B5EF4-FFF2-40B4-BE49-F238E27FC236}">
                <a16:creationId xmlns:a16="http://schemas.microsoft.com/office/drawing/2014/main" id="{D1F9F060-939C-D4DE-3BF8-50789A3361C8}"/>
              </a:ext>
            </a:extLst>
          </p:cNvPr>
          <p:cNvSpPr>
            <a:spLocks noGrp="1"/>
          </p:cNvSpPr>
          <p:nvPr>
            <p:ph type="body" sz="quarter" idx="11" hasCustomPrompt="1"/>
          </p:nvPr>
        </p:nvSpPr>
        <p:spPr>
          <a:xfrm>
            <a:off x="5943600" y="2019300"/>
            <a:ext cx="8177689" cy="496416"/>
          </a:xfrm>
          <a:prstGeom prst="rect">
            <a:avLst/>
          </a:prstGeom>
        </p:spPr>
        <p:txBody>
          <a:bodyPr/>
          <a:lstStyle>
            <a:lvl1pPr marL="0" indent="0">
              <a:buFontTx/>
              <a:buNone/>
              <a:defRPr sz="28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13" name="Text Placeholder 11">
            <a:extLst>
              <a:ext uri="{FF2B5EF4-FFF2-40B4-BE49-F238E27FC236}">
                <a16:creationId xmlns:a16="http://schemas.microsoft.com/office/drawing/2014/main" id="{20BF9E2B-4A79-B23B-C33B-35F08D4F34DF}"/>
              </a:ext>
            </a:extLst>
          </p:cNvPr>
          <p:cNvSpPr>
            <a:spLocks noGrp="1"/>
          </p:cNvSpPr>
          <p:nvPr>
            <p:ph type="body" sz="quarter" idx="12" hasCustomPrompt="1"/>
          </p:nvPr>
        </p:nvSpPr>
        <p:spPr>
          <a:xfrm>
            <a:off x="5963461" y="3220479"/>
            <a:ext cx="11562539" cy="5415313"/>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a:t>
            </a:r>
          </a:p>
          <a:p>
            <a:pPr lvl="0"/>
            <a:endParaRPr lang="en-US"/>
          </a:p>
          <a:p>
            <a:pPr lvl="0"/>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 dolore </a:t>
            </a:r>
            <a:r>
              <a:rPr lang="en-US" err="1"/>
              <a:t>magnam</a:t>
            </a:r>
            <a:r>
              <a:rPr lang="en-US"/>
              <a:t> </a:t>
            </a:r>
            <a:r>
              <a:rPr lang="en-US" err="1"/>
              <a:t>aliquam</a:t>
            </a:r>
            <a:r>
              <a:rPr lang="en-US"/>
              <a:t> </a:t>
            </a:r>
            <a:r>
              <a:rPr lang="en-US" err="1"/>
              <a:t>quaerat</a:t>
            </a:r>
            <a:r>
              <a:rPr lang="en-US"/>
              <a:t> </a:t>
            </a:r>
            <a:r>
              <a:rPr lang="en-US" err="1"/>
              <a:t>voluptatem</a:t>
            </a:r>
            <a:r>
              <a:rPr lang="en-US"/>
              <a:t>. Ut </a:t>
            </a:r>
            <a:r>
              <a:rPr lang="en-US" err="1"/>
              <a:t>enim</a:t>
            </a:r>
            <a:r>
              <a:rPr lang="en-US"/>
              <a:t> ad minima </a:t>
            </a:r>
            <a:r>
              <a:rPr lang="en-US" err="1"/>
              <a:t>veniam</a:t>
            </a:r>
            <a:r>
              <a:rPr lang="en-US"/>
              <a:t>, </a:t>
            </a:r>
            <a:r>
              <a:rPr lang="en-US" err="1"/>
              <a:t>quis</a:t>
            </a:r>
            <a:r>
              <a:rPr lang="en-US"/>
              <a:t> nostrum </a:t>
            </a:r>
            <a:r>
              <a:rPr lang="en-US" err="1"/>
              <a:t>exercitatiionem</a:t>
            </a:r>
            <a:r>
              <a:rPr lang="en-US"/>
              <a:t> </a:t>
            </a:r>
            <a:r>
              <a:rPr lang="en-US" err="1"/>
              <a:t>consequatur</a:t>
            </a:r>
            <a:r>
              <a:rPr lang="en-US"/>
              <a:t>? </a:t>
            </a:r>
            <a:r>
              <a:rPr lang="en-US" err="1"/>
              <a:t>Quis</a:t>
            </a:r>
            <a:r>
              <a:rPr lang="en-US"/>
              <a:t> autem vel </a:t>
            </a:r>
            <a:r>
              <a:rPr lang="en-US" err="1"/>
              <a:t>eum</a:t>
            </a:r>
            <a:r>
              <a:rPr lang="en-US"/>
              <a:t> lure </a:t>
            </a:r>
            <a:r>
              <a:rPr lang="en-US" err="1"/>
              <a:t>reprehenderit</a:t>
            </a:r>
            <a:r>
              <a:rPr lang="en-US"/>
              <a:t> qui in </a:t>
            </a:r>
            <a:r>
              <a:rPr lang="en-US" err="1"/>
              <a:t>ea</a:t>
            </a:r>
            <a:r>
              <a:rPr lang="en-US"/>
              <a:t> </a:t>
            </a:r>
            <a:r>
              <a:rPr lang="en-US" err="1"/>
              <a:t>voluptate</a:t>
            </a:r>
            <a:r>
              <a:rPr lang="en-US"/>
              <a:t> </a:t>
            </a:r>
            <a:r>
              <a:rPr lang="en-US" err="1"/>
              <a:t>velit</a:t>
            </a:r>
            <a:r>
              <a:rPr lang="en-US"/>
              <a:t> </a:t>
            </a:r>
            <a:r>
              <a:rPr lang="en-US" err="1"/>
              <a:t>esse</a:t>
            </a:r>
            <a:r>
              <a:rPr lang="en-US"/>
              <a:t> </a:t>
            </a:r>
            <a:r>
              <a:rPr lang="en-US" err="1"/>
              <a:t>quam</a:t>
            </a:r>
            <a:r>
              <a:rPr lang="en-US"/>
              <a:t> nihil </a:t>
            </a:r>
            <a:r>
              <a:rPr lang="en-US" err="1"/>
              <a:t>molestiae</a:t>
            </a:r>
            <a:r>
              <a:rPr lang="en-US"/>
              <a:t> </a:t>
            </a:r>
            <a:r>
              <a:rPr lang="en-US" err="1"/>
              <a:t>condequatur</a:t>
            </a:r>
            <a:r>
              <a:rPr lang="en-US"/>
              <a:t>, vel illum qui </a:t>
            </a:r>
            <a:r>
              <a:rPr lang="en-US" err="1"/>
              <a:t>dolorem</a:t>
            </a:r>
            <a:r>
              <a:rPr lang="en-US"/>
              <a:t> </a:t>
            </a:r>
            <a:r>
              <a:rPr lang="en-US" err="1"/>
              <a:t>eum</a:t>
            </a:r>
            <a:r>
              <a:rPr lang="en-US"/>
              <a:t> </a:t>
            </a:r>
            <a:r>
              <a:rPr lang="en-US" err="1"/>
              <a:t>fuqiat</a:t>
            </a:r>
            <a:r>
              <a:rPr lang="en-US"/>
              <a:t> </a:t>
            </a:r>
            <a:r>
              <a:rPr lang="en-US" err="1"/>
              <a:t>qio</a:t>
            </a:r>
            <a:r>
              <a:rPr lang="en-US"/>
              <a:t> </a:t>
            </a:r>
            <a:r>
              <a:rPr lang="en-US" err="1"/>
              <a:t>volupras</a:t>
            </a:r>
            <a:r>
              <a:rPr lang="en-US"/>
              <a:t> </a:t>
            </a:r>
            <a:r>
              <a:rPr lang="en-US" err="1"/>
              <a:t>nulla</a:t>
            </a:r>
            <a:r>
              <a:rPr lang="en-US"/>
              <a:t> </a:t>
            </a:r>
            <a:r>
              <a:rPr lang="en-US" err="1"/>
              <a:t>pariatur</a:t>
            </a:r>
            <a:r>
              <a:rPr lang="en-US"/>
              <a:t>?</a:t>
            </a:r>
          </a:p>
        </p:txBody>
      </p:sp>
      <p:sp>
        <p:nvSpPr>
          <p:cNvPr id="14" name="Text Placeholder 16">
            <a:extLst>
              <a:ext uri="{FF2B5EF4-FFF2-40B4-BE49-F238E27FC236}">
                <a16:creationId xmlns:a16="http://schemas.microsoft.com/office/drawing/2014/main" id="{10923037-6362-9C18-44B6-9EBDEAEC100B}"/>
              </a:ext>
            </a:extLst>
          </p:cNvPr>
          <p:cNvSpPr>
            <a:spLocks noGrp="1"/>
          </p:cNvSpPr>
          <p:nvPr>
            <p:ph type="body" sz="quarter" idx="20" hasCustomPrompt="1"/>
          </p:nvPr>
        </p:nvSpPr>
        <p:spPr>
          <a:xfrm>
            <a:off x="5943600" y="9137574"/>
            <a:ext cx="9067800" cy="692150"/>
          </a:xfrm>
          <a:prstGeom prst="rect">
            <a:avLst/>
          </a:prstGeom>
        </p:spPr>
        <p:txBody>
          <a:bodyPr anchor="b"/>
          <a:lstStyle>
            <a:lvl1pPr marL="0" indent="0">
              <a:buFontTx/>
              <a:buNone/>
              <a:defRPr sz="1600" b="1" i="1">
                <a:latin typeface="Calibri" panose="020F0502020204030204" pitchFamily="34" charset="0"/>
                <a:cs typeface="Calibri" panose="020F0502020204030204" pitchFamily="34" charset="0"/>
              </a:defRPr>
            </a:lvl1pPr>
          </a:lstStyle>
          <a:p>
            <a:pPr lvl="0"/>
            <a:r>
              <a:rPr lang="en-US"/>
              <a:t>1. Author. “</a:t>
            </a:r>
            <a:r>
              <a:rPr lang="en-US" err="1"/>
              <a:t>ArticleTitle</a:t>
            </a:r>
            <a:r>
              <a:rPr lang="en-US"/>
              <a:t>.” Available at </a:t>
            </a:r>
            <a:r>
              <a:rPr lang="en-US" err="1"/>
              <a:t>webite</a:t>
            </a:r>
            <a:r>
              <a:rPr lang="en-US"/>
              <a:t>. Accessed Date.</a:t>
            </a:r>
          </a:p>
        </p:txBody>
      </p:sp>
    </p:spTree>
    <p:extLst>
      <p:ext uri="{BB962C8B-B14F-4D97-AF65-F5344CB8AC3E}">
        <p14:creationId xmlns:p14="http://schemas.microsoft.com/office/powerpoint/2010/main" val="1022346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17">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4758607-18C7-97C2-C3F9-2E2902E51AF8}"/>
              </a:ext>
              <a:ext uri="{C183D7F6-B498-43B3-948B-1728B52AA6E4}">
                <adec:decorative xmlns:adec="http://schemas.microsoft.com/office/drawing/2017/decorative" val="1"/>
              </a:ext>
            </a:extLst>
          </p:cNvPr>
          <p:cNvPicPr>
            <a:picLocks noChangeAspect="1"/>
          </p:cNvPicPr>
          <p:nvPr userDrawn="1"/>
        </p:nvPicPr>
        <p:blipFill rotWithShape="1">
          <a:blip r:embed="rId2"/>
          <a:srcRect l="12916" r="7015" b="36991"/>
          <a:stretch/>
        </p:blipFill>
        <p:spPr>
          <a:xfrm rot="-9345192">
            <a:off x="10748136" y="-1647571"/>
            <a:ext cx="9002568" cy="3593153"/>
          </a:xfrm>
          <a:prstGeom prst="rect">
            <a:avLst/>
          </a:prstGeom>
        </p:spPr>
      </p:pic>
      <p:sp>
        <p:nvSpPr>
          <p:cNvPr id="12" name="Picture Placeholder 13">
            <a:extLst>
              <a:ext uri="{FF2B5EF4-FFF2-40B4-BE49-F238E27FC236}">
                <a16:creationId xmlns:a16="http://schemas.microsoft.com/office/drawing/2014/main" id="{F244B04F-A4BA-7152-6E0A-5E6628B94C7F}"/>
              </a:ext>
            </a:extLst>
          </p:cNvPr>
          <p:cNvSpPr>
            <a:spLocks noGrp="1"/>
          </p:cNvSpPr>
          <p:nvPr>
            <p:ph type="pic" sz="quarter" idx="13" hasCustomPrompt="1"/>
          </p:nvPr>
        </p:nvSpPr>
        <p:spPr>
          <a:xfrm>
            <a:off x="8867275" y="736434"/>
            <a:ext cx="8763347" cy="8696326"/>
          </a:xfrm>
          <a:prstGeom prst="rect">
            <a:avLst/>
          </a:prstGeom>
        </p:spPr>
        <p:txBody>
          <a:bodyPr anchor="b"/>
          <a:lstStyle/>
          <a:p>
            <a:r>
              <a:rPr lang="en-US"/>
              <a:t>Click the middle icon to upload an image.</a:t>
            </a:r>
          </a:p>
        </p:txBody>
      </p:sp>
      <p:pic>
        <p:nvPicPr>
          <p:cNvPr id="4" name="Picture 12">
            <a:extLst>
              <a:ext uri="{FF2B5EF4-FFF2-40B4-BE49-F238E27FC236}">
                <a16:creationId xmlns:a16="http://schemas.microsoft.com/office/drawing/2014/main" id="{C259A44D-4043-9714-3CEB-A5DED2E85868}"/>
              </a:ext>
              <a:ext uri="{C183D7F6-B498-43B3-948B-1728B52AA6E4}">
                <adec:decorative xmlns:adec="http://schemas.microsoft.com/office/drawing/2017/decorative" val="1"/>
              </a:ext>
            </a:extLst>
          </p:cNvPr>
          <p:cNvPicPr>
            <a:picLocks noChangeAspect="1"/>
          </p:cNvPicPr>
          <p:nvPr userDrawn="1"/>
        </p:nvPicPr>
        <p:blipFill rotWithShape="1">
          <a:blip r:embed="rId3"/>
          <a:srcRect l="7141" r="5211" b="30784"/>
          <a:stretch/>
        </p:blipFill>
        <p:spPr>
          <a:xfrm rot="1436433">
            <a:off x="-1623060" y="8323946"/>
            <a:ext cx="9854681" cy="3947070"/>
          </a:xfrm>
          <a:prstGeom prst="rect">
            <a:avLst/>
          </a:prstGeom>
        </p:spPr>
      </p:pic>
      <p:sp>
        <p:nvSpPr>
          <p:cNvPr id="7" name="AutoShape 3">
            <a:extLst>
              <a:ext uri="{FF2B5EF4-FFF2-40B4-BE49-F238E27FC236}">
                <a16:creationId xmlns:a16="http://schemas.microsoft.com/office/drawing/2014/main" id="{045615E9-28F8-E006-C282-3AFEE11EF20A}"/>
              </a:ext>
              <a:ext uri="{C183D7F6-B498-43B3-948B-1728B52AA6E4}">
                <adec:decorative xmlns:adec="http://schemas.microsoft.com/office/drawing/2017/decorative" val="1"/>
              </a:ext>
            </a:extLst>
          </p:cNvPr>
          <p:cNvSpPr/>
          <p:nvPr userDrawn="1"/>
        </p:nvSpPr>
        <p:spPr>
          <a:xfrm>
            <a:off x="1028700" y="2122103"/>
            <a:ext cx="7124700" cy="16072"/>
          </a:xfrm>
          <a:prstGeom prst="line">
            <a:avLst/>
          </a:prstGeom>
          <a:ln w="76200" cap="flat">
            <a:solidFill>
              <a:srgbClr val="C05711"/>
            </a:solidFill>
            <a:prstDash val="solid"/>
            <a:headEnd type="none" w="sm" len="sm"/>
            <a:tailEnd type="none" w="sm" len="sm"/>
          </a:ln>
        </p:spPr>
      </p:sp>
      <p:pic>
        <p:nvPicPr>
          <p:cNvPr id="9" name="Picture 8">
            <a:extLst>
              <a:ext uri="{FF2B5EF4-FFF2-40B4-BE49-F238E27FC236}">
                <a16:creationId xmlns:a16="http://schemas.microsoft.com/office/drawing/2014/main" id="{1D17083F-E0A2-8141-EEC9-BF3C30154B65}"/>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450" y="9029700"/>
            <a:ext cx="2103750" cy="714885"/>
          </a:xfrm>
          <a:prstGeom prst="rect">
            <a:avLst/>
          </a:prstGeom>
        </p:spPr>
      </p:pic>
      <p:sp>
        <p:nvSpPr>
          <p:cNvPr id="10" name="Content Placeholder 7">
            <a:extLst>
              <a:ext uri="{FF2B5EF4-FFF2-40B4-BE49-F238E27FC236}">
                <a16:creationId xmlns:a16="http://schemas.microsoft.com/office/drawing/2014/main" id="{87CA3A90-15AF-5D0F-AA65-A43AA09107B8}"/>
              </a:ext>
            </a:extLst>
          </p:cNvPr>
          <p:cNvSpPr>
            <a:spLocks noGrp="1"/>
          </p:cNvSpPr>
          <p:nvPr>
            <p:ph sz="quarter" idx="10" hasCustomPrompt="1"/>
          </p:nvPr>
        </p:nvSpPr>
        <p:spPr>
          <a:xfrm>
            <a:off x="914400" y="701181"/>
            <a:ext cx="7239000"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1">
            <a:extLst>
              <a:ext uri="{FF2B5EF4-FFF2-40B4-BE49-F238E27FC236}">
                <a16:creationId xmlns:a16="http://schemas.microsoft.com/office/drawing/2014/main" id="{D7CBFC09-6C76-805B-A0BC-2DE6560025B0}"/>
              </a:ext>
            </a:extLst>
          </p:cNvPr>
          <p:cNvSpPr>
            <a:spLocks noGrp="1"/>
          </p:cNvSpPr>
          <p:nvPr>
            <p:ph type="body" sz="quarter" idx="12" hasCustomPrompt="1"/>
          </p:nvPr>
        </p:nvSpPr>
        <p:spPr>
          <a:xfrm>
            <a:off x="942475" y="2435843"/>
            <a:ext cx="7239000" cy="4367985"/>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p:txBody>
      </p:sp>
    </p:spTree>
    <p:extLst>
      <p:ext uri="{BB962C8B-B14F-4D97-AF65-F5344CB8AC3E}">
        <p14:creationId xmlns:p14="http://schemas.microsoft.com/office/powerpoint/2010/main" val="69946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0" name="Parallelogram 19">
            <a:extLst>
              <a:ext uri="{FF2B5EF4-FFF2-40B4-BE49-F238E27FC236}">
                <a16:creationId xmlns:a16="http://schemas.microsoft.com/office/drawing/2014/main" id="{C4374D49-8B13-7E67-1D51-C602E0404794}"/>
              </a:ext>
            </a:extLst>
          </p:cNvPr>
          <p:cNvSpPr/>
          <p:nvPr userDrawn="1"/>
        </p:nvSpPr>
        <p:spPr>
          <a:xfrm>
            <a:off x="-6553200" y="8039100"/>
            <a:ext cx="11623158" cy="1365625"/>
          </a:xfrm>
          <a:prstGeom prst="parallelogram">
            <a:avLst>
              <a:gd name="adj" fmla="val 57701"/>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70B49E6-C825-946A-008B-FB1695EE4133}"/>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777530" y="718181"/>
            <a:ext cx="2099210" cy="714885"/>
          </a:xfrm>
          <a:prstGeom prst="rect">
            <a:avLst/>
          </a:prstGeom>
        </p:spPr>
      </p:pic>
      <p:grpSp>
        <p:nvGrpSpPr>
          <p:cNvPr id="6" name="Group 3">
            <a:extLst>
              <a:ext uri="{FF2B5EF4-FFF2-40B4-BE49-F238E27FC236}">
                <a16:creationId xmlns:a16="http://schemas.microsoft.com/office/drawing/2014/main" id="{465B1CA8-919D-3CDC-0701-1D8B26BE2CEB}"/>
              </a:ext>
              <a:ext uri="{C183D7F6-B498-43B3-948B-1728B52AA6E4}">
                <adec:decorative xmlns:adec="http://schemas.microsoft.com/office/drawing/2017/decorative" val="1"/>
              </a:ext>
            </a:extLst>
          </p:cNvPr>
          <p:cNvGrpSpPr>
            <a:grpSpLocks noChangeAspect="1"/>
          </p:cNvGrpSpPr>
          <p:nvPr userDrawn="1"/>
        </p:nvGrpSpPr>
        <p:grpSpPr>
          <a:xfrm rot="-2416671">
            <a:off x="13012493" y="-4168480"/>
            <a:ext cx="7330065" cy="10995098"/>
            <a:chOff x="0" y="0"/>
            <a:chExt cx="6350000" cy="9525000"/>
          </a:xfrm>
        </p:grpSpPr>
        <p:sp>
          <p:nvSpPr>
            <p:cNvPr id="7" name="Freeform 4">
              <a:extLst>
                <a:ext uri="{FF2B5EF4-FFF2-40B4-BE49-F238E27FC236}">
                  <a16:creationId xmlns:a16="http://schemas.microsoft.com/office/drawing/2014/main" id="{8C2003C6-2ECA-D0A2-0087-F88E0DFAA8E8}"/>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sp>
      </p:grpSp>
      <p:grpSp>
        <p:nvGrpSpPr>
          <p:cNvPr id="8" name="Group 5">
            <a:extLst>
              <a:ext uri="{FF2B5EF4-FFF2-40B4-BE49-F238E27FC236}">
                <a16:creationId xmlns:a16="http://schemas.microsoft.com/office/drawing/2014/main" id="{4926500C-3495-4396-7AC7-B38513A0DA9E}"/>
              </a:ext>
              <a:ext uri="{C183D7F6-B498-43B3-948B-1728B52AA6E4}">
                <adec:decorative xmlns:adec="http://schemas.microsoft.com/office/drawing/2017/decorative" val="1"/>
              </a:ext>
            </a:extLst>
          </p:cNvPr>
          <p:cNvGrpSpPr>
            <a:grpSpLocks noChangeAspect="1"/>
          </p:cNvGrpSpPr>
          <p:nvPr userDrawn="1"/>
        </p:nvGrpSpPr>
        <p:grpSpPr>
          <a:xfrm rot="2420288">
            <a:off x="14219937" y="3373214"/>
            <a:ext cx="7330065" cy="10995098"/>
            <a:chOff x="0" y="0"/>
            <a:chExt cx="6350000" cy="9525000"/>
          </a:xfrm>
        </p:grpSpPr>
        <p:sp>
          <p:nvSpPr>
            <p:cNvPr id="9" name="Freeform 6">
              <a:extLst>
                <a:ext uri="{FF2B5EF4-FFF2-40B4-BE49-F238E27FC236}">
                  <a16:creationId xmlns:a16="http://schemas.microsoft.com/office/drawing/2014/main" id="{4CC4DDAA-3670-6CB9-8C13-FE0251E5E268}"/>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sp>
      </p:grpSp>
      <p:sp>
        <p:nvSpPr>
          <p:cNvPr id="11" name="Title 10">
            <a:extLst>
              <a:ext uri="{FF2B5EF4-FFF2-40B4-BE49-F238E27FC236}">
                <a16:creationId xmlns:a16="http://schemas.microsoft.com/office/drawing/2014/main" id="{EA2A18C8-1B0B-8D8B-27C2-35331B0ED1DB}"/>
              </a:ext>
            </a:extLst>
          </p:cNvPr>
          <p:cNvSpPr>
            <a:spLocks noGrp="1"/>
          </p:cNvSpPr>
          <p:nvPr>
            <p:ph type="title" hasCustomPrompt="1"/>
          </p:nvPr>
        </p:nvSpPr>
        <p:spPr>
          <a:xfrm>
            <a:off x="609600" y="3390900"/>
            <a:ext cx="12192000" cy="1852925"/>
          </a:xfrm>
          <a:prstGeom prst="rect">
            <a:avLst/>
          </a:prstGeom>
        </p:spPr>
        <p:txBody>
          <a:bodyPr/>
          <a:lstStyle>
            <a:lvl1pPr algn="l">
              <a:defRPr sz="10800" b="1" i="0">
                <a:solidFill>
                  <a:srgbClr val="07476B"/>
                </a:solidFill>
                <a:latin typeface="Calibri" panose="020F0502020204030204" pitchFamily="34" charset="0"/>
                <a:cs typeface="Calibri" panose="020F0502020204030204" pitchFamily="34" charset="0"/>
              </a:defRPr>
            </a:lvl1pPr>
          </a:lstStyle>
          <a:p>
            <a:r>
              <a:rPr lang="en-US"/>
              <a:t>Title:</a:t>
            </a:r>
          </a:p>
        </p:txBody>
      </p:sp>
      <p:sp>
        <p:nvSpPr>
          <p:cNvPr id="10" name="Text Placeholder 9">
            <a:extLst>
              <a:ext uri="{FF2B5EF4-FFF2-40B4-BE49-F238E27FC236}">
                <a16:creationId xmlns:a16="http://schemas.microsoft.com/office/drawing/2014/main" id="{5413AA64-0A9E-8003-895D-206C9193DAF7}"/>
              </a:ext>
            </a:extLst>
          </p:cNvPr>
          <p:cNvSpPr>
            <a:spLocks noGrp="1"/>
          </p:cNvSpPr>
          <p:nvPr>
            <p:ph type="body" sz="quarter" idx="10" hasCustomPrompt="1"/>
          </p:nvPr>
        </p:nvSpPr>
        <p:spPr>
          <a:xfrm>
            <a:off x="609600" y="5485851"/>
            <a:ext cx="12192000" cy="2250509"/>
          </a:xfrm>
          <a:prstGeom prst="rect">
            <a:avLst/>
          </a:prstGeom>
        </p:spPr>
        <p:txBody>
          <a:bodyPr/>
          <a:lstStyle>
            <a:lvl1pPr marL="0" indent="0">
              <a:buNone/>
              <a:defRPr sz="5400" b="1" i="0">
                <a:solidFill>
                  <a:srgbClr val="07476B"/>
                </a:solidFill>
                <a:latin typeface="Calibri" panose="020F0502020204030204" pitchFamily="34" charset="0"/>
                <a:cs typeface="Calibri" panose="020F0502020204030204" pitchFamily="34" charset="0"/>
              </a:defRPr>
            </a:lvl1pPr>
          </a:lstStyle>
          <a:p>
            <a:pPr lvl="0"/>
            <a:r>
              <a:rPr lang="en-US"/>
              <a:t>Title or Sectional Subtext</a:t>
            </a:r>
          </a:p>
        </p:txBody>
      </p:sp>
      <p:sp>
        <p:nvSpPr>
          <p:cNvPr id="12" name="Text Placeholder 9">
            <a:extLst>
              <a:ext uri="{FF2B5EF4-FFF2-40B4-BE49-F238E27FC236}">
                <a16:creationId xmlns:a16="http://schemas.microsoft.com/office/drawing/2014/main" id="{063BACC4-66C9-7C8E-EF2F-2B635527D09C}"/>
              </a:ext>
            </a:extLst>
          </p:cNvPr>
          <p:cNvSpPr>
            <a:spLocks noGrp="1"/>
          </p:cNvSpPr>
          <p:nvPr>
            <p:ph type="body" sz="quarter" idx="11" hasCustomPrompt="1"/>
          </p:nvPr>
        </p:nvSpPr>
        <p:spPr>
          <a:xfrm>
            <a:off x="609600" y="8343901"/>
            <a:ext cx="3352800" cy="762000"/>
          </a:xfrm>
          <a:prstGeom prst="rect">
            <a:avLst/>
          </a:prstGeom>
        </p:spPr>
        <p:txBody>
          <a:bodyPr/>
          <a:lstStyle>
            <a:lvl1pPr marL="0" indent="0">
              <a:buNone/>
              <a:defRPr sz="4000" b="1" i="0">
                <a:solidFill>
                  <a:schemeClr val="bg1"/>
                </a:solidFill>
                <a:latin typeface="Calibri" panose="020F0502020204030204" pitchFamily="34" charset="0"/>
                <a:cs typeface="Calibri" panose="020F0502020204030204" pitchFamily="34" charset="0"/>
              </a:defRPr>
            </a:lvl1pPr>
          </a:lstStyle>
          <a:p>
            <a:pPr lvl="0"/>
            <a:r>
              <a:rPr lang="en-US"/>
              <a:t>Date</a:t>
            </a:r>
          </a:p>
        </p:txBody>
      </p:sp>
    </p:spTree>
    <p:extLst>
      <p:ext uri="{BB962C8B-B14F-4D97-AF65-F5344CB8AC3E}">
        <p14:creationId xmlns:p14="http://schemas.microsoft.com/office/powerpoint/2010/main" val="2521852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18">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A00DA9C2-2493-685A-F01B-DB1D4C1F7DA9}"/>
              </a:ext>
            </a:extLst>
          </p:cNvPr>
          <p:cNvSpPr>
            <a:spLocks noGrp="1"/>
          </p:cNvSpPr>
          <p:nvPr>
            <p:ph type="pic" sz="quarter" idx="13" hasCustomPrompt="1"/>
          </p:nvPr>
        </p:nvSpPr>
        <p:spPr>
          <a:xfrm>
            <a:off x="9657255" y="38100"/>
            <a:ext cx="8630745" cy="10267950"/>
          </a:xfrm>
          <a:prstGeom prst="rect">
            <a:avLst/>
          </a:prstGeom>
        </p:spPr>
        <p:txBody>
          <a:bodyPr anchor="t"/>
          <a:lstStyle/>
          <a:p>
            <a:r>
              <a:rPr lang="en-US"/>
              <a:t>Click the middle icon to upload an image.</a:t>
            </a:r>
          </a:p>
        </p:txBody>
      </p:sp>
      <p:sp>
        <p:nvSpPr>
          <p:cNvPr id="3" name="Freeform 3">
            <a:extLst>
              <a:ext uri="{FF2B5EF4-FFF2-40B4-BE49-F238E27FC236}">
                <a16:creationId xmlns:a16="http://schemas.microsoft.com/office/drawing/2014/main" id="{BDE8B105-31F7-4DD6-0904-C1B3C0B35F6E}"/>
              </a:ext>
              <a:ext uri="{C183D7F6-B498-43B3-948B-1728B52AA6E4}">
                <adec:decorative xmlns:adec="http://schemas.microsoft.com/office/drawing/2017/decorative" val="1"/>
              </a:ext>
            </a:extLst>
          </p:cNvPr>
          <p:cNvSpPr/>
          <p:nvPr userDrawn="1"/>
        </p:nvSpPr>
        <p:spPr>
          <a:xfrm>
            <a:off x="-808623" y="610622"/>
            <a:ext cx="10019298" cy="1604760"/>
          </a:xfrm>
          <a:custGeom>
            <a:avLst/>
            <a:gdLst/>
            <a:ahLst/>
            <a:cxnLst/>
            <a:rect l="l" t="t" r="r" b="b"/>
            <a:pathLst>
              <a:path w="3052344" h="488885">
                <a:moveTo>
                  <a:pt x="203200" y="0"/>
                </a:moveTo>
                <a:lnTo>
                  <a:pt x="3052344" y="0"/>
                </a:lnTo>
                <a:lnTo>
                  <a:pt x="2849144" y="488885"/>
                </a:lnTo>
                <a:lnTo>
                  <a:pt x="0" y="488885"/>
                </a:lnTo>
                <a:lnTo>
                  <a:pt x="203200" y="0"/>
                </a:lnTo>
                <a:close/>
              </a:path>
            </a:pathLst>
          </a:custGeom>
          <a:solidFill>
            <a:srgbClr val="C05711"/>
          </a:solidFill>
        </p:spPr>
      </p:sp>
      <p:sp>
        <p:nvSpPr>
          <p:cNvPr id="4" name="Freeform 6">
            <a:extLst>
              <a:ext uri="{FF2B5EF4-FFF2-40B4-BE49-F238E27FC236}">
                <a16:creationId xmlns:a16="http://schemas.microsoft.com/office/drawing/2014/main" id="{BFBB0F8C-CE00-052D-F4D4-6ABB6CC22173}"/>
              </a:ext>
              <a:ext uri="{C183D7F6-B498-43B3-948B-1728B52AA6E4}">
                <adec:decorative xmlns:adec="http://schemas.microsoft.com/office/drawing/2017/decorative" val="1"/>
              </a:ext>
            </a:extLst>
          </p:cNvPr>
          <p:cNvSpPr/>
          <p:nvPr userDrawn="1"/>
        </p:nvSpPr>
        <p:spPr>
          <a:xfrm>
            <a:off x="-724969" y="473832"/>
            <a:ext cx="10019298" cy="1575359"/>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rgbClr val="00476B"/>
          </a:solidFill>
        </p:spPr>
      </p:sp>
      <p:pic>
        <p:nvPicPr>
          <p:cNvPr id="9" name="Picture 14">
            <a:extLst>
              <a:ext uri="{FF2B5EF4-FFF2-40B4-BE49-F238E27FC236}">
                <a16:creationId xmlns:a16="http://schemas.microsoft.com/office/drawing/2014/main" id="{8546B8DC-EAB5-5FFA-116A-F3553D2E5241}"/>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640766" y="9038695"/>
            <a:ext cx="2099210" cy="714885"/>
          </a:xfrm>
          <a:prstGeom prst="rect">
            <a:avLst/>
          </a:prstGeom>
        </p:spPr>
      </p:pic>
      <p:sp>
        <p:nvSpPr>
          <p:cNvPr id="10" name="Content Placeholder 7">
            <a:extLst>
              <a:ext uri="{FF2B5EF4-FFF2-40B4-BE49-F238E27FC236}">
                <a16:creationId xmlns:a16="http://schemas.microsoft.com/office/drawing/2014/main" id="{BA40EB9C-03C4-E48A-5424-33FFB248CF2A}"/>
              </a:ext>
            </a:extLst>
          </p:cNvPr>
          <p:cNvSpPr>
            <a:spLocks noGrp="1"/>
          </p:cNvSpPr>
          <p:nvPr>
            <p:ph sz="quarter" idx="10" hasCustomPrompt="1"/>
          </p:nvPr>
        </p:nvSpPr>
        <p:spPr>
          <a:xfrm>
            <a:off x="457200" y="571500"/>
            <a:ext cx="7788092" cy="1295220"/>
          </a:xfrm>
          <a:prstGeom prst="rect">
            <a:avLst/>
          </a:prstGeom>
        </p:spPr>
        <p:txBody>
          <a:bodyPr/>
          <a:lstStyle>
            <a:lvl1pPr marL="0" indent="0" algn="l">
              <a:buNone/>
              <a:defRPr sz="80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11" name="Text Placeholder 11">
            <a:extLst>
              <a:ext uri="{FF2B5EF4-FFF2-40B4-BE49-F238E27FC236}">
                <a16:creationId xmlns:a16="http://schemas.microsoft.com/office/drawing/2014/main" id="{6CC9B33A-299A-6315-B5E8-C1701962CCD5}"/>
              </a:ext>
            </a:extLst>
          </p:cNvPr>
          <p:cNvSpPr>
            <a:spLocks noGrp="1"/>
          </p:cNvSpPr>
          <p:nvPr>
            <p:ph type="body" sz="quarter" idx="12" hasCustomPrompt="1"/>
          </p:nvPr>
        </p:nvSpPr>
        <p:spPr>
          <a:xfrm>
            <a:off x="457200" y="2451916"/>
            <a:ext cx="8173546" cy="3622130"/>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p:txBody>
      </p:sp>
      <p:sp>
        <p:nvSpPr>
          <p:cNvPr id="12" name="Text Placeholder 18">
            <a:extLst>
              <a:ext uri="{FF2B5EF4-FFF2-40B4-BE49-F238E27FC236}">
                <a16:creationId xmlns:a16="http://schemas.microsoft.com/office/drawing/2014/main" id="{1F8116EC-A37C-AB6B-BDD7-BA61D7C5353A}"/>
              </a:ext>
            </a:extLst>
          </p:cNvPr>
          <p:cNvSpPr>
            <a:spLocks noGrp="1"/>
          </p:cNvSpPr>
          <p:nvPr>
            <p:ph type="body" sz="quarter" idx="16" hasCustomPrompt="1"/>
          </p:nvPr>
        </p:nvSpPr>
        <p:spPr>
          <a:xfrm>
            <a:off x="469232" y="6323972"/>
            <a:ext cx="8161514" cy="2096128"/>
          </a:xfrm>
          <a:prstGeom prst="rect">
            <a:avLst/>
          </a:prstGeom>
        </p:spPr>
        <p:txBody>
          <a:bodyPr/>
          <a:lstStyle>
            <a:lvl1pPr marL="457200" indent="-457200">
              <a:buClr>
                <a:srgbClr val="C05711"/>
              </a:buClr>
              <a:buFont typeface="+mj-lt"/>
              <a:buAutoNum type="arabicPeriod"/>
              <a:defRPr sz="2400" b="0" i="0">
                <a:solidFill>
                  <a:schemeClr val="tx1"/>
                </a:solidFill>
                <a:latin typeface="Calibri" panose="020F0502020204030204" pitchFamily="34" charset="0"/>
                <a:cs typeface="Calibri" panose="020F0502020204030204" pitchFamily="34" charset="0"/>
              </a:defRPr>
            </a:lvl1pPr>
          </a:lstStyle>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a:p>
            <a:pPr marL="342900" marR="0" lvl="0" indent="-342900" algn="l" defTabSz="914400" rtl="0" eaLnBrk="1" fontAlgn="auto" latinLnBrk="0" hangingPunct="1">
              <a:lnSpc>
                <a:spcPct val="100000"/>
              </a:lnSpc>
              <a:spcBef>
                <a:spcPct val="20000"/>
              </a:spcBef>
              <a:spcAft>
                <a:spcPts val="0"/>
              </a:spcAft>
              <a:buClr>
                <a:srgbClr val="C05711"/>
              </a:buClr>
              <a:buSzTx/>
              <a:tabLst/>
              <a:defRPr/>
            </a:pPr>
            <a:r>
              <a:rPr lang="en-US"/>
              <a:t>Lorem ipsum dolor sit </a:t>
            </a:r>
            <a:r>
              <a:rPr lang="en-US" err="1"/>
              <a:t>amet</a:t>
            </a:r>
            <a:r>
              <a:rPr lang="en-US"/>
              <a:t>.</a:t>
            </a:r>
          </a:p>
        </p:txBody>
      </p:sp>
    </p:spTree>
    <p:extLst>
      <p:ext uri="{BB962C8B-B14F-4D97-AF65-F5344CB8AC3E}">
        <p14:creationId xmlns:p14="http://schemas.microsoft.com/office/powerpoint/2010/main" val="3673551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19">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472D4781-9863-65A0-DD13-C4A2034B0179}"/>
              </a:ext>
              <a:ext uri="{C183D7F6-B498-43B3-948B-1728B52AA6E4}">
                <adec:decorative xmlns:adec="http://schemas.microsoft.com/office/drawing/2017/decorative" val="1"/>
              </a:ext>
            </a:extLst>
          </p:cNvPr>
          <p:cNvSpPr/>
          <p:nvPr userDrawn="1"/>
        </p:nvSpPr>
        <p:spPr>
          <a:xfrm>
            <a:off x="761584" y="2028949"/>
            <a:ext cx="9037616" cy="16049"/>
          </a:xfrm>
          <a:prstGeom prst="line">
            <a:avLst/>
          </a:prstGeom>
          <a:ln w="76200" cap="flat">
            <a:solidFill>
              <a:srgbClr val="C05711"/>
            </a:solidFill>
            <a:prstDash val="solid"/>
            <a:headEnd type="none" w="sm" len="sm"/>
            <a:tailEnd type="none" w="sm" len="sm"/>
          </a:ln>
        </p:spPr>
      </p:sp>
      <p:sp>
        <p:nvSpPr>
          <p:cNvPr id="10" name="Text Placeholder 11">
            <a:extLst>
              <a:ext uri="{FF2B5EF4-FFF2-40B4-BE49-F238E27FC236}">
                <a16:creationId xmlns:a16="http://schemas.microsoft.com/office/drawing/2014/main" id="{BEEE1F46-FC08-FB14-27B5-665BD29F466C}"/>
              </a:ext>
            </a:extLst>
          </p:cNvPr>
          <p:cNvSpPr>
            <a:spLocks noGrp="1"/>
          </p:cNvSpPr>
          <p:nvPr>
            <p:ph type="body" sz="quarter" idx="12" hasCustomPrompt="1"/>
          </p:nvPr>
        </p:nvSpPr>
        <p:spPr>
          <a:xfrm>
            <a:off x="609600" y="2532456"/>
            <a:ext cx="9189600" cy="5887621"/>
          </a:xfrm>
          <a:prstGeom prst="rect">
            <a:avLst/>
          </a:prstGeom>
        </p:spPr>
        <p:txBody>
          <a:bodyPr/>
          <a:lstStyle>
            <a:lvl1pPr marL="0" indent="0">
              <a:lnSpc>
                <a:spcPts val="3080"/>
              </a:lnSpc>
              <a:buFontTx/>
              <a:buNone/>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a:p>
            <a:pPr lvl="0"/>
            <a:endParaRPr lang="en-US"/>
          </a:p>
          <a:p>
            <a:pPr marL="0" marR="0" lvl="0" indent="0" algn="l" defTabSz="914400" rtl="0" eaLnBrk="1" fontAlgn="auto" latinLnBrk="0" hangingPunct="1">
              <a:lnSpc>
                <a:spcPts val="3080"/>
              </a:lnSpc>
              <a:spcBef>
                <a:spcPct val="20000"/>
              </a:spcBef>
              <a:spcAft>
                <a:spcPts val="0"/>
              </a:spcAft>
              <a:buClrTx/>
              <a:buSzTx/>
              <a:buFontTx/>
              <a:buNone/>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a:t>
            </a:r>
          </a:p>
        </p:txBody>
      </p:sp>
      <p:sp>
        <p:nvSpPr>
          <p:cNvPr id="9" name="Content Placeholder 7">
            <a:extLst>
              <a:ext uri="{FF2B5EF4-FFF2-40B4-BE49-F238E27FC236}">
                <a16:creationId xmlns:a16="http://schemas.microsoft.com/office/drawing/2014/main" id="{935044E4-FFE6-F731-6A38-8024F08B131F}"/>
              </a:ext>
            </a:extLst>
          </p:cNvPr>
          <p:cNvSpPr>
            <a:spLocks noGrp="1"/>
          </p:cNvSpPr>
          <p:nvPr>
            <p:ph sz="quarter" idx="10" hasCustomPrompt="1"/>
          </p:nvPr>
        </p:nvSpPr>
        <p:spPr>
          <a:xfrm>
            <a:off x="604671" y="400125"/>
            <a:ext cx="7239000"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pic>
        <p:nvPicPr>
          <p:cNvPr id="7" name="Picture 14">
            <a:extLst>
              <a:ext uri="{FF2B5EF4-FFF2-40B4-BE49-F238E27FC236}">
                <a16:creationId xmlns:a16="http://schemas.microsoft.com/office/drawing/2014/main" id="{7CDC46A7-CD59-DF01-7EE3-65EB307B2E01}"/>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640766" y="9038695"/>
            <a:ext cx="2099210" cy="714885"/>
          </a:xfrm>
          <a:prstGeom prst="rect">
            <a:avLst/>
          </a:prstGeom>
        </p:spPr>
      </p:pic>
      <p:sp>
        <p:nvSpPr>
          <p:cNvPr id="11" name="Picture Placeholder 13">
            <a:extLst>
              <a:ext uri="{FF2B5EF4-FFF2-40B4-BE49-F238E27FC236}">
                <a16:creationId xmlns:a16="http://schemas.microsoft.com/office/drawing/2014/main" id="{DBC4BBDF-1AC2-832E-9F8E-B62FC2FCEA22}"/>
              </a:ext>
            </a:extLst>
          </p:cNvPr>
          <p:cNvSpPr>
            <a:spLocks noGrp="1"/>
          </p:cNvSpPr>
          <p:nvPr>
            <p:ph type="pic" sz="quarter" idx="13" hasCustomPrompt="1"/>
          </p:nvPr>
        </p:nvSpPr>
        <p:spPr>
          <a:xfrm>
            <a:off x="10287000" y="38100"/>
            <a:ext cx="8001000" cy="10267950"/>
          </a:xfrm>
          <a:prstGeom prst="rect">
            <a:avLst/>
          </a:prstGeom>
        </p:spPr>
        <p:txBody>
          <a:bodyPr anchor="t"/>
          <a:lstStyle/>
          <a:p>
            <a:r>
              <a:rPr lang="en-US"/>
              <a:t>Click the middle icon to upload an image.</a:t>
            </a:r>
          </a:p>
        </p:txBody>
      </p:sp>
    </p:spTree>
    <p:extLst>
      <p:ext uri="{BB962C8B-B14F-4D97-AF65-F5344CB8AC3E}">
        <p14:creationId xmlns:p14="http://schemas.microsoft.com/office/powerpoint/2010/main" val="1720162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umber Slide 1">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49B59DA8-2DB5-1861-11ED-F9B7578358E5}"/>
              </a:ext>
            </a:extLst>
          </p:cNvPr>
          <p:cNvSpPr>
            <a:spLocks noGrp="1"/>
          </p:cNvSpPr>
          <p:nvPr>
            <p:ph type="body" sz="quarter" idx="11" hasCustomPrompt="1"/>
          </p:nvPr>
        </p:nvSpPr>
        <p:spPr>
          <a:xfrm>
            <a:off x="10906865" y="2654497"/>
            <a:ext cx="6715698" cy="1484051"/>
          </a:xfrm>
          <a:prstGeom prst="rect">
            <a:avLst/>
          </a:prstGeom>
        </p:spPr>
        <p:txBody>
          <a:bodyPr/>
          <a:lstStyle>
            <a:lvl1pPr marL="0" indent="0">
              <a:buNone/>
              <a:defRPr sz="2800" b="1" i="0">
                <a:latin typeface="Calibri" panose="020F0502020204030204" pitchFamily="34" charset="0"/>
                <a:cs typeface="Calibri" panose="020F0502020204030204" pitchFamily="34" charset="0"/>
              </a:defRPr>
            </a:lvl1pPr>
          </a:lstStyle>
          <a:p>
            <a:pPr lvl="0"/>
            <a:r>
              <a:rPr lang="en-US"/>
              <a:t>Explanation</a:t>
            </a:r>
          </a:p>
        </p:txBody>
      </p:sp>
      <p:sp>
        <p:nvSpPr>
          <p:cNvPr id="3" name="Freeform 3">
            <a:extLst>
              <a:ext uri="{FF2B5EF4-FFF2-40B4-BE49-F238E27FC236}">
                <a16:creationId xmlns:a16="http://schemas.microsoft.com/office/drawing/2014/main" id="{7742FAAE-98F5-E2E5-5BA7-CABABC60031F}"/>
              </a:ext>
              <a:ext uri="{C183D7F6-B498-43B3-948B-1728B52AA6E4}">
                <adec:decorative xmlns:adec="http://schemas.microsoft.com/office/drawing/2017/decorative" val="1"/>
              </a:ext>
            </a:extLst>
          </p:cNvPr>
          <p:cNvSpPr/>
          <p:nvPr userDrawn="1"/>
        </p:nvSpPr>
        <p:spPr>
          <a:xfrm>
            <a:off x="-228600" y="1541"/>
            <a:ext cx="10168487" cy="10285460"/>
          </a:xfrm>
          <a:custGeom>
            <a:avLst/>
            <a:gdLst/>
            <a:ahLst/>
            <a:cxnLst/>
            <a:rect l="l" t="t" r="r" b="b"/>
            <a:pathLst>
              <a:path w="2607878" h="2814454">
                <a:moveTo>
                  <a:pt x="0" y="0"/>
                </a:moveTo>
                <a:lnTo>
                  <a:pt x="2607878" y="0"/>
                </a:lnTo>
                <a:lnTo>
                  <a:pt x="2607878" y="2814454"/>
                </a:lnTo>
                <a:lnTo>
                  <a:pt x="0" y="2814454"/>
                </a:lnTo>
                <a:close/>
              </a:path>
            </a:pathLst>
          </a:custGeom>
          <a:solidFill>
            <a:srgbClr val="C05711"/>
          </a:solidFill>
        </p:spPr>
      </p:sp>
      <p:sp>
        <p:nvSpPr>
          <p:cNvPr id="5" name="Freeform 7">
            <a:extLst>
              <a:ext uri="{FF2B5EF4-FFF2-40B4-BE49-F238E27FC236}">
                <a16:creationId xmlns:a16="http://schemas.microsoft.com/office/drawing/2014/main" id="{005798FB-F220-F6A0-944D-C87DC69BB7E7}"/>
              </a:ext>
              <a:ext uri="{C183D7F6-B498-43B3-948B-1728B52AA6E4}">
                <adec:decorative xmlns:adec="http://schemas.microsoft.com/office/drawing/2017/decorative" val="1"/>
              </a:ext>
            </a:extLst>
          </p:cNvPr>
          <p:cNvSpPr/>
          <p:nvPr userDrawn="1"/>
        </p:nvSpPr>
        <p:spPr>
          <a:xfrm>
            <a:off x="8889316" y="1750281"/>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sp>
      <p:sp>
        <p:nvSpPr>
          <p:cNvPr id="9" name="Freeform 19">
            <a:extLst>
              <a:ext uri="{FF2B5EF4-FFF2-40B4-BE49-F238E27FC236}">
                <a16:creationId xmlns:a16="http://schemas.microsoft.com/office/drawing/2014/main" id="{AD91B07B-1FA1-CC36-38F8-88D89BA7879E}"/>
              </a:ext>
              <a:ext uri="{C183D7F6-B498-43B3-948B-1728B52AA6E4}">
                <adec:decorative xmlns:adec="http://schemas.microsoft.com/office/drawing/2017/decorative" val="1"/>
              </a:ext>
            </a:extLst>
          </p:cNvPr>
          <p:cNvSpPr/>
          <p:nvPr userDrawn="1"/>
        </p:nvSpPr>
        <p:spPr>
          <a:xfrm>
            <a:off x="8889316" y="4514388"/>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sp>
      <p:sp>
        <p:nvSpPr>
          <p:cNvPr id="13" name="Freeform 12">
            <a:extLst>
              <a:ext uri="{FF2B5EF4-FFF2-40B4-BE49-F238E27FC236}">
                <a16:creationId xmlns:a16="http://schemas.microsoft.com/office/drawing/2014/main" id="{CDA7B975-4361-19F1-DC65-A0E3E91B7097}"/>
              </a:ext>
              <a:ext uri="{C183D7F6-B498-43B3-948B-1728B52AA6E4}">
                <adec:decorative xmlns:adec="http://schemas.microsoft.com/office/drawing/2017/decorative" val="1"/>
              </a:ext>
            </a:extLst>
          </p:cNvPr>
          <p:cNvSpPr/>
          <p:nvPr userDrawn="1"/>
        </p:nvSpPr>
        <p:spPr>
          <a:xfrm>
            <a:off x="8889316" y="7278495"/>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sp>
      <p:grpSp>
        <p:nvGrpSpPr>
          <p:cNvPr id="17" name="Group 23">
            <a:extLst>
              <a:ext uri="{FF2B5EF4-FFF2-40B4-BE49-F238E27FC236}">
                <a16:creationId xmlns:a16="http://schemas.microsoft.com/office/drawing/2014/main" id="{2C89EE76-D367-E3AE-FB77-E6B2507F6A2F}"/>
              </a:ext>
              <a:ext uri="{C183D7F6-B498-43B3-948B-1728B52AA6E4}">
                <adec:decorative xmlns:adec="http://schemas.microsoft.com/office/drawing/2017/decorative" val="1"/>
              </a:ext>
            </a:extLst>
          </p:cNvPr>
          <p:cNvGrpSpPr>
            <a:grpSpLocks noChangeAspect="1"/>
          </p:cNvGrpSpPr>
          <p:nvPr userDrawn="1"/>
        </p:nvGrpSpPr>
        <p:grpSpPr>
          <a:xfrm>
            <a:off x="1130756" y="2580499"/>
            <a:ext cx="7145111" cy="7145111"/>
            <a:chOff x="0" y="0"/>
            <a:chExt cx="5615940" cy="5615940"/>
          </a:xfrm>
        </p:grpSpPr>
        <p:sp>
          <p:nvSpPr>
            <p:cNvPr id="18" name="Freeform 24">
              <a:extLst>
                <a:ext uri="{FF2B5EF4-FFF2-40B4-BE49-F238E27FC236}">
                  <a16:creationId xmlns:a16="http://schemas.microsoft.com/office/drawing/2014/main" id="{85FA1E7B-EA38-B2CA-258F-F3F1C8DABF92}"/>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solidFill>
              <a:srgbClr val="00476B"/>
            </a:solidFill>
            <a:ln w="12700">
              <a:solidFill>
                <a:srgbClr val="000000"/>
              </a:solidFill>
            </a:ln>
          </p:spPr>
        </p:sp>
        <p:sp>
          <p:nvSpPr>
            <p:cNvPr id="19" name="Freeform 25">
              <a:extLst>
                <a:ext uri="{FF2B5EF4-FFF2-40B4-BE49-F238E27FC236}">
                  <a16:creationId xmlns:a16="http://schemas.microsoft.com/office/drawing/2014/main" id="{81F377D2-D8DC-4F7A-3786-C63042BC10C1}"/>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sp>
      </p:grpSp>
      <p:grpSp>
        <p:nvGrpSpPr>
          <p:cNvPr id="20" name="Group 26">
            <a:extLst>
              <a:ext uri="{FF2B5EF4-FFF2-40B4-BE49-F238E27FC236}">
                <a16:creationId xmlns:a16="http://schemas.microsoft.com/office/drawing/2014/main" id="{77393B8A-132B-D477-64CA-FBBFAA09FE52}"/>
              </a:ext>
              <a:ext uri="{C183D7F6-B498-43B3-948B-1728B52AA6E4}">
                <adec:decorative xmlns:adec="http://schemas.microsoft.com/office/drawing/2017/decorative" val="1"/>
              </a:ext>
            </a:extLst>
          </p:cNvPr>
          <p:cNvGrpSpPr>
            <a:grpSpLocks noChangeAspect="1"/>
          </p:cNvGrpSpPr>
          <p:nvPr userDrawn="1"/>
        </p:nvGrpSpPr>
        <p:grpSpPr>
          <a:xfrm>
            <a:off x="773523" y="2270939"/>
            <a:ext cx="7145111" cy="7145111"/>
            <a:chOff x="0" y="0"/>
            <a:chExt cx="5615940" cy="5615940"/>
          </a:xfrm>
        </p:grpSpPr>
        <p:sp>
          <p:nvSpPr>
            <p:cNvPr id="21" name="Freeform 27">
              <a:extLst>
                <a:ext uri="{FF2B5EF4-FFF2-40B4-BE49-F238E27FC236}">
                  <a16:creationId xmlns:a16="http://schemas.microsoft.com/office/drawing/2014/main" id="{9393B74E-17F0-A574-CF5A-DF88CB8F81BD}"/>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blipFill>
              <a:blip r:embed="rId2"/>
              <a:stretch>
                <a:fillRect l="-14768" r="-35325"/>
              </a:stretch>
            </a:blipFill>
          </p:spPr>
        </p:sp>
        <p:sp>
          <p:nvSpPr>
            <p:cNvPr id="22" name="Freeform 28">
              <a:extLst>
                <a:ext uri="{FF2B5EF4-FFF2-40B4-BE49-F238E27FC236}">
                  <a16:creationId xmlns:a16="http://schemas.microsoft.com/office/drawing/2014/main" id="{236D5270-0CB6-2DFD-A9C4-5F6E37A89916}"/>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sp>
      </p:grpSp>
      <p:sp>
        <p:nvSpPr>
          <p:cNvPr id="25" name="Content Placeholder 7">
            <a:extLst>
              <a:ext uri="{FF2B5EF4-FFF2-40B4-BE49-F238E27FC236}">
                <a16:creationId xmlns:a16="http://schemas.microsoft.com/office/drawing/2014/main" id="{75B44C48-7104-5B5D-9084-59A2DA0F6EE4}"/>
              </a:ext>
            </a:extLst>
          </p:cNvPr>
          <p:cNvSpPr>
            <a:spLocks noGrp="1"/>
          </p:cNvSpPr>
          <p:nvPr>
            <p:ph sz="quarter" idx="10" hasCustomPrompt="1"/>
          </p:nvPr>
        </p:nvSpPr>
        <p:spPr>
          <a:xfrm>
            <a:off x="794529" y="444558"/>
            <a:ext cx="7481338" cy="1295220"/>
          </a:xfrm>
          <a:prstGeom prst="rect">
            <a:avLst/>
          </a:prstGeom>
        </p:spPr>
        <p:txBody>
          <a:bodyPr/>
          <a:lstStyle>
            <a:lvl1pPr marL="0" indent="0" algn="l">
              <a:buNone/>
              <a:defRPr sz="7200" b="1" i="0">
                <a:solidFill>
                  <a:schemeClr val="bg1"/>
                </a:solidFill>
                <a:latin typeface="Calibri" panose="020F0502020204030204" pitchFamily="34" charset="0"/>
                <a:cs typeface="Calibri" panose="020F0502020204030204" pitchFamily="34" charset="0"/>
              </a:defRPr>
            </a:lvl1pPr>
          </a:lstStyle>
          <a:p>
            <a:pPr lvl="0"/>
            <a:r>
              <a:rPr lang="en-US"/>
              <a:t>Header</a:t>
            </a:r>
          </a:p>
        </p:txBody>
      </p:sp>
      <p:sp>
        <p:nvSpPr>
          <p:cNvPr id="28" name="Text Placeholder 26">
            <a:extLst>
              <a:ext uri="{FF2B5EF4-FFF2-40B4-BE49-F238E27FC236}">
                <a16:creationId xmlns:a16="http://schemas.microsoft.com/office/drawing/2014/main" id="{C3F0DD23-BB8B-CF83-0DF6-03BE4AED755C}"/>
              </a:ext>
            </a:extLst>
          </p:cNvPr>
          <p:cNvSpPr>
            <a:spLocks noGrp="1"/>
          </p:cNvSpPr>
          <p:nvPr>
            <p:ph type="body" sz="quarter" idx="12" hasCustomPrompt="1"/>
          </p:nvPr>
        </p:nvSpPr>
        <p:spPr>
          <a:xfrm>
            <a:off x="10906865" y="5335849"/>
            <a:ext cx="6715698" cy="1484051"/>
          </a:xfrm>
          <a:prstGeom prst="rect">
            <a:avLst/>
          </a:prstGeom>
        </p:spPr>
        <p:txBody>
          <a:bodyPr/>
          <a:lstStyle>
            <a:lvl1pPr marL="0" indent="0">
              <a:buNone/>
              <a:defRPr sz="2800" b="1" i="0">
                <a:latin typeface="Calibri" panose="020F0502020204030204" pitchFamily="34" charset="0"/>
                <a:cs typeface="Calibri" panose="020F0502020204030204" pitchFamily="34" charset="0"/>
              </a:defRPr>
            </a:lvl1pPr>
          </a:lstStyle>
          <a:p>
            <a:pPr lvl="0"/>
            <a:r>
              <a:rPr lang="en-US"/>
              <a:t>Explanation</a:t>
            </a:r>
          </a:p>
        </p:txBody>
      </p:sp>
      <p:sp>
        <p:nvSpPr>
          <p:cNvPr id="29" name="Text Placeholder 26">
            <a:extLst>
              <a:ext uri="{FF2B5EF4-FFF2-40B4-BE49-F238E27FC236}">
                <a16:creationId xmlns:a16="http://schemas.microsoft.com/office/drawing/2014/main" id="{5775947B-3879-8B0F-10C1-D12941726098}"/>
              </a:ext>
            </a:extLst>
          </p:cNvPr>
          <p:cNvSpPr>
            <a:spLocks noGrp="1"/>
          </p:cNvSpPr>
          <p:nvPr>
            <p:ph type="body" sz="quarter" idx="13" hasCustomPrompt="1"/>
          </p:nvPr>
        </p:nvSpPr>
        <p:spPr>
          <a:xfrm>
            <a:off x="10906865" y="8155249"/>
            <a:ext cx="6715698" cy="1484051"/>
          </a:xfrm>
          <a:prstGeom prst="rect">
            <a:avLst/>
          </a:prstGeom>
        </p:spPr>
        <p:txBody>
          <a:bodyPr/>
          <a:lstStyle>
            <a:lvl1pPr marL="0" indent="0">
              <a:buNone/>
              <a:defRPr sz="2800" b="1" i="0">
                <a:latin typeface="Calibri" panose="020F0502020204030204" pitchFamily="34" charset="0"/>
                <a:cs typeface="Calibri" panose="020F0502020204030204" pitchFamily="34" charset="0"/>
              </a:defRPr>
            </a:lvl1pPr>
          </a:lstStyle>
          <a:p>
            <a:pPr lvl="0"/>
            <a:r>
              <a:rPr lang="en-US"/>
              <a:t>Explanation</a:t>
            </a:r>
          </a:p>
        </p:txBody>
      </p:sp>
      <p:sp>
        <p:nvSpPr>
          <p:cNvPr id="30" name="Text Placeholder 10">
            <a:extLst>
              <a:ext uri="{FF2B5EF4-FFF2-40B4-BE49-F238E27FC236}">
                <a16:creationId xmlns:a16="http://schemas.microsoft.com/office/drawing/2014/main" id="{53CE216C-04D7-0CE6-E813-63D2D6225252}"/>
              </a:ext>
            </a:extLst>
          </p:cNvPr>
          <p:cNvSpPr>
            <a:spLocks noGrp="1"/>
          </p:cNvSpPr>
          <p:nvPr>
            <p:ph type="body" sz="quarter" idx="14" hasCustomPrompt="1"/>
          </p:nvPr>
        </p:nvSpPr>
        <p:spPr>
          <a:xfrm>
            <a:off x="10900239" y="1995168"/>
            <a:ext cx="6715698" cy="481332"/>
          </a:xfrm>
          <a:prstGeom prst="rect">
            <a:avLst/>
          </a:prstGeom>
        </p:spPr>
        <p:txBody>
          <a:bodyPr/>
          <a:lstStyle>
            <a:lvl1pPr marL="0" indent="0" algn="l">
              <a:buFontTx/>
              <a:buNone/>
              <a:defRPr sz="40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31" name="Text Placeholder 10">
            <a:extLst>
              <a:ext uri="{FF2B5EF4-FFF2-40B4-BE49-F238E27FC236}">
                <a16:creationId xmlns:a16="http://schemas.microsoft.com/office/drawing/2014/main" id="{880DDC74-6488-6A6E-88C8-3C0571583CC7}"/>
              </a:ext>
            </a:extLst>
          </p:cNvPr>
          <p:cNvSpPr>
            <a:spLocks noGrp="1"/>
          </p:cNvSpPr>
          <p:nvPr>
            <p:ph type="body" sz="quarter" idx="15" hasCustomPrompt="1"/>
          </p:nvPr>
        </p:nvSpPr>
        <p:spPr>
          <a:xfrm>
            <a:off x="10900239" y="4662168"/>
            <a:ext cx="6715698" cy="481332"/>
          </a:xfrm>
          <a:prstGeom prst="rect">
            <a:avLst/>
          </a:prstGeom>
        </p:spPr>
        <p:txBody>
          <a:bodyPr/>
          <a:lstStyle>
            <a:lvl1pPr marL="0" indent="0" algn="l">
              <a:buFontTx/>
              <a:buNone/>
              <a:defRPr sz="40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32" name="Text Placeholder 10">
            <a:extLst>
              <a:ext uri="{FF2B5EF4-FFF2-40B4-BE49-F238E27FC236}">
                <a16:creationId xmlns:a16="http://schemas.microsoft.com/office/drawing/2014/main" id="{879B2FCE-B8E6-FA60-1CC3-B2B3F746F5DF}"/>
              </a:ext>
            </a:extLst>
          </p:cNvPr>
          <p:cNvSpPr>
            <a:spLocks noGrp="1"/>
          </p:cNvSpPr>
          <p:nvPr>
            <p:ph type="body" sz="quarter" idx="16" hasCustomPrompt="1"/>
          </p:nvPr>
        </p:nvSpPr>
        <p:spPr>
          <a:xfrm>
            <a:off x="10900239" y="7544516"/>
            <a:ext cx="6715698" cy="481332"/>
          </a:xfrm>
          <a:prstGeom prst="rect">
            <a:avLst/>
          </a:prstGeom>
        </p:spPr>
        <p:txBody>
          <a:bodyPr/>
          <a:lstStyle>
            <a:lvl1pPr marL="0" indent="0" algn="l">
              <a:buFontTx/>
              <a:buNone/>
              <a:defRPr sz="4000" b="1" i="0">
                <a:solidFill>
                  <a:srgbClr val="C05711"/>
                </a:solidFill>
                <a:latin typeface="Calibri" panose="020F0502020204030204" pitchFamily="34" charset="0"/>
                <a:cs typeface="Calibri" panose="020F0502020204030204" pitchFamily="34" charset="0"/>
              </a:defRPr>
            </a:lvl1pPr>
          </a:lstStyle>
          <a:p>
            <a:pPr lvl="0"/>
            <a:r>
              <a:rPr lang="en-US" err="1"/>
              <a:t>Subheader</a:t>
            </a:r>
            <a:endParaRPr lang="en-US"/>
          </a:p>
        </p:txBody>
      </p:sp>
      <p:sp>
        <p:nvSpPr>
          <p:cNvPr id="34" name="Text Placeholder 33">
            <a:extLst>
              <a:ext uri="{FF2B5EF4-FFF2-40B4-BE49-F238E27FC236}">
                <a16:creationId xmlns:a16="http://schemas.microsoft.com/office/drawing/2014/main" id="{06C4B45E-D61B-DBC2-5B4D-1E38464E2F94}"/>
              </a:ext>
            </a:extLst>
          </p:cNvPr>
          <p:cNvSpPr>
            <a:spLocks noGrp="1"/>
          </p:cNvSpPr>
          <p:nvPr>
            <p:ph type="body" sz="quarter" idx="17" hasCustomPrompt="1"/>
          </p:nvPr>
        </p:nvSpPr>
        <p:spPr>
          <a:xfrm>
            <a:off x="8806191" y="1983433"/>
            <a:ext cx="1819275" cy="797867"/>
          </a:xfrm>
          <a:prstGeom prst="rect">
            <a:avLst/>
          </a:prstGeom>
        </p:spPr>
        <p:txBody>
          <a:bodyPr/>
          <a:lstStyle>
            <a:lvl1pPr marL="0" indent="0" algn="ctr">
              <a:buFontTx/>
              <a:buNone/>
              <a:defRPr sz="66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35" name="Text Placeholder 33">
            <a:extLst>
              <a:ext uri="{FF2B5EF4-FFF2-40B4-BE49-F238E27FC236}">
                <a16:creationId xmlns:a16="http://schemas.microsoft.com/office/drawing/2014/main" id="{211763D8-4755-15AF-2DD4-8A374D929A01}"/>
              </a:ext>
            </a:extLst>
          </p:cNvPr>
          <p:cNvSpPr>
            <a:spLocks noGrp="1"/>
          </p:cNvSpPr>
          <p:nvPr>
            <p:ph type="body" sz="quarter" idx="18" hasCustomPrompt="1"/>
          </p:nvPr>
        </p:nvSpPr>
        <p:spPr>
          <a:xfrm>
            <a:off x="8806191" y="4726633"/>
            <a:ext cx="1819275" cy="797867"/>
          </a:xfrm>
          <a:prstGeom prst="rect">
            <a:avLst/>
          </a:prstGeom>
        </p:spPr>
        <p:txBody>
          <a:bodyPr/>
          <a:lstStyle>
            <a:lvl1pPr marL="0" indent="0" algn="ctr">
              <a:buFontTx/>
              <a:buNone/>
              <a:defRPr sz="66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6" name="Text Placeholder 33">
            <a:extLst>
              <a:ext uri="{FF2B5EF4-FFF2-40B4-BE49-F238E27FC236}">
                <a16:creationId xmlns:a16="http://schemas.microsoft.com/office/drawing/2014/main" id="{5D6DE154-101E-4A6A-5098-E21DBFD1EA5E}"/>
              </a:ext>
            </a:extLst>
          </p:cNvPr>
          <p:cNvSpPr>
            <a:spLocks noGrp="1"/>
          </p:cNvSpPr>
          <p:nvPr>
            <p:ph type="body" sz="quarter" idx="19" hasCustomPrompt="1"/>
          </p:nvPr>
        </p:nvSpPr>
        <p:spPr>
          <a:xfrm>
            <a:off x="8806191" y="7546033"/>
            <a:ext cx="1819275" cy="797867"/>
          </a:xfrm>
          <a:prstGeom prst="rect">
            <a:avLst/>
          </a:prstGeom>
        </p:spPr>
        <p:txBody>
          <a:bodyPr/>
          <a:lstStyle>
            <a:lvl1pPr marL="0" indent="0" algn="ctr">
              <a:buFontTx/>
              <a:buNone/>
              <a:defRPr sz="66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4207539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iptych Photo Slid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D068ECC-0F58-3B71-5D0D-60D5644ACCD2}"/>
              </a:ext>
              <a:ext uri="{C183D7F6-B498-43B3-948B-1728B52AA6E4}">
                <adec:decorative xmlns:adec="http://schemas.microsoft.com/office/drawing/2017/decorative" val="1"/>
              </a:ext>
            </a:extLst>
          </p:cNvPr>
          <p:cNvPicPr>
            <a:picLocks noChangeAspect="1"/>
          </p:cNvPicPr>
          <p:nvPr userDrawn="1"/>
        </p:nvPicPr>
        <p:blipFill rotWithShape="1">
          <a:blip r:embed="rId2"/>
          <a:srcRect l="3848" t="26163" b="26163"/>
          <a:stretch/>
        </p:blipFill>
        <p:spPr>
          <a:xfrm>
            <a:off x="0" y="3915951"/>
            <a:ext cx="18288000" cy="4598881"/>
          </a:xfrm>
          <a:prstGeom prst="rect">
            <a:avLst/>
          </a:prstGeom>
        </p:spPr>
      </p:pic>
      <p:sp>
        <p:nvSpPr>
          <p:cNvPr id="13" name="Picture Placeholder 13">
            <a:extLst>
              <a:ext uri="{FF2B5EF4-FFF2-40B4-BE49-F238E27FC236}">
                <a16:creationId xmlns:a16="http://schemas.microsoft.com/office/drawing/2014/main" id="{4E06EE15-0D61-5C84-06E4-984A786E127A}"/>
              </a:ext>
            </a:extLst>
          </p:cNvPr>
          <p:cNvSpPr>
            <a:spLocks noGrp="1"/>
          </p:cNvSpPr>
          <p:nvPr>
            <p:ph type="pic" sz="quarter" idx="12" hasCustomPrompt="1"/>
          </p:nvPr>
        </p:nvSpPr>
        <p:spPr>
          <a:xfrm>
            <a:off x="1181220" y="2963789"/>
            <a:ext cx="4616606" cy="6375809"/>
          </a:xfrm>
          <a:prstGeom prst="rect">
            <a:avLst/>
          </a:prstGeom>
        </p:spPr>
        <p:txBody>
          <a:bodyPr/>
          <a:lstStyle/>
          <a:p>
            <a:r>
              <a:rPr lang="en-US"/>
              <a:t>Click the middle icon to upload an image.</a:t>
            </a:r>
          </a:p>
        </p:txBody>
      </p:sp>
      <p:sp>
        <p:nvSpPr>
          <p:cNvPr id="6" name="AutoShape 6">
            <a:extLst>
              <a:ext uri="{FF2B5EF4-FFF2-40B4-BE49-F238E27FC236}">
                <a16:creationId xmlns:a16="http://schemas.microsoft.com/office/drawing/2014/main" id="{3CC4184A-86E6-EF7C-E660-221643DAE692}"/>
              </a:ext>
              <a:ext uri="{C183D7F6-B498-43B3-948B-1728B52AA6E4}">
                <adec:decorative xmlns:adec="http://schemas.microsoft.com/office/drawing/2017/decorative" val="1"/>
              </a:ext>
            </a:extLst>
          </p:cNvPr>
          <p:cNvSpPr/>
          <p:nvPr userDrawn="1"/>
        </p:nvSpPr>
        <p:spPr>
          <a:xfrm rot="5400000">
            <a:off x="9127027" y="1605418"/>
            <a:ext cx="948345" cy="0"/>
          </a:xfrm>
          <a:prstGeom prst="line">
            <a:avLst/>
          </a:prstGeom>
          <a:ln w="38100" cap="flat">
            <a:solidFill>
              <a:srgbClr val="C05711"/>
            </a:solidFill>
            <a:prstDash val="solid"/>
            <a:headEnd type="none" w="sm" len="sm"/>
            <a:tailEnd type="none" w="sm" len="sm"/>
          </a:ln>
        </p:spPr>
      </p:sp>
      <p:sp>
        <p:nvSpPr>
          <p:cNvPr id="10" name="Content Placeholder 7">
            <a:extLst>
              <a:ext uri="{FF2B5EF4-FFF2-40B4-BE49-F238E27FC236}">
                <a16:creationId xmlns:a16="http://schemas.microsoft.com/office/drawing/2014/main" id="{7CB78076-176F-CD01-B8BA-811AE13DC072}"/>
              </a:ext>
            </a:extLst>
          </p:cNvPr>
          <p:cNvSpPr>
            <a:spLocks noGrp="1"/>
          </p:cNvSpPr>
          <p:nvPr>
            <p:ph sz="quarter" idx="10" hasCustomPrompt="1"/>
          </p:nvPr>
        </p:nvSpPr>
        <p:spPr>
          <a:xfrm>
            <a:off x="803911" y="942976"/>
            <a:ext cx="8340085" cy="1295220"/>
          </a:xfrm>
          <a:prstGeom prst="rect">
            <a:avLst/>
          </a:prstGeom>
        </p:spPr>
        <p:txBody>
          <a:bodyPr/>
          <a:lstStyle>
            <a:lvl1pPr marL="0" indent="0" algn="l">
              <a:buNone/>
              <a:defRPr sz="72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2" name="Text Placeholder 11">
            <a:extLst>
              <a:ext uri="{FF2B5EF4-FFF2-40B4-BE49-F238E27FC236}">
                <a16:creationId xmlns:a16="http://schemas.microsoft.com/office/drawing/2014/main" id="{6F087A88-F815-AB17-D627-3AB88F632802}"/>
              </a:ext>
            </a:extLst>
          </p:cNvPr>
          <p:cNvSpPr>
            <a:spLocks noGrp="1"/>
          </p:cNvSpPr>
          <p:nvPr>
            <p:ph type="body" sz="quarter" idx="11" hasCustomPrompt="1"/>
          </p:nvPr>
        </p:nvSpPr>
        <p:spPr>
          <a:xfrm>
            <a:off x="10351507" y="883704"/>
            <a:ext cx="6926262" cy="1354491"/>
          </a:xfrm>
          <a:prstGeom prst="rect">
            <a:avLst/>
          </a:prstGeom>
        </p:spPr>
        <p:txBody>
          <a:bodyPr anchor="ctr"/>
          <a:lstStyle>
            <a:lvl1pPr marL="0" indent="0">
              <a:buFontTx/>
              <a:buNone/>
              <a:defRPr sz="2400" b="1"/>
            </a:lvl1pPr>
            <a:lvl2pPr marL="457200" indent="0">
              <a:buNone/>
              <a:defRPr/>
            </a:lvl2pPr>
          </a:lstStyle>
          <a:p>
            <a:pPr lvl="0"/>
            <a:r>
              <a:rPr lang="en-US"/>
              <a:t>Proin </a:t>
            </a:r>
            <a:r>
              <a:rPr lang="en-US" err="1"/>
              <a:t>volupat</a:t>
            </a:r>
            <a:r>
              <a:rPr lang="en-US"/>
              <a:t> dui nisi, non </a:t>
            </a:r>
            <a:r>
              <a:rPr lang="en-US" err="1"/>
              <a:t>imperdiet</a:t>
            </a:r>
            <a:r>
              <a:rPr lang="en-US"/>
              <a:t> </a:t>
            </a:r>
            <a:r>
              <a:rPr lang="en-US" err="1"/>
              <a:t>ipsun</a:t>
            </a:r>
            <a:r>
              <a:rPr lang="en-US"/>
              <a:t> </a:t>
            </a:r>
            <a:r>
              <a:rPr lang="en-US" err="1"/>
              <a:t>sodales</a:t>
            </a:r>
            <a:r>
              <a:rPr lang="en-US"/>
              <a:t> </a:t>
            </a:r>
            <a:r>
              <a:rPr lang="en-US" err="1"/>
              <a:t>bibendum</a:t>
            </a:r>
            <a:r>
              <a:rPr lang="en-US"/>
              <a:t>. </a:t>
            </a:r>
            <a:r>
              <a:rPr lang="en-US" err="1"/>
              <a:t>Fusce</a:t>
            </a:r>
            <a:r>
              <a:rPr lang="en-US"/>
              <a:t> </a:t>
            </a:r>
            <a:r>
              <a:rPr lang="en-US" err="1"/>
              <a:t>fringilla</a:t>
            </a:r>
            <a:r>
              <a:rPr lang="en-US"/>
              <a:t> </a:t>
            </a:r>
            <a:r>
              <a:rPr lang="en-US" err="1"/>
              <a:t>quia</a:t>
            </a:r>
            <a:r>
              <a:rPr lang="en-US"/>
              <a:t> ligula </a:t>
            </a:r>
            <a:r>
              <a:rPr lang="en-US" err="1"/>
              <a:t>nec</a:t>
            </a:r>
            <a:r>
              <a:rPr lang="en-US"/>
              <a:t> </a:t>
            </a:r>
            <a:r>
              <a:rPr lang="en-US" err="1"/>
              <a:t>malesuada</a:t>
            </a:r>
            <a:r>
              <a:rPr lang="en-US"/>
              <a:t>.</a:t>
            </a:r>
          </a:p>
        </p:txBody>
      </p:sp>
      <p:sp>
        <p:nvSpPr>
          <p:cNvPr id="14" name="Picture Placeholder 13">
            <a:extLst>
              <a:ext uri="{FF2B5EF4-FFF2-40B4-BE49-F238E27FC236}">
                <a16:creationId xmlns:a16="http://schemas.microsoft.com/office/drawing/2014/main" id="{7D1F3216-5A9D-4F15-AB11-5689EA821445}"/>
              </a:ext>
            </a:extLst>
          </p:cNvPr>
          <p:cNvSpPr>
            <a:spLocks noGrp="1"/>
          </p:cNvSpPr>
          <p:nvPr>
            <p:ph type="pic" sz="quarter" idx="13" hasCustomPrompt="1"/>
          </p:nvPr>
        </p:nvSpPr>
        <p:spPr>
          <a:xfrm>
            <a:off x="6826646" y="2963789"/>
            <a:ext cx="4616606" cy="6375809"/>
          </a:xfrm>
          <a:prstGeom prst="rect">
            <a:avLst/>
          </a:prstGeom>
        </p:spPr>
        <p:txBody>
          <a:bodyPr/>
          <a:lstStyle/>
          <a:p>
            <a:r>
              <a:rPr lang="en-US"/>
              <a:t>Click the middle icon to upload an image.</a:t>
            </a:r>
          </a:p>
        </p:txBody>
      </p:sp>
      <p:sp>
        <p:nvSpPr>
          <p:cNvPr id="15" name="Picture Placeholder 13">
            <a:extLst>
              <a:ext uri="{FF2B5EF4-FFF2-40B4-BE49-F238E27FC236}">
                <a16:creationId xmlns:a16="http://schemas.microsoft.com/office/drawing/2014/main" id="{22757449-E3EA-85E5-3C4F-F93C186920E5}"/>
              </a:ext>
            </a:extLst>
          </p:cNvPr>
          <p:cNvSpPr>
            <a:spLocks noGrp="1"/>
          </p:cNvSpPr>
          <p:nvPr>
            <p:ph type="pic" sz="quarter" idx="14" hasCustomPrompt="1"/>
          </p:nvPr>
        </p:nvSpPr>
        <p:spPr>
          <a:xfrm>
            <a:off x="12452194" y="2963789"/>
            <a:ext cx="4616606" cy="6375809"/>
          </a:xfrm>
          <a:prstGeom prst="rect">
            <a:avLst/>
          </a:prstGeom>
        </p:spPr>
        <p:txBody>
          <a:bodyPr/>
          <a:lstStyle/>
          <a:p>
            <a:r>
              <a:rPr lang="en-US"/>
              <a:t>Click the middle icon to upload an image.</a:t>
            </a:r>
          </a:p>
        </p:txBody>
      </p:sp>
    </p:spTree>
    <p:extLst>
      <p:ext uri="{BB962C8B-B14F-4D97-AF65-F5344CB8AC3E}">
        <p14:creationId xmlns:p14="http://schemas.microsoft.com/office/powerpoint/2010/main" val="1765920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o Phot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F68851-68B6-3EB2-9DE6-767AD8BB0CB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37" t="45106"/>
          <a:stretch/>
        </p:blipFill>
        <p:spPr>
          <a:xfrm>
            <a:off x="0" y="0"/>
            <a:ext cx="18294926" cy="5544699"/>
          </a:xfrm>
          <a:prstGeom prst="rect">
            <a:avLst/>
          </a:prstGeom>
        </p:spPr>
      </p:pic>
      <p:sp>
        <p:nvSpPr>
          <p:cNvPr id="11" name="Picture Placeholder 13">
            <a:extLst>
              <a:ext uri="{FF2B5EF4-FFF2-40B4-BE49-F238E27FC236}">
                <a16:creationId xmlns:a16="http://schemas.microsoft.com/office/drawing/2014/main" id="{9E5B61B3-1063-45B3-E7B2-0E0D10D48D1E}"/>
              </a:ext>
            </a:extLst>
          </p:cNvPr>
          <p:cNvSpPr>
            <a:spLocks noGrp="1"/>
          </p:cNvSpPr>
          <p:nvPr>
            <p:ph type="pic" sz="quarter" idx="12" hasCustomPrompt="1"/>
          </p:nvPr>
        </p:nvSpPr>
        <p:spPr>
          <a:xfrm>
            <a:off x="990600" y="740157"/>
            <a:ext cx="9327428" cy="6206920"/>
          </a:xfrm>
          <a:prstGeom prst="rect">
            <a:avLst/>
          </a:prstGeom>
        </p:spPr>
        <p:txBody>
          <a:bodyPr/>
          <a:lstStyle/>
          <a:p>
            <a:r>
              <a:rPr lang="en-US"/>
              <a:t>Click the middle icon to upload an image.</a:t>
            </a:r>
          </a:p>
        </p:txBody>
      </p:sp>
      <p:sp>
        <p:nvSpPr>
          <p:cNvPr id="12" name="Picture Placeholder 13">
            <a:extLst>
              <a:ext uri="{FF2B5EF4-FFF2-40B4-BE49-F238E27FC236}">
                <a16:creationId xmlns:a16="http://schemas.microsoft.com/office/drawing/2014/main" id="{712ADECE-964D-6814-11E7-CB8C344F2076}"/>
              </a:ext>
            </a:extLst>
          </p:cNvPr>
          <p:cNvSpPr>
            <a:spLocks noGrp="1"/>
          </p:cNvSpPr>
          <p:nvPr>
            <p:ph type="pic" sz="quarter" idx="13" hasCustomPrompt="1"/>
          </p:nvPr>
        </p:nvSpPr>
        <p:spPr>
          <a:xfrm>
            <a:off x="8252743" y="3384511"/>
            <a:ext cx="9327428" cy="6206920"/>
          </a:xfrm>
          <a:prstGeom prst="rect">
            <a:avLst/>
          </a:prstGeom>
        </p:spPr>
        <p:txBody>
          <a:bodyPr/>
          <a:lstStyle/>
          <a:p>
            <a:r>
              <a:rPr lang="en-US"/>
              <a:t>Click the middle icon to upload an image.</a:t>
            </a:r>
          </a:p>
        </p:txBody>
      </p:sp>
      <p:sp>
        <p:nvSpPr>
          <p:cNvPr id="9" name="Content Placeholder 7">
            <a:extLst>
              <a:ext uri="{FF2B5EF4-FFF2-40B4-BE49-F238E27FC236}">
                <a16:creationId xmlns:a16="http://schemas.microsoft.com/office/drawing/2014/main" id="{E0918D9B-78B0-8C53-FE9A-A196D27DB2D1}"/>
              </a:ext>
            </a:extLst>
          </p:cNvPr>
          <p:cNvSpPr>
            <a:spLocks noGrp="1"/>
          </p:cNvSpPr>
          <p:nvPr>
            <p:ph sz="quarter" idx="10" hasCustomPrompt="1"/>
          </p:nvPr>
        </p:nvSpPr>
        <p:spPr>
          <a:xfrm>
            <a:off x="803911" y="8115480"/>
            <a:ext cx="8340085" cy="1295220"/>
          </a:xfrm>
          <a:prstGeom prst="rect">
            <a:avLst/>
          </a:prstGeom>
        </p:spPr>
        <p:txBody>
          <a:bodyPr/>
          <a:lstStyle>
            <a:lvl1pPr marL="0" indent="0" algn="l">
              <a:buNone/>
              <a:defRPr sz="72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5" name="AutoShape 3">
            <a:extLst>
              <a:ext uri="{FF2B5EF4-FFF2-40B4-BE49-F238E27FC236}">
                <a16:creationId xmlns:a16="http://schemas.microsoft.com/office/drawing/2014/main" id="{935F7052-8082-2682-2C82-8267C033BE48}"/>
              </a:ext>
              <a:ext uri="{C183D7F6-B498-43B3-948B-1728B52AA6E4}">
                <adec:decorative xmlns:adec="http://schemas.microsoft.com/office/drawing/2017/decorative" val="1"/>
              </a:ext>
            </a:extLst>
          </p:cNvPr>
          <p:cNvSpPr/>
          <p:nvPr userDrawn="1"/>
        </p:nvSpPr>
        <p:spPr>
          <a:xfrm flipV="1">
            <a:off x="0" y="7687234"/>
            <a:ext cx="10318028" cy="123266"/>
          </a:xfrm>
          <a:prstGeom prst="line">
            <a:avLst/>
          </a:prstGeom>
          <a:ln w="76200" cap="flat">
            <a:solidFill>
              <a:srgbClr val="C05711"/>
            </a:solidFill>
            <a:prstDash val="solid"/>
            <a:headEnd type="none" w="sm" len="sm"/>
            <a:tailEnd type="none" w="sm" len="sm"/>
          </a:ln>
        </p:spPr>
      </p:sp>
      <p:pic>
        <p:nvPicPr>
          <p:cNvPr id="8" name="Picture 7">
            <a:extLst>
              <a:ext uri="{FF2B5EF4-FFF2-40B4-BE49-F238E27FC236}">
                <a16:creationId xmlns:a16="http://schemas.microsoft.com/office/drawing/2014/main" id="{5DEECB8F-C55D-5DFB-6020-3E2BB64DE3A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93650" y="695569"/>
            <a:ext cx="2103750" cy="714885"/>
          </a:xfrm>
          <a:prstGeom prst="rect">
            <a:avLst/>
          </a:prstGeom>
        </p:spPr>
      </p:pic>
    </p:spTree>
    <p:extLst>
      <p:ext uri="{BB962C8B-B14F-4D97-AF65-F5344CB8AC3E}">
        <p14:creationId xmlns:p14="http://schemas.microsoft.com/office/powerpoint/2010/main" val="2329129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42014-83A8-8FC6-0819-25A54FB66EBE}"/>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642048" y="9060774"/>
            <a:ext cx="2099210" cy="714885"/>
          </a:xfrm>
          <a:prstGeom prst="rect">
            <a:avLst/>
          </a:prstGeom>
        </p:spPr>
      </p:pic>
      <p:sp>
        <p:nvSpPr>
          <p:cNvPr id="8" name="AutoShape 3">
            <a:extLst>
              <a:ext uri="{FF2B5EF4-FFF2-40B4-BE49-F238E27FC236}">
                <a16:creationId xmlns:a16="http://schemas.microsoft.com/office/drawing/2014/main" id="{20D950D0-5A8F-E8E4-8A3D-589A9EE155FF}"/>
              </a:ext>
              <a:ext uri="{C183D7F6-B498-43B3-948B-1728B52AA6E4}">
                <adec:decorative xmlns:adec="http://schemas.microsoft.com/office/drawing/2017/decorative" val="1"/>
              </a:ext>
            </a:extLst>
          </p:cNvPr>
          <p:cNvSpPr/>
          <p:nvPr userDrawn="1"/>
        </p:nvSpPr>
        <p:spPr>
          <a:xfrm>
            <a:off x="8776358" y="2044997"/>
            <a:ext cx="8762999" cy="1"/>
          </a:xfrm>
          <a:prstGeom prst="line">
            <a:avLst/>
          </a:prstGeom>
          <a:ln w="76200" cap="flat">
            <a:solidFill>
              <a:srgbClr val="C05711"/>
            </a:solidFill>
            <a:prstDash val="solid"/>
            <a:headEnd type="none" w="sm" len="sm"/>
            <a:tailEnd type="none" w="sm" len="sm"/>
          </a:ln>
        </p:spPr>
      </p:sp>
      <p:sp>
        <p:nvSpPr>
          <p:cNvPr id="9" name="Text Placeholder 11">
            <a:extLst>
              <a:ext uri="{FF2B5EF4-FFF2-40B4-BE49-F238E27FC236}">
                <a16:creationId xmlns:a16="http://schemas.microsoft.com/office/drawing/2014/main" id="{AF32690F-DC9F-59C1-30B8-847C6D7881CE}"/>
              </a:ext>
            </a:extLst>
          </p:cNvPr>
          <p:cNvSpPr>
            <a:spLocks noGrp="1"/>
          </p:cNvSpPr>
          <p:nvPr>
            <p:ph type="body" sz="quarter" idx="12" hasCustomPrompt="1"/>
          </p:nvPr>
        </p:nvSpPr>
        <p:spPr>
          <a:xfrm>
            <a:off x="8763000" y="2532457"/>
            <a:ext cx="8763000" cy="5709546"/>
          </a:xfrm>
          <a:prstGeom prst="rect">
            <a:avLst/>
          </a:prstGeom>
        </p:spPr>
        <p:txBody>
          <a:bodyPr/>
          <a:lstStyle>
            <a:lvl1pPr marL="342900" indent="-342900">
              <a:lnSpc>
                <a:spcPts val="3080"/>
              </a:lnSpc>
              <a:buFont typeface="Arial" panose="020B0604020202020204" pitchFamily="34" charset="0"/>
              <a:buChar char="•"/>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a:p>
            <a:pPr lvl="0"/>
            <a:endParaRPr lang="en-US"/>
          </a:p>
          <a:p>
            <a:pPr marL="342900" marR="0" lvl="0" indent="-342900" algn="l" defTabSz="914400" rtl="0" eaLnBrk="1" fontAlgn="auto" latinLnBrk="0" hangingPunct="1">
              <a:lnSpc>
                <a:spcPts val="3080"/>
              </a:lnSpc>
              <a:spcBef>
                <a:spcPct val="20000"/>
              </a:spcBef>
              <a:spcAft>
                <a:spcPts val="0"/>
              </a:spcAft>
              <a:buClrTx/>
              <a:buSzTx/>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a:t>
            </a:r>
          </a:p>
        </p:txBody>
      </p:sp>
      <p:sp>
        <p:nvSpPr>
          <p:cNvPr id="10" name="Content Placeholder 7">
            <a:extLst>
              <a:ext uri="{FF2B5EF4-FFF2-40B4-BE49-F238E27FC236}">
                <a16:creationId xmlns:a16="http://schemas.microsoft.com/office/drawing/2014/main" id="{878870D2-69AE-DD6B-891A-F3B1A3A5C189}"/>
              </a:ext>
            </a:extLst>
          </p:cNvPr>
          <p:cNvSpPr>
            <a:spLocks noGrp="1"/>
          </p:cNvSpPr>
          <p:nvPr>
            <p:ph sz="quarter" idx="10" hasCustomPrompt="1"/>
          </p:nvPr>
        </p:nvSpPr>
        <p:spPr>
          <a:xfrm>
            <a:off x="8610600" y="400125"/>
            <a:ext cx="8928757"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12" name="Chart Placeholder 11">
            <a:extLst>
              <a:ext uri="{FF2B5EF4-FFF2-40B4-BE49-F238E27FC236}">
                <a16:creationId xmlns:a16="http://schemas.microsoft.com/office/drawing/2014/main" id="{4C5826C3-5342-A471-3638-660D918EBC58}"/>
              </a:ext>
            </a:extLst>
          </p:cNvPr>
          <p:cNvSpPr>
            <a:spLocks noGrp="1"/>
          </p:cNvSpPr>
          <p:nvPr>
            <p:ph type="chart" sz="quarter" idx="13" hasCustomPrompt="1"/>
          </p:nvPr>
        </p:nvSpPr>
        <p:spPr>
          <a:xfrm>
            <a:off x="914400" y="739949"/>
            <a:ext cx="7086600" cy="8742906"/>
          </a:xfrm>
          <a:prstGeom prst="rect">
            <a:avLst/>
          </a:prstGeom>
        </p:spPr>
        <p:txBody>
          <a:bodyPr/>
          <a:lstStyle/>
          <a:p>
            <a:r>
              <a:rPr lang="en-US"/>
              <a:t>Click the middle icon to create a chart.</a:t>
            </a:r>
          </a:p>
        </p:txBody>
      </p:sp>
    </p:spTree>
    <p:extLst>
      <p:ext uri="{BB962C8B-B14F-4D97-AF65-F5344CB8AC3E}">
        <p14:creationId xmlns:p14="http://schemas.microsoft.com/office/powerpoint/2010/main" val="2263128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3F66B5B5-E8EB-26C1-5BCB-B22FA3FF683C}"/>
              </a:ext>
              <a:ext uri="{C183D7F6-B498-43B3-948B-1728B52AA6E4}">
                <adec:decorative xmlns:adec="http://schemas.microsoft.com/office/drawing/2017/decorative" val="1"/>
              </a:ext>
            </a:extLst>
          </p:cNvPr>
          <p:cNvSpPr/>
          <p:nvPr userDrawn="1"/>
        </p:nvSpPr>
        <p:spPr>
          <a:xfrm>
            <a:off x="954195" y="2044997"/>
            <a:ext cx="8762999" cy="1"/>
          </a:xfrm>
          <a:prstGeom prst="line">
            <a:avLst/>
          </a:prstGeom>
          <a:ln w="76200" cap="flat">
            <a:solidFill>
              <a:srgbClr val="C05711"/>
            </a:solidFill>
            <a:prstDash val="solid"/>
            <a:headEnd type="none" w="sm" len="sm"/>
            <a:tailEnd type="none" w="sm" len="sm"/>
          </a:ln>
        </p:spPr>
      </p:sp>
      <p:sp>
        <p:nvSpPr>
          <p:cNvPr id="4" name="Text Placeholder 11">
            <a:extLst>
              <a:ext uri="{FF2B5EF4-FFF2-40B4-BE49-F238E27FC236}">
                <a16:creationId xmlns:a16="http://schemas.microsoft.com/office/drawing/2014/main" id="{30000C17-410D-DE54-804C-97431FAD3B05}"/>
              </a:ext>
            </a:extLst>
          </p:cNvPr>
          <p:cNvSpPr>
            <a:spLocks noGrp="1"/>
          </p:cNvSpPr>
          <p:nvPr>
            <p:ph type="body" sz="quarter" idx="12" hasCustomPrompt="1"/>
          </p:nvPr>
        </p:nvSpPr>
        <p:spPr>
          <a:xfrm>
            <a:off x="940837" y="2532457"/>
            <a:ext cx="8763000" cy="5709546"/>
          </a:xfrm>
          <a:prstGeom prst="rect">
            <a:avLst/>
          </a:prstGeom>
        </p:spPr>
        <p:txBody>
          <a:bodyPr/>
          <a:lstStyle>
            <a:lvl1pPr marL="342900" indent="-342900">
              <a:lnSpc>
                <a:spcPts val="3080"/>
              </a:lnSpc>
              <a:buFont typeface="Arial" panose="020B0604020202020204" pitchFamily="34" charset="0"/>
              <a:buChar char="•"/>
              <a:defRPr sz="2400" b="0"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nesciuni</a:t>
            </a:r>
            <a:r>
              <a:rPr lang="en-US"/>
              <a:t>. </a:t>
            </a:r>
            <a:r>
              <a:rPr lang="en-US" err="1"/>
              <a:t>Neque</a:t>
            </a:r>
            <a:r>
              <a:rPr lang="en-US"/>
              <a:t> </a:t>
            </a:r>
            <a:r>
              <a:rPr lang="en-US" err="1"/>
              <a:t>porro</a:t>
            </a:r>
            <a:r>
              <a:rPr lang="en-US"/>
              <a:t> </a:t>
            </a:r>
            <a:r>
              <a:rPr lang="en-US" err="1"/>
              <a:t>quiqaurm</a:t>
            </a:r>
            <a:r>
              <a:rPr lang="en-US"/>
              <a:t> </a:t>
            </a:r>
            <a:r>
              <a:rPr lang="en-US" err="1"/>
              <a:t>est</a:t>
            </a:r>
            <a:r>
              <a:rPr lang="en-US"/>
              <a:t>, qui </a:t>
            </a:r>
            <a:r>
              <a:rPr lang="en-US" err="1"/>
              <a:t>dolorem</a:t>
            </a:r>
            <a:r>
              <a:rPr lang="en-US"/>
              <a:t> ipsum </a:t>
            </a:r>
            <a:r>
              <a:rPr lang="en-US" err="1"/>
              <a:t>quia</a:t>
            </a:r>
            <a:r>
              <a:rPr lang="en-US"/>
              <a:t> dolor sit </a:t>
            </a:r>
            <a:r>
              <a:rPr lang="en-US" err="1"/>
              <a:t>amet</a:t>
            </a:r>
            <a:r>
              <a:rPr lang="en-US"/>
              <a:t>, </a:t>
            </a:r>
            <a:r>
              <a:rPr lang="en-US" err="1"/>
              <a:t>consectetur</a:t>
            </a:r>
            <a:r>
              <a:rPr lang="en-US"/>
              <a:t>, </a:t>
            </a:r>
            <a:r>
              <a:rPr lang="en-US" err="1"/>
              <a:t>adipisci</a:t>
            </a:r>
            <a:r>
              <a:rPr lang="en-US"/>
              <a:t> </a:t>
            </a:r>
            <a:r>
              <a:rPr lang="en-US" err="1"/>
              <a:t>velit</a:t>
            </a:r>
            <a:r>
              <a:rPr lang="en-US"/>
              <a:t>, sed </a:t>
            </a:r>
            <a:r>
              <a:rPr lang="en-US" err="1"/>
              <a:t>quia</a:t>
            </a:r>
            <a:r>
              <a:rPr lang="en-US"/>
              <a:t> non </a:t>
            </a:r>
            <a:r>
              <a:rPr lang="en-US" err="1"/>
              <a:t>numquam</a:t>
            </a:r>
            <a:r>
              <a:rPr lang="en-US"/>
              <a:t> </a:t>
            </a:r>
            <a:r>
              <a:rPr lang="en-US" err="1"/>
              <a:t>eius</a:t>
            </a:r>
            <a:r>
              <a:rPr lang="en-US"/>
              <a:t> </a:t>
            </a:r>
            <a:r>
              <a:rPr lang="en-US" err="1"/>
              <a:t>modi</a:t>
            </a:r>
            <a:r>
              <a:rPr lang="en-US"/>
              <a:t> </a:t>
            </a:r>
            <a:r>
              <a:rPr lang="en-US" err="1"/>
              <a:t>tempora</a:t>
            </a:r>
            <a:r>
              <a:rPr lang="en-US"/>
              <a:t> incident </a:t>
            </a:r>
            <a:r>
              <a:rPr lang="en-US" err="1"/>
              <a:t>ut</a:t>
            </a:r>
            <a:r>
              <a:rPr lang="en-US"/>
              <a:t> labore et.</a:t>
            </a:r>
          </a:p>
          <a:p>
            <a:pPr lvl="0"/>
            <a:endParaRPr lang="en-US"/>
          </a:p>
          <a:p>
            <a:pPr marL="342900" marR="0" lvl="0" indent="-342900" algn="l" defTabSz="914400" rtl="0" eaLnBrk="1" fontAlgn="auto" latinLnBrk="0" hangingPunct="1">
              <a:lnSpc>
                <a:spcPts val="3080"/>
              </a:lnSpc>
              <a:spcBef>
                <a:spcPct val="20000"/>
              </a:spcBef>
              <a:spcAft>
                <a:spcPts val="0"/>
              </a:spcAft>
              <a:buClrTx/>
              <a:buSzTx/>
              <a:tabLst/>
              <a:defRPr/>
            </a:pP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a:t>
            </a:r>
          </a:p>
        </p:txBody>
      </p:sp>
      <p:sp>
        <p:nvSpPr>
          <p:cNvPr id="5" name="Content Placeholder 7">
            <a:extLst>
              <a:ext uri="{FF2B5EF4-FFF2-40B4-BE49-F238E27FC236}">
                <a16:creationId xmlns:a16="http://schemas.microsoft.com/office/drawing/2014/main" id="{2CB2735F-B6E2-032C-9708-EB38C222EF3A}"/>
              </a:ext>
            </a:extLst>
          </p:cNvPr>
          <p:cNvSpPr>
            <a:spLocks noGrp="1"/>
          </p:cNvSpPr>
          <p:nvPr>
            <p:ph sz="quarter" idx="10" hasCustomPrompt="1"/>
          </p:nvPr>
        </p:nvSpPr>
        <p:spPr>
          <a:xfrm>
            <a:off x="788437" y="400125"/>
            <a:ext cx="8928757"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
        <p:nvSpPr>
          <p:cNvPr id="6" name="Chart Placeholder 11">
            <a:extLst>
              <a:ext uri="{FF2B5EF4-FFF2-40B4-BE49-F238E27FC236}">
                <a16:creationId xmlns:a16="http://schemas.microsoft.com/office/drawing/2014/main" id="{BD2C14A9-9BC4-EAF2-7984-9B6AACC8EE5E}"/>
              </a:ext>
            </a:extLst>
          </p:cNvPr>
          <p:cNvSpPr>
            <a:spLocks noGrp="1"/>
          </p:cNvSpPr>
          <p:nvPr>
            <p:ph type="chart" sz="quarter" idx="13" hasCustomPrompt="1"/>
          </p:nvPr>
        </p:nvSpPr>
        <p:spPr>
          <a:xfrm>
            <a:off x="10439400" y="739949"/>
            <a:ext cx="7086600" cy="8742906"/>
          </a:xfrm>
          <a:prstGeom prst="rect">
            <a:avLst/>
          </a:prstGeom>
        </p:spPr>
        <p:txBody>
          <a:bodyPr/>
          <a:lstStyle/>
          <a:p>
            <a:r>
              <a:rPr lang="en-US"/>
              <a:t>Click the middle icon to create a chart.</a:t>
            </a:r>
          </a:p>
        </p:txBody>
      </p:sp>
      <p:pic>
        <p:nvPicPr>
          <p:cNvPr id="7" name="Picture 6">
            <a:extLst>
              <a:ext uri="{FF2B5EF4-FFF2-40B4-BE49-F238E27FC236}">
                <a16:creationId xmlns:a16="http://schemas.microsoft.com/office/drawing/2014/main" id="{4CF69049-2314-EF5B-36A5-438A31D22545}"/>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936172" y="9060774"/>
            <a:ext cx="2099210" cy="714885"/>
          </a:xfrm>
          <a:prstGeom prst="rect">
            <a:avLst/>
          </a:prstGeom>
        </p:spPr>
      </p:pic>
    </p:spTree>
    <p:extLst>
      <p:ext uri="{BB962C8B-B14F-4D97-AF65-F5344CB8AC3E}">
        <p14:creationId xmlns:p14="http://schemas.microsoft.com/office/powerpoint/2010/main" val="159428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8" name="Chart Placeholder 11">
            <a:extLst>
              <a:ext uri="{FF2B5EF4-FFF2-40B4-BE49-F238E27FC236}">
                <a16:creationId xmlns:a16="http://schemas.microsoft.com/office/drawing/2014/main" id="{A0B42EDE-177B-A8A5-0EC7-42829408B9F2}"/>
              </a:ext>
            </a:extLst>
          </p:cNvPr>
          <p:cNvSpPr>
            <a:spLocks noGrp="1"/>
          </p:cNvSpPr>
          <p:nvPr>
            <p:ph type="chart" sz="quarter" idx="13" hasCustomPrompt="1"/>
          </p:nvPr>
        </p:nvSpPr>
        <p:spPr>
          <a:xfrm>
            <a:off x="9096420" y="8552"/>
            <a:ext cx="9191580" cy="10278447"/>
          </a:xfrm>
          <a:prstGeom prst="rect">
            <a:avLst/>
          </a:prstGeom>
        </p:spPr>
        <p:txBody>
          <a:bodyPr anchor="ctr"/>
          <a:lstStyle/>
          <a:p>
            <a:r>
              <a:rPr lang="en-US"/>
              <a:t>Click the middle icon to upload an image.</a:t>
            </a:r>
          </a:p>
        </p:txBody>
      </p:sp>
      <p:sp>
        <p:nvSpPr>
          <p:cNvPr id="9" name="Chart Placeholder 11">
            <a:extLst>
              <a:ext uri="{FF2B5EF4-FFF2-40B4-BE49-F238E27FC236}">
                <a16:creationId xmlns:a16="http://schemas.microsoft.com/office/drawing/2014/main" id="{7C70EB8D-625A-11DE-E5EC-7B5C63BD0E18}"/>
              </a:ext>
            </a:extLst>
          </p:cNvPr>
          <p:cNvSpPr>
            <a:spLocks noGrp="1"/>
          </p:cNvSpPr>
          <p:nvPr>
            <p:ph type="chart" sz="quarter" idx="14" hasCustomPrompt="1"/>
          </p:nvPr>
        </p:nvSpPr>
        <p:spPr>
          <a:xfrm>
            <a:off x="8404" y="8552"/>
            <a:ext cx="8983196" cy="10278447"/>
          </a:xfrm>
          <a:prstGeom prst="rect">
            <a:avLst/>
          </a:prstGeom>
        </p:spPr>
        <p:txBody>
          <a:bodyPr anchor="ctr"/>
          <a:lstStyle/>
          <a:p>
            <a:r>
              <a:rPr lang="en-US"/>
              <a:t>Click the middle icon to upload an image.</a:t>
            </a:r>
          </a:p>
        </p:txBody>
      </p:sp>
      <p:sp>
        <p:nvSpPr>
          <p:cNvPr id="6" name="Freeform 6">
            <a:extLst>
              <a:ext uri="{FF2B5EF4-FFF2-40B4-BE49-F238E27FC236}">
                <a16:creationId xmlns:a16="http://schemas.microsoft.com/office/drawing/2014/main" id="{194E945F-EDAD-122C-B20A-431D0A234727}"/>
              </a:ext>
              <a:ext uri="{C183D7F6-B498-43B3-948B-1728B52AA6E4}">
                <adec:decorative xmlns:adec="http://schemas.microsoft.com/office/drawing/2017/decorative" val="1"/>
              </a:ext>
            </a:extLst>
          </p:cNvPr>
          <p:cNvSpPr/>
          <p:nvPr userDrawn="1"/>
        </p:nvSpPr>
        <p:spPr>
          <a:xfrm>
            <a:off x="-990600" y="659363"/>
            <a:ext cx="8534400" cy="1156346"/>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chemeClr val="bg1"/>
          </a:solidFill>
        </p:spPr>
      </p:sp>
      <p:sp>
        <p:nvSpPr>
          <p:cNvPr id="7" name="Content Placeholder 7">
            <a:extLst>
              <a:ext uri="{FF2B5EF4-FFF2-40B4-BE49-F238E27FC236}">
                <a16:creationId xmlns:a16="http://schemas.microsoft.com/office/drawing/2014/main" id="{691FB24C-01A8-4E27-C575-BCBC55B88CA0}"/>
              </a:ext>
            </a:extLst>
          </p:cNvPr>
          <p:cNvSpPr>
            <a:spLocks noGrp="1"/>
          </p:cNvSpPr>
          <p:nvPr>
            <p:ph sz="quarter" idx="10" hasCustomPrompt="1"/>
          </p:nvPr>
        </p:nvSpPr>
        <p:spPr>
          <a:xfrm>
            <a:off x="685800" y="571500"/>
            <a:ext cx="6019800" cy="950718"/>
          </a:xfrm>
          <a:prstGeom prst="rect">
            <a:avLst/>
          </a:prstGeom>
        </p:spPr>
        <p:txBody>
          <a:bodyPr/>
          <a:lstStyle>
            <a:lvl1pPr marL="0" indent="0" algn="l">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2164457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51" name="Chart Placeholder 11">
            <a:extLst>
              <a:ext uri="{FF2B5EF4-FFF2-40B4-BE49-F238E27FC236}">
                <a16:creationId xmlns:a16="http://schemas.microsoft.com/office/drawing/2014/main" id="{24E7B90B-D6F9-EA8A-0A37-895BA2A89420}"/>
              </a:ext>
            </a:extLst>
          </p:cNvPr>
          <p:cNvSpPr>
            <a:spLocks noGrp="1"/>
          </p:cNvSpPr>
          <p:nvPr>
            <p:ph type="chart" sz="quarter" idx="14" hasCustomPrompt="1"/>
          </p:nvPr>
        </p:nvSpPr>
        <p:spPr>
          <a:xfrm>
            <a:off x="8403" y="8552"/>
            <a:ext cx="12107395" cy="10278447"/>
          </a:xfrm>
          <a:prstGeom prst="rect">
            <a:avLst/>
          </a:prstGeom>
        </p:spPr>
        <p:txBody>
          <a:bodyPr anchor="ctr"/>
          <a:lstStyle/>
          <a:p>
            <a:r>
              <a:rPr lang="en-US"/>
              <a:t>Click the middle icon to upload an image.</a:t>
            </a:r>
          </a:p>
        </p:txBody>
      </p:sp>
      <p:sp>
        <p:nvSpPr>
          <p:cNvPr id="52" name="Chart Placeholder 11">
            <a:extLst>
              <a:ext uri="{FF2B5EF4-FFF2-40B4-BE49-F238E27FC236}">
                <a16:creationId xmlns:a16="http://schemas.microsoft.com/office/drawing/2014/main" id="{46BF4A65-6DA1-71CD-3165-C5587A3DD4C5}"/>
              </a:ext>
            </a:extLst>
          </p:cNvPr>
          <p:cNvSpPr>
            <a:spLocks noGrp="1"/>
          </p:cNvSpPr>
          <p:nvPr>
            <p:ph type="chart" sz="quarter" idx="15" hasCustomPrompt="1"/>
          </p:nvPr>
        </p:nvSpPr>
        <p:spPr>
          <a:xfrm>
            <a:off x="12223746" y="-27214"/>
            <a:ext cx="6064253" cy="3392715"/>
          </a:xfrm>
          <a:prstGeom prst="rect">
            <a:avLst/>
          </a:prstGeom>
        </p:spPr>
        <p:txBody>
          <a:bodyPr anchor="ctr"/>
          <a:lstStyle/>
          <a:p>
            <a:r>
              <a:rPr lang="en-US"/>
              <a:t>Click the middle icon to upload an image.</a:t>
            </a:r>
          </a:p>
        </p:txBody>
      </p:sp>
      <p:sp>
        <p:nvSpPr>
          <p:cNvPr id="53" name="Chart Placeholder 11">
            <a:extLst>
              <a:ext uri="{FF2B5EF4-FFF2-40B4-BE49-F238E27FC236}">
                <a16:creationId xmlns:a16="http://schemas.microsoft.com/office/drawing/2014/main" id="{C12005E3-D0DF-A506-AF96-B8F0509EA85E}"/>
              </a:ext>
            </a:extLst>
          </p:cNvPr>
          <p:cNvSpPr>
            <a:spLocks noGrp="1"/>
          </p:cNvSpPr>
          <p:nvPr>
            <p:ph type="chart" sz="quarter" idx="16" hasCustomPrompt="1"/>
          </p:nvPr>
        </p:nvSpPr>
        <p:spPr>
          <a:xfrm>
            <a:off x="12223746" y="3467100"/>
            <a:ext cx="6064253" cy="6827581"/>
          </a:xfrm>
          <a:prstGeom prst="rect">
            <a:avLst/>
          </a:prstGeom>
        </p:spPr>
        <p:txBody>
          <a:bodyPr anchor="ctr"/>
          <a:lstStyle/>
          <a:p>
            <a:r>
              <a:rPr lang="en-US"/>
              <a:t>Click the middle icon to upload an image.</a:t>
            </a:r>
          </a:p>
        </p:txBody>
      </p:sp>
      <p:sp>
        <p:nvSpPr>
          <p:cNvPr id="46" name="Freeform 6">
            <a:extLst>
              <a:ext uri="{FF2B5EF4-FFF2-40B4-BE49-F238E27FC236}">
                <a16:creationId xmlns:a16="http://schemas.microsoft.com/office/drawing/2014/main" id="{09D9E5AD-903A-F587-1EF4-D471C3A603DB}"/>
              </a:ext>
              <a:ext uri="{C183D7F6-B498-43B3-948B-1728B52AA6E4}">
                <adec:decorative xmlns:adec="http://schemas.microsoft.com/office/drawing/2017/decorative" val="1"/>
              </a:ext>
            </a:extLst>
          </p:cNvPr>
          <p:cNvSpPr/>
          <p:nvPr userDrawn="1"/>
        </p:nvSpPr>
        <p:spPr>
          <a:xfrm>
            <a:off x="-990600" y="659363"/>
            <a:ext cx="8534400" cy="1156346"/>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chemeClr val="bg1"/>
          </a:solidFill>
        </p:spPr>
      </p:sp>
      <p:sp>
        <p:nvSpPr>
          <p:cNvPr id="47" name="Content Placeholder 7">
            <a:extLst>
              <a:ext uri="{FF2B5EF4-FFF2-40B4-BE49-F238E27FC236}">
                <a16:creationId xmlns:a16="http://schemas.microsoft.com/office/drawing/2014/main" id="{0154D476-E078-3F4D-E4FF-D0E15BBF7A5C}"/>
              </a:ext>
            </a:extLst>
          </p:cNvPr>
          <p:cNvSpPr>
            <a:spLocks noGrp="1"/>
          </p:cNvSpPr>
          <p:nvPr>
            <p:ph sz="quarter" idx="10" hasCustomPrompt="1"/>
          </p:nvPr>
        </p:nvSpPr>
        <p:spPr>
          <a:xfrm>
            <a:off x="685800" y="571500"/>
            <a:ext cx="6019800" cy="950718"/>
          </a:xfrm>
          <a:prstGeom prst="rect">
            <a:avLst/>
          </a:prstGeom>
        </p:spPr>
        <p:txBody>
          <a:bodyPr/>
          <a:lstStyle>
            <a:lvl1pPr marL="0" indent="0" algn="l">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947084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6" name="Chart Placeholder 11">
            <a:extLst>
              <a:ext uri="{FF2B5EF4-FFF2-40B4-BE49-F238E27FC236}">
                <a16:creationId xmlns:a16="http://schemas.microsoft.com/office/drawing/2014/main" id="{1AD5A90A-30A8-4C1C-1BAD-893AC40D998A}"/>
              </a:ext>
            </a:extLst>
          </p:cNvPr>
          <p:cNvSpPr>
            <a:spLocks noGrp="1"/>
          </p:cNvSpPr>
          <p:nvPr>
            <p:ph type="chart" sz="quarter" idx="14" hasCustomPrompt="1"/>
          </p:nvPr>
        </p:nvSpPr>
        <p:spPr>
          <a:xfrm>
            <a:off x="8403" y="8552"/>
            <a:ext cx="12107395" cy="6911495"/>
          </a:xfrm>
          <a:prstGeom prst="rect">
            <a:avLst/>
          </a:prstGeom>
        </p:spPr>
        <p:txBody>
          <a:bodyPr anchor="ctr"/>
          <a:lstStyle/>
          <a:p>
            <a:r>
              <a:rPr lang="en-US"/>
              <a:t>Click the middle icon to upload an image.</a:t>
            </a:r>
          </a:p>
        </p:txBody>
      </p:sp>
      <p:sp>
        <p:nvSpPr>
          <p:cNvPr id="7" name="Chart Placeholder 11">
            <a:extLst>
              <a:ext uri="{FF2B5EF4-FFF2-40B4-BE49-F238E27FC236}">
                <a16:creationId xmlns:a16="http://schemas.microsoft.com/office/drawing/2014/main" id="{442C3EDA-959E-C6E9-7F6D-1D052E3F22AB}"/>
              </a:ext>
            </a:extLst>
          </p:cNvPr>
          <p:cNvSpPr>
            <a:spLocks noGrp="1"/>
          </p:cNvSpPr>
          <p:nvPr>
            <p:ph type="chart" sz="quarter" idx="15" hasCustomPrompt="1"/>
          </p:nvPr>
        </p:nvSpPr>
        <p:spPr>
          <a:xfrm>
            <a:off x="8403" y="6928599"/>
            <a:ext cx="12107395" cy="3366955"/>
          </a:xfrm>
          <a:prstGeom prst="rect">
            <a:avLst/>
          </a:prstGeom>
        </p:spPr>
        <p:txBody>
          <a:bodyPr anchor="ctr"/>
          <a:lstStyle/>
          <a:p>
            <a:r>
              <a:rPr lang="en-US"/>
              <a:t>Click the middle icon to upload an image.</a:t>
            </a:r>
          </a:p>
        </p:txBody>
      </p:sp>
      <p:sp>
        <p:nvSpPr>
          <p:cNvPr id="8" name="Chart Placeholder 11">
            <a:extLst>
              <a:ext uri="{FF2B5EF4-FFF2-40B4-BE49-F238E27FC236}">
                <a16:creationId xmlns:a16="http://schemas.microsoft.com/office/drawing/2014/main" id="{F39FA4BD-5D3A-24F9-45D5-B60D665D1502}"/>
              </a:ext>
            </a:extLst>
          </p:cNvPr>
          <p:cNvSpPr>
            <a:spLocks noGrp="1"/>
          </p:cNvSpPr>
          <p:nvPr>
            <p:ph type="chart" sz="quarter" idx="16" hasCustomPrompt="1"/>
          </p:nvPr>
        </p:nvSpPr>
        <p:spPr>
          <a:xfrm>
            <a:off x="12223750" y="-1"/>
            <a:ext cx="6040994" cy="3365501"/>
          </a:xfrm>
          <a:prstGeom prst="rect">
            <a:avLst/>
          </a:prstGeom>
        </p:spPr>
        <p:txBody>
          <a:bodyPr anchor="ctr"/>
          <a:lstStyle/>
          <a:p>
            <a:r>
              <a:rPr lang="en-US"/>
              <a:t>Click the middle icon to upload an image.</a:t>
            </a:r>
          </a:p>
        </p:txBody>
      </p:sp>
      <p:sp>
        <p:nvSpPr>
          <p:cNvPr id="9" name="Chart Placeholder 11">
            <a:extLst>
              <a:ext uri="{FF2B5EF4-FFF2-40B4-BE49-F238E27FC236}">
                <a16:creationId xmlns:a16="http://schemas.microsoft.com/office/drawing/2014/main" id="{6C5DA3AC-08E9-05A7-A152-860A1740CEC3}"/>
              </a:ext>
            </a:extLst>
          </p:cNvPr>
          <p:cNvSpPr>
            <a:spLocks noGrp="1"/>
          </p:cNvSpPr>
          <p:nvPr>
            <p:ph type="chart" sz="quarter" idx="17" hasCustomPrompt="1"/>
          </p:nvPr>
        </p:nvSpPr>
        <p:spPr>
          <a:xfrm>
            <a:off x="12223750" y="3489648"/>
            <a:ext cx="6040994" cy="6805906"/>
          </a:xfrm>
          <a:prstGeom prst="rect">
            <a:avLst/>
          </a:prstGeom>
        </p:spPr>
        <p:txBody>
          <a:bodyPr anchor="ctr"/>
          <a:lstStyle/>
          <a:p>
            <a:r>
              <a:rPr lang="en-US"/>
              <a:t>Click the middle icon to upload an image.</a:t>
            </a:r>
          </a:p>
        </p:txBody>
      </p:sp>
      <p:sp>
        <p:nvSpPr>
          <p:cNvPr id="46" name="Freeform 6">
            <a:extLst>
              <a:ext uri="{FF2B5EF4-FFF2-40B4-BE49-F238E27FC236}">
                <a16:creationId xmlns:a16="http://schemas.microsoft.com/office/drawing/2014/main" id="{09D9E5AD-903A-F587-1EF4-D471C3A603DB}"/>
              </a:ext>
              <a:ext uri="{C183D7F6-B498-43B3-948B-1728B52AA6E4}">
                <adec:decorative xmlns:adec="http://schemas.microsoft.com/office/drawing/2017/decorative" val="1"/>
              </a:ext>
            </a:extLst>
          </p:cNvPr>
          <p:cNvSpPr/>
          <p:nvPr userDrawn="1"/>
        </p:nvSpPr>
        <p:spPr>
          <a:xfrm>
            <a:off x="-990600" y="659363"/>
            <a:ext cx="8534400" cy="1156346"/>
          </a:xfrm>
          <a:custGeom>
            <a:avLst/>
            <a:gdLst/>
            <a:ahLst/>
            <a:cxnLst/>
            <a:rect l="l" t="t" r="r" b="b"/>
            <a:pathLst>
              <a:path w="3052344" h="479928">
                <a:moveTo>
                  <a:pt x="203200" y="0"/>
                </a:moveTo>
                <a:lnTo>
                  <a:pt x="3052344" y="0"/>
                </a:lnTo>
                <a:lnTo>
                  <a:pt x="2849144" y="479928"/>
                </a:lnTo>
                <a:lnTo>
                  <a:pt x="0" y="479928"/>
                </a:lnTo>
                <a:lnTo>
                  <a:pt x="203200" y="0"/>
                </a:lnTo>
                <a:close/>
              </a:path>
            </a:pathLst>
          </a:custGeom>
          <a:solidFill>
            <a:schemeClr val="bg1"/>
          </a:solidFill>
        </p:spPr>
      </p:sp>
      <p:sp>
        <p:nvSpPr>
          <p:cNvPr id="47" name="Content Placeholder 7">
            <a:extLst>
              <a:ext uri="{FF2B5EF4-FFF2-40B4-BE49-F238E27FC236}">
                <a16:creationId xmlns:a16="http://schemas.microsoft.com/office/drawing/2014/main" id="{0154D476-E078-3F4D-E4FF-D0E15BBF7A5C}"/>
              </a:ext>
            </a:extLst>
          </p:cNvPr>
          <p:cNvSpPr>
            <a:spLocks noGrp="1"/>
          </p:cNvSpPr>
          <p:nvPr>
            <p:ph sz="quarter" idx="10" hasCustomPrompt="1"/>
          </p:nvPr>
        </p:nvSpPr>
        <p:spPr>
          <a:xfrm>
            <a:off x="685800" y="571500"/>
            <a:ext cx="6019800" cy="950718"/>
          </a:xfrm>
          <a:prstGeom prst="rect">
            <a:avLst/>
          </a:prstGeom>
        </p:spPr>
        <p:txBody>
          <a:bodyPr/>
          <a:lstStyle>
            <a:lvl1pPr marL="0" indent="0" algn="l">
              <a:buNone/>
              <a:defRPr sz="80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spTree>
    <p:extLst>
      <p:ext uri="{BB962C8B-B14F-4D97-AF65-F5344CB8AC3E}">
        <p14:creationId xmlns:p14="http://schemas.microsoft.com/office/powerpoint/2010/main" val="5053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134E6-24D4-D9A4-7A2B-FD1D62C95F74}"/>
              </a:ext>
              <a:ext uri="{C183D7F6-B498-43B3-948B-1728B52AA6E4}">
                <adec:decorative xmlns:adec="http://schemas.microsoft.com/office/drawing/2017/decorative" val="1"/>
              </a:ext>
            </a:extLst>
          </p:cNvPr>
          <p:cNvPicPr>
            <a:picLocks noChangeAspect="1"/>
          </p:cNvPicPr>
          <p:nvPr userDrawn="1"/>
        </p:nvPicPr>
        <p:blipFill>
          <a:blip r:embed="rId2"/>
          <a:srcRect/>
          <a:stretch>
            <a:fillRect/>
          </a:stretch>
        </p:blipFill>
        <p:spPr>
          <a:xfrm>
            <a:off x="15502990" y="718181"/>
            <a:ext cx="2099210" cy="714885"/>
          </a:xfrm>
          <a:prstGeom prst="rect">
            <a:avLst/>
          </a:prstGeom>
        </p:spPr>
      </p:pic>
      <p:grpSp>
        <p:nvGrpSpPr>
          <p:cNvPr id="4" name="Group 3">
            <a:extLst>
              <a:ext uri="{FF2B5EF4-FFF2-40B4-BE49-F238E27FC236}">
                <a16:creationId xmlns:a16="http://schemas.microsoft.com/office/drawing/2014/main" id="{DD88E710-B244-830E-9A7E-19C9290D7E16}"/>
              </a:ext>
              <a:ext uri="{C183D7F6-B498-43B3-948B-1728B52AA6E4}">
                <adec:decorative xmlns:adec="http://schemas.microsoft.com/office/drawing/2017/decorative" val="1"/>
              </a:ext>
            </a:extLst>
          </p:cNvPr>
          <p:cNvGrpSpPr>
            <a:grpSpLocks noChangeAspect="1"/>
          </p:cNvGrpSpPr>
          <p:nvPr userDrawn="1"/>
        </p:nvGrpSpPr>
        <p:grpSpPr>
          <a:xfrm rot="2416671" flipH="1">
            <a:off x="-6078489" y="-5832763"/>
            <a:ext cx="10656260" cy="15984388"/>
            <a:chOff x="0" y="0"/>
            <a:chExt cx="6350000" cy="9525000"/>
          </a:xfrm>
        </p:grpSpPr>
        <p:sp>
          <p:nvSpPr>
            <p:cNvPr id="5" name="Freeform 4">
              <a:extLst>
                <a:ext uri="{FF2B5EF4-FFF2-40B4-BE49-F238E27FC236}">
                  <a16:creationId xmlns:a16="http://schemas.microsoft.com/office/drawing/2014/main" id="{9A6F6807-5D60-CC3A-1C06-C0A4E9700FC8}"/>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sp>
      </p:grpSp>
      <p:grpSp>
        <p:nvGrpSpPr>
          <p:cNvPr id="6" name="Group 5">
            <a:extLst>
              <a:ext uri="{FF2B5EF4-FFF2-40B4-BE49-F238E27FC236}">
                <a16:creationId xmlns:a16="http://schemas.microsoft.com/office/drawing/2014/main" id="{8EC61A2F-0E10-14A2-93EB-9DA9A6CDCE80}"/>
              </a:ext>
              <a:ext uri="{C183D7F6-B498-43B3-948B-1728B52AA6E4}">
                <adec:decorative xmlns:adec="http://schemas.microsoft.com/office/drawing/2017/decorative" val="1"/>
              </a:ext>
            </a:extLst>
          </p:cNvPr>
          <p:cNvGrpSpPr>
            <a:grpSpLocks noChangeAspect="1"/>
          </p:cNvGrpSpPr>
          <p:nvPr userDrawn="1"/>
        </p:nvGrpSpPr>
        <p:grpSpPr>
          <a:xfrm rot="19179712" flipH="1">
            <a:off x="-5834236" y="1250270"/>
            <a:ext cx="10656260" cy="15984388"/>
            <a:chOff x="0" y="0"/>
            <a:chExt cx="6350000" cy="9525000"/>
          </a:xfrm>
        </p:grpSpPr>
        <p:sp>
          <p:nvSpPr>
            <p:cNvPr id="7" name="Freeform 6">
              <a:extLst>
                <a:ext uri="{FF2B5EF4-FFF2-40B4-BE49-F238E27FC236}">
                  <a16:creationId xmlns:a16="http://schemas.microsoft.com/office/drawing/2014/main" id="{15D79FC8-DD3D-CC89-0B3C-DCD967CA2DA7}"/>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sp>
      </p:grpSp>
      <p:sp>
        <p:nvSpPr>
          <p:cNvPr id="8" name="Title 10">
            <a:extLst>
              <a:ext uri="{FF2B5EF4-FFF2-40B4-BE49-F238E27FC236}">
                <a16:creationId xmlns:a16="http://schemas.microsoft.com/office/drawing/2014/main" id="{90AC915B-F1D8-8593-364B-9E06E5440685}"/>
              </a:ext>
            </a:extLst>
          </p:cNvPr>
          <p:cNvSpPr>
            <a:spLocks noGrp="1"/>
          </p:cNvSpPr>
          <p:nvPr>
            <p:ph type="title" hasCustomPrompt="1"/>
          </p:nvPr>
        </p:nvSpPr>
        <p:spPr>
          <a:xfrm>
            <a:off x="5715000" y="3390900"/>
            <a:ext cx="11963400" cy="1852925"/>
          </a:xfrm>
          <a:prstGeom prst="rect">
            <a:avLst/>
          </a:prstGeom>
        </p:spPr>
        <p:txBody>
          <a:bodyPr/>
          <a:lstStyle>
            <a:lvl1pPr algn="r">
              <a:defRPr sz="10800" b="1" i="0">
                <a:solidFill>
                  <a:srgbClr val="07476B"/>
                </a:solidFill>
                <a:latin typeface="Calibri" panose="020F0502020204030204" pitchFamily="34" charset="0"/>
                <a:cs typeface="Calibri" panose="020F0502020204030204" pitchFamily="34" charset="0"/>
              </a:defRPr>
            </a:lvl1pPr>
          </a:lstStyle>
          <a:p>
            <a:r>
              <a:rPr lang="en-US"/>
              <a:t>Title:</a:t>
            </a:r>
          </a:p>
        </p:txBody>
      </p:sp>
      <p:sp>
        <p:nvSpPr>
          <p:cNvPr id="2" name="Parallelogram 1">
            <a:extLst>
              <a:ext uri="{FF2B5EF4-FFF2-40B4-BE49-F238E27FC236}">
                <a16:creationId xmlns:a16="http://schemas.microsoft.com/office/drawing/2014/main" id="{2C22F39E-A541-0A79-9B5A-AB3A8456F3A9}"/>
              </a:ext>
            </a:extLst>
          </p:cNvPr>
          <p:cNvSpPr/>
          <p:nvPr userDrawn="1"/>
        </p:nvSpPr>
        <p:spPr>
          <a:xfrm flipH="1">
            <a:off x="12476421" y="8039100"/>
            <a:ext cx="11623158" cy="1365625"/>
          </a:xfrm>
          <a:prstGeom prst="parallelogram">
            <a:avLst>
              <a:gd name="adj" fmla="val 57701"/>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9">
            <a:extLst>
              <a:ext uri="{FF2B5EF4-FFF2-40B4-BE49-F238E27FC236}">
                <a16:creationId xmlns:a16="http://schemas.microsoft.com/office/drawing/2014/main" id="{5F44ABC2-F912-D5E7-3694-5B844B5E3D43}"/>
              </a:ext>
            </a:extLst>
          </p:cNvPr>
          <p:cNvSpPr>
            <a:spLocks noGrp="1"/>
          </p:cNvSpPr>
          <p:nvPr>
            <p:ph type="body" sz="quarter" idx="10" hasCustomPrompt="1"/>
          </p:nvPr>
        </p:nvSpPr>
        <p:spPr>
          <a:xfrm>
            <a:off x="5708073" y="5485851"/>
            <a:ext cx="11963399" cy="2173755"/>
          </a:xfrm>
          <a:prstGeom prst="rect">
            <a:avLst/>
          </a:prstGeom>
        </p:spPr>
        <p:txBody>
          <a:bodyPr/>
          <a:lstStyle>
            <a:lvl1pPr marL="0" indent="0" algn="r">
              <a:buNone/>
              <a:defRPr sz="5400" b="1" i="0">
                <a:solidFill>
                  <a:srgbClr val="07476B"/>
                </a:solidFill>
                <a:latin typeface="Calibri" panose="020F0502020204030204" pitchFamily="34" charset="0"/>
                <a:cs typeface="Calibri" panose="020F0502020204030204" pitchFamily="34" charset="0"/>
              </a:defRPr>
            </a:lvl1pPr>
          </a:lstStyle>
          <a:p>
            <a:pPr lvl="0"/>
            <a:r>
              <a:rPr lang="en-US"/>
              <a:t>Title or Sectional Subtext</a:t>
            </a:r>
          </a:p>
        </p:txBody>
      </p:sp>
      <p:sp>
        <p:nvSpPr>
          <p:cNvPr id="15" name="Text Placeholder 9">
            <a:extLst>
              <a:ext uri="{FF2B5EF4-FFF2-40B4-BE49-F238E27FC236}">
                <a16:creationId xmlns:a16="http://schemas.microsoft.com/office/drawing/2014/main" id="{01F3A940-F042-DD6A-D97E-9C94EA051817}"/>
              </a:ext>
            </a:extLst>
          </p:cNvPr>
          <p:cNvSpPr>
            <a:spLocks noGrp="1"/>
          </p:cNvSpPr>
          <p:nvPr>
            <p:ph type="body" sz="quarter" idx="11" hasCustomPrompt="1"/>
          </p:nvPr>
        </p:nvSpPr>
        <p:spPr>
          <a:xfrm>
            <a:off x="13334999" y="8343901"/>
            <a:ext cx="4336473" cy="762000"/>
          </a:xfrm>
          <a:prstGeom prst="rect">
            <a:avLst/>
          </a:prstGeom>
        </p:spPr>
        <p:txBody>
          <a:bodyPr/>
          <a:lstStyle>
            <a:lvl1pPr marL="0" indent="0" algn="r">
              <a:buNone/>
              <a:defRPr sz="4000" b="1" i="0">
                <a:solidFill>
                  <a:schemeClr val="bg1"/>
                </a:solidFill>
                <a:latin typeface="Calibri" panose="020F0502020204030204" pitchFamily="34" charset="0"/>
                <a:cs typeface="Calibri" panose="020F0502020204030204" pitchFamily="34" charset="0"/>
              </a:defRPr>
            </a:lvl1pPr>
          </a:lstStyle>
          <a:p>
            <a:pPr lvl="0"/>
            <a:r>
              <a:rPr lang="en-US"/>
              <a:t>Date</a:t>
            </a:r>
          </a:p>
        </p:txBody>
      </p:sp>
    </p:spTree>
    <p:extLst>
      <p:ext uri="{BB962C8B-B14F-4D97-AF65-F5344CB8AC3E}">
        <p14:creationId xmlns:p14="http://schemas.microsoft.com/office/powerpoint/2010/main" val="280607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B9F151B-7958-AD94-F95E-9628272D3E79}"/>
              </a:ext>
              <a:ext uri="{C183D7F6-B498-43B3-948B-1728B52AA6E4}">
                <adec:decorative xmlns:adec="http://schemas.microsoft.com/office/drawing/2017/decorative" val="1"/>
              </a:ext>
            </a:extLst>
          </p:cNvPr>
          <p:cNvPicPr>
            <a:picLocks noChangeAspect="1"/>
          </p:cNvPicPr>
          <p:nvPr userDrawn="1"/>
        </p:nvPicPr>
        <p:blipFill>
          <a:blip r:embed="rId2"/>
          <a:srcRect l="10335" r="868" b="1520"/>
          <a:stretch>
            <a:fillRect/>
          </a:stretch>
        </p:blipFill>
        <p:spPr>
          <a:xfrm>
            <a:off x="0" y="0"/>
            <a:ext cx="18288000" cy="10287000"/>
          </a:xfrm>
          <a:prstGeom prst="rect">
            <a:avLst/>
          </a:prstGeom>
        </p:spPr>
      </p:pic>
      <p:sp>
        <p:nvSpPr>
          <p:cNvPr id="8" name="Text Placeholder 7">
            <a:extLst>
              <a:ext uri="{FF2B5EF4-FFF2-40B4-BE49-F238E27FC236}">
                <a16:creationId xmlns:a16="http://schemas.microsoft.com/office/drawing/2014/main" id="{75B130B6-28AD-C364-D7E2-D5AC97E0F0CF}"/>
              </a:ext>
            </a:extLst>
          </p:cNvPr>
          <p:cNvSpPr>
            <a:spLocks noGrp="1"/>
          </p:cNvSpPr>
          <p:nvPr>
            <p:ph type="body" sz="quarter" idx="10" hasCustomPrompt="1"/>
          </p:nvPr>
        </p:nvSpPr>
        <p:spPr>
          <a:xfrm>
            <a:off x="3009900" y="3169619"/>
            <a:ext cx="12268200" cy="2735880"/>
          </a:xfrm>
          <a:prstGeom prst="rect">
            <a:avLst/>
          </a:prstGeom>
        </p:spPr>
        <p:txBody>
          <a:bodyPr/>
          <a:lstStyle>
            <a:lvl1pPr marL="0" indent="0" algn="ctr">
              <a:lnSpc>
                <a:spcPts val="9720"/>
              </a:lnSpc>
              <a:buNone/>
              <a:defRPr sz="9600" b="1" i="0">
                <a:solidFill>
                  <a:schemeClr val="bg1"/>
                </a:solidFill>
                <a:latin typeface="Calibri" panose="020F0502020204030204" pitchFamily="34" charset="0"/>
                <a:cs typeface="Calibri" panose="020F0502020204030204" pitchFamily="34" charset="0"/>
              </a:defRPr>
            </a:lvl1pPr>
          </a:lstStyle>
          <a:p>
            <a:pPr lvl="0"/>
            <a:r>
              <a:rPr lang="en-US"/>
              <a:t>TRANSITION</a:t>
            </a:r>
          </a:p>
          <a:p>
            <a:pPr lvl="0"/>
            <a:r>
              <a:rPr lang="en-US"/>
              <a:t>SLIDE</a:t>
            </a:r>
          </a:p>
        </p:txBody>
      </p:sp>
      <p:grpSp>
        <p:nvGrpSpPr>
          <p:cNvPr id="3" name="Group 3">
            <a:extLst>
              <a:ext uri="{FF2B5EF4-FFF2-40B4-BE49-F238E27FC236}">
                <a16:creationId xmlns:a16="http://schemas.microsoft.com/office/drawing/2014/main" id="{33BA9DC0-CC01-DE51-EA54-40E0F89D988B}"/>
              </a:ext>
              <a:ext uri="{C183D7F6-B498-43B3-948B-1728B52AA6E4}">
                <adec:decorative xmlns:adec="http://schemas.microsoft.com/office/drawing/2017/decorative" val="1"/>
              </a:ext>
            </a:extLst>
          </p:cNvPr>
          <p:cNvGrpSpPr/>
          <p:nvPr userDrawn="1"/>
        </p:nvGrpSpPr>
        <p:grpSpPr>
          <a:xfrm>
            <a:off x="1028700" y="914402"/>
            <a:ext cx="16230600" cy="8458196"/>
            <a:chOff x="0" y="0"/>
            <a:chExt cx="4440496" cy="2314060"/>
          </a:xfrm>
          <a:solidFill>
            <a:schemeClr val="bg1"/>
          </a:solidFill>
        </p:grpSpPr>
        <p:sp>
          <p:nvSpPr>
            <p:cNvPr id="4" name="Freeform 4">
              <a:extLst>
                <a:ext uri="{FF2B5EF4-FFF2-40B4-BE49-F238E27FC236}">
                  <a16:creationId xmlns:a16="http://schemas.microsoft.com/office/drawing/2014/main" id="{C369E67B-836F-2C02-CA99-EE2DD13861AB}"/>
                </a:ext>
              </a:extLst>
            </p:cNvPr>
            <p:cNvSpPr/>
            <p:nvPr/>
          </p:nvSpPr>
          <p:spPr>
            <a:xfrm>
              <a:off x="0" y="0"/>
              <a:ext cx="4440496" cy="2314060"/>
            </a:xfrm>
            <a:custGeom>
              <a:avLst/>
              <a:gdLst/>
              <a:ahLst/>
              <a:cxnLst/>
              <a:rect l="l" t="t" r="r" b="b"/>
              <a:pathLst>
                <a:path w="4440496" h="2314060">
                  <a:moveTo>
                    <a:pt x="0" y="0"/>
                  </a:moveTo>
                  <a:lnTo>
                    <a:pt x="0" y="2314060"/>
                  </a:lnTo>
                  <a:lnTo>
                    <a:pt x="4440496" y="2314060"/>
                  </a:lnTo>
                  <a:lnTo>
                    <a:pt x="4440496" y="0"/>
                  </a:lnTo>
                  <a:lnTo>
                    <a:pt x="0" y="0"/>
                  </a:lnTo>
                  <a:close/>
                  <a:moveTo>
                    <a:pt x="4379536" y="2253100"/>
                  </a:moveTo>
                  <a:lnTo>
                    <a:pt x="59690" y="2253100"/>
                  </a:lnTo>
                  <a:lnTo>
                    <a:pt x="59690" y="59690"/>
                  </a:lnTo>
                  <a:lnTo>
                    <a:pt x="4379536" y="59690"/>
                  </a:lnTo>
                  <a:lnTo>
                    <a:pt x="4379536" y="2253100"/>
                  </a:lnTo>
                  <a:close/>
                </a:path>
              </a:pathLst>
            </a:custGeom>
            <a:grpFill/>
          </p:spPr>
        </p:sp>
      </p:grpSp>
      <p:sp>
        <p:nvSpPr>
          <p:cNvPr id="9" name="Text Placeholder 7">
            <a:extLst>
              <a:ext uri="{FF2B5EF4-FFF2-40B4-BE49-F238E27FC236}">
                <a16:creationId xmlns:a16="http://schemas.microsoft.com/office/drawing/2014/main" id="{FB67FD2D-2339-A5D7-CD6E-24F044ACF76C}"/>
              </a:ext>
            </a:extLst>
          </p:cNvPr>
          <p:cNvSpPr>
            <a:spLocks noGrp="1"/>
          </p:cNvSpPr>
          <p:nvPr>
            <p:ph type="body" sz="quarter" idx="11" hasCustomPrompt="1"/>
          </p:nvPr>
        </p:nvSpPr>
        <p:spPr>
          <a:xfrm>
            <a:off x="3009900" y="5905500"/>
            <a:ext cx="12268200" cy="914400"/>
          </a:xfrm>
          <a:prstGeom prst="rect">
            <a:avLst/>
          </a:prstGeom>
        </p:spPr>
        <p:txBody>
          <a:bodyPr anchor="ctr"/>
          <a:lstStyle>
            <a:lvl1pPr marL="0" indent="0" algn="ctr">
              <a:lnSpc>
                <a:spcPts val="9720"/>
              </a:lnSpc>
              <a:buNone/>
              <a:defRPr sz="4000" b="1" i="0">
                <a:solidFill>
                  <a:schemeClr val="bg1"/>
                </a:solidFill>
                <a:latin typeface="Calibri" panose="020F0502020204030204" pitchFamily="34" charset="0"/>
                <a:cs typeface="Calibri" panose="020F0502020204030204" pitchFamily="34" charset="0"/>
              </a:defRPr>
            </a:lvl1pPr>
          </a:lstStyle>
          <a:p>
            <a:pPr lvl="0"/>
            <a:r>
              <a:rPr lang="en-US"/>
              <a:t>Subtext</a:t>
            </a:r>
          </a:p>
        </p:txBody>
      </p:sp>
    </p:spTree>
    <p:extLst>
      <p:ext uri="{BB962C8B-B14F-4D97-AF65-F5344CB8AC3E}">
        <p14:creationId xmlns:p14="http://schemas.microsoft.com/office/powerpoint/2010/main" val="381088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90149-7484-F4B3-9F31-934544AE329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833"/>
          <a:stretch/>
        </p:blipFill>
        <p:spPr>
          <a:xfrm>
            <a:off x="0" y="-46994"/>
            <a:ext cx="18288000" cy="10333993"/>
          </a:xfrm>
          <a:prstGeom prst="rect">
            <a:avLst/>
          </a:prstGeom>
        </p:spPr>
      </p:pic>
      <p:grpSp>
        <p:nvGrpSpPr>
          <p:cNvPr id="4" name="Group 3">
            <a:extLst>
              <a:ext uri="{FF2B5EF4-FFF2-40B4-BE49-F238E27FC236}">
                <a16:creationId xmlns:a16="http://schemas.microsoft.com/office/drawing/2014/main" id="{2DE85579-0304-254D-FFE6-E956C77BC4E7}"/>
              </a:ext>
              <a:ext uri="{C183D7F6-B498-43B3-948B-1728B52AA6E4}">
                <adec:decorative xmlns:adec="http://schemas.microsoft.com/office/drawing/2017/decorative" val="1"/>
              </a:ext>
            </a:extLst>
          </p:cNvPr>
          <p:cNvGrpSpPr/>
          <p:nvPr userDrawn="1"/>
        </p:nvGrpSpPr>
        <p:grpSpPr>
          <a:xfrm>
            <a:off x="1028700" y="914402"/>
            <a:ext cx="16230600" cy="8458196"/>
            <a:chOff x="0" y="0"/>
            <a:chExt cx="4440496" cy="2314060"/>
          </a:xfrm>
          <a:solidFill>
            <a:schemeClr val="bg1"/>
          </a:solidFill>
        </p:grpSpPr>
        <p:sp>
          <p:nvSpPr>
            <p:cNvPr id="5" name="Freeform 4">
              <a:extLst>
                <a:ext uri="{FF2B5EF4-FFF2-40B4-BE49-F238E27FC236}">
                  <a16:creationId xmlns:a16="http://schemas.microsoft.com/office/drawing/2014/main" id="{22904B7F-0B53-E493-38DD-823F27526625}"/>
                </a:ext>
              </a:extLst>
            </p:cNvPr>
            <p:cNvSpPr/>
            <p:nvPr/>
          </p:nvSpPr>
          <p:spPr>
            <a:xfrm>
              <a:off x="0" y="0"/>
              <a:ext cx="4440496" cy="2314060"/>
            </a:xfrm>
            <a:custGeom>
              <a:avLst/>
              <a:gdLst/>
              <a:ahLst/>
              <a:cxnLst/>
              <a:rect l="l" t="t" r="r" b="b"/>
              <a:pathLst>
                <a:path w="4440496" h="2314060">
                  <a:moveTo>
                    <a:pt x="0" y="0"/>
                  </a:moveTo>
                  <a:lnTo>
                    <a:pt x="0" y="2314060"/>
                  </a:lnTo>
                  <a:lnTo>
                    <a:pt x="4440496" y="2314060"/>
                  </a:lnTo>
                  <a:lnTo>
                    <a:pt x="4440496" y="0"/>
                  </a:lnTo>
                  <a:lnTo>
                    <a:pt x="0" y="0"/>
                  </a:lnTo>
                  <a:close/>
                  <a:moveTo>
                    <a:pt x="4379536" y="2253100"/>
                  </a:moveTo>
                  <a:lnTo>
                    <a:pt x="59690" y="2253100"/>
                  </a:lnTo>
                  <a:lnTo>
                    <a:pt x="59690" y="59690"/>
                  </a:lnTo>
                  <a:lnTo>
                    <a:pt x="4379536" y="59690"/>
                  </a:lnTo>
                  <a:lnTo>
                    <a:pt x="4379536" y="2253100"/>
                  </a:lnTo>
                  <a:close/>
                </a:path>
              </a:pathLst>
            </a:custGeom>
            <a:grpFill/>
          </p:spPr>
        </p:sp>
      </p:grpSp>
      <p:sp>
        <p:nvSpPr>
          <p:cNvPr id="8" name="Text Placeholder 7">
            <a:extLst>
              <a:ext uri="{FF2B5EF4-FFF2-40B4-BE49-F238E27FC236}">
                <a16:creationId xmlns:a16="http://schemas.microsoft.com/office/drawing/2014/main" id="{721EAEAE-9EEB-7C6C-1D17-8A5D6895FBAD}"/>
              </a:ext>
            </a:extLst>
          </p:cNvPr>
          <p:cNvSpPr>
            <a:spLocks noGrp="1"/>
          </p:cNvSpPr>
          <p:nvPr>
            <p:ph type="body" sz="quarter" idx="10" hasCustomPrompt="1"/>
          </p:nvPr>
        </p:nvSpPr>
        <p:spPr>
          <a:xfrm>
            <a:off x="3009900" y="3169619"/>
            <a:ext cx="12268200" cy="2735880"/>
          </a:xfrm>
          <a:prstGeom prst="rect">
            <a:avLst/>
          </a:prstGeom>
        </p:spPr>
        <p:txBody>
          <a:bodyPr/>
          <a:lstStyle>
            <a:lvl1pPr marL="0" indent="0" algn="ctr">
              <a:lnSpc>
                <a:spcPts val="9720"/>
              </a:lnSpc>
              <a:buNone/>
              <a:defRPr sz="9600" b="1" i="0">
                <a:solidFill>
                  <a:schemeClr val="bg1"/>
                </a:solidFill>
                <a:latin typeface="Calibri" panose="020F0502020204030204" pitchFamily="34" charset="0"/>
                <a:cs typeface="Calibri" panose="020F0502020204030204" pitchFamily="34" charset="0"/>
              </a:defRPr>
            </a:lvl1pPr>
          </a:lstStyle>
          <a:p>
            <a:pPr lvl="0"/>
            <a:r>
              <a:rPr lang="en-US"/>
              <a:t>TRANSITION</a:t>
            </a:r>
          </a:p>
          <a:p>
            <a:pPr lvl="0"/>
            <a:r>
              <a:rPr lang="en-US"/>
              <a:t>SLIDE</a:t>
            </a:r>
          </a:p>
        </p:txBody>
      </p:sp>
      <p:sp>
        <p:nvSpPr>
          <p:cNvPr id="9" name="Text Placeholder 7">
            <a:extLst>
              <a:ext uri="{FF2B5EF4-FFF2-40B4-BE49-F238E27FC236}">
                <a16:creationId xmlns:a16="http://schemas.microsoft.com/office/drawing/2014/main" id="{C66128BC-111C-7238-D995-C79F7AD75CE6}"/>
              </a:ext>
            </a:extLst>
          </p:cNvPr>
          <p:cNvSpPr>
            <a:spLocks noGrp="1"/>
          </p:cNvSpPr>
          <p:nvPr>
            <p:ph type="body" sz="quarter" idx="11" hasCustomPrompt="1"/>
          </p:nvPr>
        </p:nvSpPr>
        <p:spPr>
          <a:xfrm>
            <a:off x="3009900" y="5905500"/>
            <a:ext cx="12268200" cy="914400"/>
          </a:xfrm>
          <a:prstGeom prst="rect">
            <a:avLst/>
          </a:prstGeom>
        </p:spPr>
        <p:txBody>
          <a:bodyPr anchor="ctr"/>
          <a:lstStyle>
            <a:lvl1pPr marL="0" indent="0" algn="ctr">
              <a:lnSpc>
                <a:spcPts val="9720"/>
              </a:lnSpc>
              <a:buNone/>
              <a:defRPr sz="4000" b="1" i="0">
                <a:solidFill>
                  <a:schemeClr val="bg1"/>
                </a:solidFill>
                <a:latin typeface="Calibri" panose="020F0502020204030204" pitchFamily="34" charset="0"/>
                <a:cs typeface="Calibri" panose="020F0502020204030204" pitchFamily="34" charset="0"/>
              </a:defRPr>
            </a:lvl1pPr>
          </a:lstStyle>
          <a:p>
            <a:pPr lvl="0"/>
            <a:r>
              <a:rPr lang="en-US"/>
              <a:t>Subtext</a:t>
            </a:r>
          </a:p>
        </p:txBody>
      </p:sp>
    </p:spTree>
    <p:extLst>
      <p:ext uri="{BB962C8B-B14F-4D97-AF65-F5344CB8AC3E}">
        <p14:creationId xmlns:p14="http://schemas.microsoft.com/office/powerpoint/2010/main" val="9784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ved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9FC02-CB25-58CF-3A67-9CA647D447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4865" r="4865"/>
          <a:stretch/>
        </p:blipFill>
        <p:spPr>
          <a:xfrm>
            <a:off x="-20782" y="-38100"/>
            <a:ext cx="18308782" cy="10325100"/>
          </a:xfrm>
          <a:prstGeom prst="rect">
            <a:avLst/>
          </a:prstGeom>
        </p:spPr>
      </p:pic>
      <p:sp>
        <p:nvSpPr>
          <p:cNvPr id="4" name="Delay 2">
            <a:extLst>
              <a:ext uri="{FF2B5EF4-FFF2-40B4-BE49-F238E27FC236}">
                <a16:creationId xmlns:a16="http://schemas.microsoft.com/office/drawing/2014/main" id="{B3E05A81-9407-5730-F889-B2919F2DF41C}"/>
              </a:ext>
              <a:ext uri="{C183D7F6-B498-43B3-948B-1728B52AA6E4}">
                <adec:decorative xmlns:adec="http://schemas.microsoft.com/office/drawing/2017/decorative" val="1"/>
              </a:ext>
            </a:extLst>
          </p:cNvPr>
          <p:cNvSpPr/>
          <p:nvPr userDrawn="1"/>
        </p:nvSpPr>
        <p:spPr>
          <a:xfrm>
            <a:off x="-41564" y="-5529126"/>
            <a:ext cx="16479982" cy="1672860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endParaRPr>
          </a:p>
        </p:txBody>
      </p:sp>
      <p:sp>
        <p:nvSpPr>
          <p:cNvPr id="6" name="AutoShape 13">
            <a:extLst>
              <a:ext uri="{FF2B5EF4-FFF2-40B4-BE49-F238E27FC236}">
                <a16:creationId xmlns:a16="http://schemas.microsoft.com/office/drawing/2014/main" id="{627830D9-A59D-E60D-BEDD-D39D04581D2D}"/>
              </a:ext>
              <a:ext uri="{C183D7F6-B498-43B3-948B-1728B52AA6E4}">
                <adec:decorative xmlns:adec="http://schemas.microsoft.com/office/drawing/2017/decorative" val="1"/>
              </a:ext>
            </a:extLst>
          </p:cNvPr>
          <p:cNvSpPr/>
          <p:nvPr userDrawn="1"/>
        </p:nvSpPr>
        <p:spPr>
          <a:xfrm>
            <a:off x="0" y="2552700"/>
            <a:ext cx="9677400" cy="0"/>
          </a:xfrm>
          <a:prstGeom prst="line">
            <a:avLst/>
          </a:prstGeom>
          <a:ln w="76200" cap="flat">
            <a:solidFill>
              <a:srgbClr val="C05711"/>
            </a:solidFill>
            <a:prstDash val="solid"/>
            <a:headEnd type="none" w="sm" len="sm"/>
            <a:tailEnd type="none" w="sm" len="sm"/>
          </a:ln>
        </p:spPr>
      </p:sp>
      <p:pic>
        <p:nvPicPr>
          <p:cNvPr id="8" name="Picture 7">
            <a:extLst>
              <a:ext uri="{FF2B5EF4-FFF2-40B4-BE49-F238E27FC236}">
                <a16:creationId xmlns:a16="http://schemas.microsoft.com/office/drawing/2014/main" id="{63D6A643-9ABC-314D-F37E-A99620324BC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8450" y="8953500"/>
            <a:ext cx="2103750" cy="714885"/>
          </a:xfrm>
          <a:prstGeom prst="rect">
            <a:avLst/>
          </a:prstGeom>
        </p:spPr>
      </p:pic>
      <p:sp>
        <p:nvSpPr>
          <p:cNvPr id="9" name="Title 10">
            <a:extLst>
              <a:ext uri="{FF2B5EF4-FFF2-40B4-BE49-F238E27FC236}">
                <a16:creationId xmlns:a16="http://schemas.microsoft.com/office/drawing/2014/main" id="{0F0709C3-5B71-D355-B16F-E3EF0C7128C9}"/>
              </a:ext>
            </a:extLst>
          </p:cNvPr>
          <p:cNvSpPr>
            <a:spLocks noGrp="1"/>
          </p:cNvSpPr>
          <p:nvPr>
            <p:ph type="title" hasCustomPrompt="1"/>
          </p:nvPr>
        </p:nvSpPr>
        <p:spPr>
          <a:xfrm>
            <a:off x="762000" y="912487"/>
            <a:ext cx="8991600" cy="1183013"/>
          </a:xfrm>
          <a:prstGeom prst="rect">
            <a:avLst/>
          </a:prstGeom>
        </p:spPr>
        <p:txBody>
          <a:bodyPr/>
          <a:lstStyle>
            <a:lvl1pPr algn="l">
              <a:defRPr sz="8000" b="1" i="0">
                <a:solidFill>
                  <a:srgbClr val="07476B"/>
                </a:solidFill>
                <a:latin typeface="Calibri" panose="020F0502020204030204" pitchFamily="34" charset="0"/>
                <a:cs typeface="Calibri" panose="020F0502020204030204" pitchFamily="34" charset="0"/>
              </a:defRPr>
            </a:lvl1pPr>
          </a:lstStyle>
          <a:p>
            <a:r>
              <a:rPr lang="en-US"/>
              <a:t>Header</a:t>
            </a:r>
          </a:p>
        </p:txBody>
      </p:sp>
      <p:sp>
        <p:nvSpPr>
          <p:cNvPr id="19" name="Text Placeholder 7">
            <a:extLst>
              <a:ext uri="{FF2B5EF4-FFF2-40B4-BE49-F238E27FC236}">
                <a16:creationId xmlns:a16="http://schemas.microsoft.com/office/drawing/2014/main" id="{7873F036-2899-7821-0E7A-0BE0B4DBBCEB}"/>
              </a:ext>
            </a:extLst>
          </p:cNvPr>
          <p:cNvSpPr>
            <a:spLocks noGrp="1"/>
          </p:cNvSpPr>
          <p:nvPr>
            <p:ph type="body" sz="quarter" idx="11" hasCustomPrompt="1"/>
          </p:nvPr>
        </p:nvSpPr>
        <p:spPr>
          <a:xfrm>
            <a:off x="762000" y="3046087"/>
            <a:ext cx="12268200" cy="5297807"/>
          </a:xfrm>
          <a:prstGeom prst="rect">
            <a:avLst/>
          </a:prstGeom>
        </p:spPr>
        <p:txBody>
          <a:bodyPr anchor="t"/>
          <a:lstStyle>
            <a:lvl1pPr marL="0" indent="0" algn="l">
              <a:lnSpc>
                <a:spcPct val="150000"/>
              </a:lnSpc>
              <a:buNone/>
              <a:defRPr sz="4000" b="1" i="0">
                <a:solidFill>
                  <a:srgbClr val="07476B"/>
                </a:solidFill>
                <a:latin typeface="Calibri" panose="020F0502020204030204" pitchFamily="34" charset="0"/>
                <a:cs typeface="Calibri" panose="020F0502020204030204" pitchFamily="34" charset="0"/>
              </a:defRPr>
            </a:lvl1pPr>
          </a:lstStyle>
          <a:p>
            <a:pPr algn="l"/>
            <a:r>
              <a:rPr lang="en-US" sz="4000" b="1" i="0">
                <a:solidFill>
                  <a:srgbClr val="07476B"/>
                </a:solidFill>
                <a:effectLst/>
                <a:latin typeface="Calibri" panose="020F0502020204030204" pitchFamily="34" charset="0"/>
                <a:cs typeface="Calibri" panose="020F0502020204030204" pitchFamily="34" charset="0"/>
              </a:rPr>
              <a:t>Lorem Ipsum dolor </a:t>
            </a:r>
            <a:r>
              <a:rPr lang="en-US" sz="4000" b="1" i="0" err="1">
                <a:solidFill>
                  <a:srgbClr val="07476B"/>
                </a:solidFill>
                <a:effectLst/>
                <a:latin typeface="Calibri" panose="020F0502020204030204" pitchFamily="34" charset="0"/>
                <a:cs typeface="Calibri" panose="020F0502020204030204" pitchFamily="34" charset="0"/>
              </a:rPr>
              <a:t>est</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aut</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pertroni</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youner</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whelop</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nili</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stoure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ghave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nhice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polut</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conere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druenme</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choasl</a:t>
            </a:r>
            <a:r>
              <a:rPr lang="en-US" sz="4000" b="1" i="0">
                <a:solidFill>
                  <a:srgbClr val="07476B"/>
                </a:solidFill>
                <a:effectLst/>
                <a:latin typeface="Calibri" panose="020F0502020204030204" pitchFamily="34" charset="0"/>
                <a:cs typeface="Calibri" panose="020F0502020204030204" pitchFamily="34" charset="0"/>
              </a:rPr>
              <a:t> </a:t>
            </a:r>
            <a:r>
              <a:rPr lang="en-US" sz="4000" b="1" i="0" err="1">
                <a:solidFill>
                  <a:srgbClr val="07476B"/>
                </a:solidFill>
                <a:effectLst/>
                <a:latin typeface="Calibri" panose="020F0502020204030204" pitchFamily="34" charset="0"/>
                <a:cs typeface="Calibri" panose="020F0502020204030204" pitchFamily="34" charset="0"/>
              </a:rPr>
              <a:t>caoin</a:t>
            </a:r>
            <a:r>
              <a:rPr lang="en-US" sz="4000" b="1" i="0">
                <a:solidFill>
                  <a:srgbClr val="07476B"/>
                </a:solidFill>
                <a:effectLst/>
                <a:latin typeface="Calibri" panose="020F0502020204030204" pitchFamily="34" charset="0"/>
                <a:cs typeface="Calibri" panose="020F0502020204030204" pitchFamily="34" charset="0"/>
              </a:rPr>
              <a:t>.</a:t>
            </a:r>
            <a:endParaRPr lang="en-US" sz="4000" b="1" i="0">
              <a:solidFill>
                <a:srgbClr val="07476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85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rved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D3226-4319-6F66-A9E6-131B0D1939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31"/>
          <a:stretch/>
        </p:blipFill>
        <p:spPr>
          <a:xfrm>
            <a:off x="-20782" y="0"/>
            <a:ext cx="18308782" cy="10401300"/>
          </a:xfrm>
          <a:prstGeom prst="rect">
            <a:avLst/>
          </a:prstGeom>
        </p:spPr>
      </p:pic>
      <p:sp>
        <p:nvSpPr>
          <p:cNvPr id="11" name="Delay 2">
            <a:extLst>
              <a:ext uri="{FF2B5EF4-FFF2-40B4-BE49-F238E27FC236}">
                <a16:creationId xmlns:a16="http://schemas.microsoft.com/office/drawing/2014/main" id="{7DBC9372-6918-1DDE-79E3-24968E1E4DEF}"/>
              </a:ext>
              <a:ext uri="{C183D7F6-B498-43B3-948B-1728B52AA6E4}">
                <adec:decorative xmlns:adec="http://schemas.microsoft.com/office/drawing/2017/decorative" val="1"/>
              </a:ext>
            </a:extLst>
          </p:cNvPr>
          <p:cNvSpPr/>
          <p:nvPr userDrawn="1"/>
        </p:nvSpPr>
        <p:spPr>
          <a:xfrm>
            <a:off x="-41564" y="-5529126"/>
            <a:ext cx="16479982" cy="16728603"/>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endParaRPr>
          </a:p>
        </p:txBody>
      </p:sp>
      <p:sp>
        <p:nvSpPr>
          <p:cNvPr id="13" name="Title 10">
            <a:extLst>
              <a:ext uri="{FF2B5EF4-FFF2-40B4-BE49-F238E27FC236}">
                <a16:creationId xmlns:a16="http://schemas.microsoft.com/office/drawing/2014/main" id="{B48652BA-3D52-9E75-FAF9-037F3315A697}"/>
              </a:ext>
            </a:extLst>
          </p:cNvPr>
          <p:cNvSpPr>
            <a:spLocks noGrp="1"/>
          </p:cNvSpPr>
          <p:nvPr>
            <p:ph type="title" hasCustomPrompt="1"/>
          </p:nvPr>
        </p:nvSpPr>
        <p:spPr>
          <a:xfrm>
            <a:off x="873399" y="912487"/>
            <a:ext cx="8991600" cy="1183013"/>
          </a:xfrm>
          <a:prstGeom prst="rect">
            <a:avLst/>
          </a:prstGeom>
        </p:spPr>
        <p:txBody>
          <a:bodyPr/>
          <a:lstStyle>
            <a:lvl1pPr algn="l">
              <a:defRPr sz="8000" b="1" i="0">
                <a:solidFill>
                  <a:srgbClr val="07476B"/>
                </a:solidFill>
                <a:latin typeface="Calibri" panose="020F0502020204030204" pitchFamily="34" charset="0"/>
                <a:cs typeface="Calibri" panose="020F0502020204030204" pitchFamily="34" charset="0"/>
              </a:defRPr>
            </a:lvl1pPr>
          </a:lstStyle>
          <a:p>
            <a:r>
              <a:rPr lang="en-US"/>
              <a:t>Header</a:t>
            </a:r>
          </a:p>
        </p:txBody>
      </p:sp>
      <p:sp>
        <p:nvSpPr>
          <p:cNvPr id="14" name="AutoShape 13">
            <a:extLst>
              <a:ext uri="{FF2B5EF4-FFF2-40B4-BE49-F238E27FC236}">
                <a16:creationId xmlns:a16="http://schemas.microsoft.com/office/drawing/2014/main" id="{9EF9C0EA-D1B5-D5FA-8E8E-7907E648C55B}"/>
              </a:ext>
              <a:ext uri="{C183D7F6-B498-43B3-948B-1728B52AA6E4}">
                <adec:decorative xmlns:adec="http://schemas.microsoft.com/office/drawing/2017/decorative" val="1"/>
              </a:ext>
            </a:extLst>
          </p:cNvPr>
          <p:cNvSpPr/>
          <p:nvPr userDrawn="1"/>
        </p:nvSpPr>
        <p:spPr>
          <a:xfrm>
            <a:off x="-152400" y="2552700"/>
            <a:ext cx="10169799" cy="0"/>
          </a:xfrm>
          <a:prstGeom prst="line">
            <a:avLst/>
          </a:prstGeom>
          <a:ln w="76200" cap="flat">
            <a:solidFill>
              <a:srgbClr val="C05711"/>
            </a:solidFill>
            <a:prstDash val="solid"/>
            <a:headEnd type="none" w="sm" len="sm"/>
            <a:tailEnd type="none" w="sm" len="sm"/>
          </a:ln>
        </p:spPr>
      </p:sp>
      <p:pic>
        <p:nvPicPr>
          <p:cNvPr id="15" name="Picture 14">
            <a:extLst>
              <a:ext uri="{FF2B5EF4-FFF2-40B4-BE49-F238E27FC236}">
                <a16:creationId xmlns:a16="http://schemas.microsoft.com/office/drawing/2014/main" id="{894C6A8D-E578-4A4F-DFEB-199679A4795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98450" y="8953500"/>
            <a:ext cx="2103750" cy="714885"/>
          </a:xfrm>
          <a:prstGeom prst="rect">
            <a:avLst/>
          </a:prstGeom>
        </p:spPr>
      </p:pic>
      <p:sp>
        <p:nvSpPr>
          <p:cNvPr id="25" name="Text Placeholder 24">
            <a:extLst>
              <a:ext uri="{FF2B5EF4-FFF2-40B4-BE49-F238E27FC236}">
                <a16:creationId xmlns:a16="http://schemas.microsoft.com/office/drawing/2014/main" id="{36F7FED3-DF8D-953E-A16B-53A0FC2E81F2}"/>
              </a:ext>
            </a:extLst>
          </p:cNvPr>
          <p:cNvSpPr>
            <a:spLocks noGrp="1"/>
          </p:cNvSpPr>
          <p:nvPr>
            <p:ph type="body" sz="quarter" idx="13" hasCustomPrompt="1"/>
          </p:nvPr>
        </p:nvSpPr>
        <p:spPr>
          <a:xfrm>
            <a:off x="949599" y="2703177"/>
            <a:ext cx="14857413" cy="535323"/>
          </a:xfrm>
          <a:prstGeom prst="rect">
            <a:avLst/>
          </a:prstGeom>
        </p:spPr>
        <p:txBody>
          <a:bodyPr/>
          <a:lstStyle>
            <a:lvl1pPr marL="0" indent="0">
              <a:buFontTx/>
              <a:buNone/>
              <a:defRPr/>
            </a:lvl1pPr>
            <a:lvl2pPr marL="457200" indent="0">
              <a:buNone/>
              <a:defRPr/>
            </a:lvl2pPr>
          </a:lstStyle>
          <a:p>
            <a:pPr algn="l"/>
            <a:r>
              <a:rPr lang="en-US" sz="3200" b="1" err="1">
                <a:solidFill>
                  <a:srgbClr val="07476B"/>
                </a:solidFill>
                <a:effectLst/>
                <a:latin typeface="Calibri" panose="020F0502020204030204" pitchFamily="34" charset="0"/>
              </a:rPr>
              <a:t>Subheader</a:t>
            </a:r>
            <a:endParaRPr lang="en-US" sz="4400" b="1">
              <a:solidFill>
                <a:srgbClr val="07476B"/>
              </a:solidFill>
              <a:latin typeface="Calibri" panose="020F0502020204030204" pitchFamily="34" charset="0"/>
              <a:cs typeface="Calibri" panose="020F0502020204030204" pitchFamily="34" charset="0"/>
            </a:endParaRPr>
          </a:p>
        </p:txBody>
      </p:sp>
      <p:sp>
        <p:nvSpPr>
          <p:cNvPr id="26" name="Content Placeholder 17">
            <a:extLst>
              <a:ext uri="{FF2B5EF4-FFF2-40B4-BE49-F238E27FC236}">
                <a16:creationId xmlns:a16="http://schemas.microsoft.com/office/drawing/2014/main" id="{7733260B-ED49-F554-32E3-36E126556920}"/>
              </a:ext>
            </a:extLst>
          </p:cNvPr>
          <p:cNvSpPr>
            <a:spLocks noGrp="1"/>
          </p:cNvSpPr>
          <p:nvPr>
            <p:ph sz="quarter" idx="10" hasCustomPrompt="1"/>
          </p:nvPr>
        </p:nvSpPr>
        <p:spPr>
          <a:xfrm>
            <a:off x="609600" y="3533617"/>
            <a:ext cx="15240000" cy="5715000"/>
          </a:xfrm>
          <a:prstGeom prst="rect">
            <a:avLst/>
          </a:prstGeom>
        </p:spPr>
        <p:txBody>
          <a:bodyPr/>
          <a:lstStyle>
            <a:lvl1pPr>
              <a:defRPr sz="2400"/>
            </a:lvl1pPr>
            <a:lvl2pPr>
              <a:buClr>
                <a:srgbClr val="C05711"/>
              </a:buClr>
              <a:defRPr/>
            </a:lvl2pPr>
          </a:lstStyle>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p>
          <a:p>
            <a:pPr marL="496580" lvl="1" indent="-248290">
              <a:lnSpc>
                <a:spcPts val="2300"/>
              </a:lnSpc>
              <a:buFont typeface="Arial"/>
              <a:buChar char="•"/>
            </a:pPr>
            <a:endParaRPr lang="en-US" sz="2400" b="1">
              <a:solidFill>
                <a:srgbClr val="212529"/>
              </a:solidFill>
              <a:latin typeface="Calibri" panose="020F0502020204030204" pitchFamily="34" charset="0"/>
              <a:cs typeface="Calibri" panose="020F0502020204030204" pitchFamily="34" charset="0"/>
            </a:endParaRPr>
          </a:p>
          <a:p>
            <a:pPr marL="496580" lvl="1" indent="-248290">
              <a:lnSpc>
                <a:spcPts val="2300"/>
              </a:lnSpc>
              <a:buFont typeface="Arial"/>
              <a:buChar char="•"/>
            </a:pPr>
            <a:r>
              <a:rPr lang="en-US" sz="2400" b="1">
                <a:solidFill>
                  <a:srgbClr val="212529"/>
                </a:solidFill>
                <a:effectLst/>
                <a:latin typeface="Calibri" panose="020F0502020204030204" pitchFamily="34" charset="0"/>
                <a:cs typeface="Calibri" panose="020F0502020204030204" pitchFamily="34" charset="0"/>
              </a:rPr>
              <a:t>In </a:t>
            </a:r>
            <a:r>
              <a:rPr lang="en-US" sz="2400" b="1" err="1">
                <a:solidFill>
                  <a:srgbClr val="212529"/>
                </a:solidFill>
                <a:effectLst/>
                <a:latin typeface="Calibri" panose="020F0502020204030204" pitchFamily="34" charset="0"/>
                <a:cs typeface="Calibri" panose="020F0502020204030204" pitchFamily="34" charset="0"/>
              </a:rPr>
              <a:t>quod</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ullam</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suscipit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explicabo</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est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molestias</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iste</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aut</a:t>
            </a:r>
            <a:r>
              <a:rPr lang="en-US" sz="2400" b="1">
                <a:solidFill>
                  <a:srgbClr val="212529"/>
                </a:solidFill>
                <a:effectLst/>
                <a:latin typeface="Calibri" panose="020F0502020204030204" pitchFamily="34" charset="0"/>
                <a:cs typeface="Calibri" panose="020F0502020204030204" pitchFamily="34" charset="0"/>
              </a:rPr>
              <a:t> </a:t>
            </a:r>
            <a:r>
              <a:rPr lang="en-US" sz="2400" b="1" err="1">
                <a:solidFill>
                  <a:srgbClr val="212529"/>
                </a:solidFill>
                <a:effectLst/>
                <a:latin typeface="Calibri" panose="020F0502020204030204" pitchFamily="34" charset="0"/>
                <a:cs typeface="Calibri" panose="020F0502020204030204" pitchFamily="34" charset="0"/>
              </a:rPr>
              <a:t>itaque</a:t>
            </a:r>
            <a:r>
              <a:rPr lang="en-US" sz="2400" b="1">
                <a:solidFill>
                  <a:srgbClr val="212529"/>
                </a:solidFill>
                <a:effectLst/>
                <a:latin typeface="Calibri" panose="020F0502020204030204" pitchFamily="34" charset="0"/>
                <a:cs typeface="Calibri" panose="020F0502020204030204" pitchFamily="34" charset="0"/>
              </a:rPr>
              <a:t> beatae.</a:t>
            </a:r>
            <a:endParaRPr lang="en-US" sz="2400" b="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747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ion Slide">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4B29F987-6F72-8E19-0521-C2415979802E}"/>
              </a:ext>
            </a:extLst>
          </p:cNvPr>
          <p:cNvSpPr>
            <a:spLocks noGrp="1"/>
          </p:cNvSpPr>
          <p:nvPr>
            <p:ph sz="quarter" idx="10" hasCustomPrompt="1"/>
          </p:nvPr>
        </p:nvSpPr>
        <p:spPr>
          <a:xfrm>
            <a:off x="838200" y="647700"/>
            <a:ext cx="7239000" cy="1295220"/>
          </a:xfrm>
          <a:prstGeom prst="rect">
            <a:avLst/>
          </a:prstGeom>
        </p:spPr>
        <p:txBody>
          <a:bodyPr/>
          <a:lstStyle>
            <a:lvl1pPr marL="0" indent="0" algn="l">
              <a:buNone/>
              <a:defRPr sz="8800" b="1" i="0">
                <a:solidFill>
                  <a:srgbClr val="07476B"/>
                </a:solidFill>
                <a:latin typeface="Calibri" panose="020F0502020204030204" pitchFamily="34" charset="0"/>
                <a:cs typeface="Calibri" panose="020F0502020204030204" pitchFamily="34" charset="0"/>
              </a:defRPr>
            </a:lvl1pPr>
          </a:lstStyle>
          <a:p>
            <a:pPr lvl="0"/>
            <a:r>
              <a:rPr lang="en-US"/>
              <a:t>Header</a:t>
            </a:r>
          </a:p>
        </p:txBody>
      </p:sp>
      <p:pic>
        <p:nvPicPr>
          <p:cNvPr id="6" name="Picture 5">
            <a:extLst>
              <a:ext uri="{FF2B5EF4-FFF2-40B4-BE49-F238E27FC236}">
                <a16:creationId xmlns:a16="http://schemas.microsoft.com/office/drawing/2014/main" id="{F461A5A3-ECCE-5D8B-26D5-E7DE8BA002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73993" y="990600"/>
            <a:ext cx="8245293" cy="8245293"/>
          </a:xfrm>
          <a:prstGeom prst="rect">
            <a:avLst/>
          </a:prstGeom>
        </p:spPr>
      </p:pic>
      <p:sp>
        <p:nvSpPr>
          <p:cNvPr id="7" name="AutoShape 9">
            <a:extLst>
              <a:ext uri="{FF2B5EF4-FFF2-40B4-BE49-F238E27FC236}">
                <a16:creationId xmlns:a16="http://schemas.microsoft.com/office/drawing/2014/main" id="{5D72F5E7-9AFB-83E8-08E8-7D93E74814B8}"/>
              </a:ext>
              <a:ext uri="{C183D7F6-B498-43B3-948B-1728B52AA6E4}">
                <adec:decorative xmlns:adec="http://schemas.microsoft.com/office/drawing/2017/decorative" val="1"/>
              </a:ext>
            </a:extLst>
          </p:cNvPr>
          <p:cNvSpPr/>
          <p:nvPr userDrawn="1"/>
        </p:nvSpPr>
        <p:spPr>
          <a:xfrm>
            <a:off x="914400" y="8267700"/>
            <a:ext cx="6606540" cy="19691"/>
          </a:xfrm>
          <a:prstGeom prst="line">
            <a:avLst/>
          </a:prstGeom>
          <a:ln w="76200" cap="flat">
            <a:solidFill>
              <a:srgbClr val="C05711"/>
            </a:solidFill>
            <a:prstDash val="solid"/>
            <a:headEnd type="none" w="sm" len="sm"/>
            <a:tailEnd type="none" w="sm" len="sm"/>
          </a:ln>
        </p:spPr>
      </p:sp>
      <p:sp>
        <p:nvSpPr>
          <p:cNvPr id="9" name="Text Placeholder 11">
            <a:extLst>
              <a:ext uri="{FF2B5EF4-FFF2-40B4-BE49-F238E27FC236}">
                <a16:creationId xmlns:a16="http://schemas.microsoft.com/office/drawing/2014/main" id="{CFAA6141-CCD9-71E9-B782-234708767F41}"/>
              </a:ext>
            </a:extLst>
          </p:cNvPr>
          <p:cNvSpPr>
            <a:spLocks noGrp="1"/>
          </p:cNvSpPr>
          <p:nvPr>
            <p:ph type="body" sz="quarter" idx="12" hasCustomPrompt="1"/>
          </p:nvPr>
        </p:nvSpPr>
        <p:spPr>
          <a:xfrm>
            <a:off x="882493" y="2272463"/>
            <a:ext cx="7270907" cy="4928438"/>
          </a:xfrm>
          <a:prstGeom prst="rect">
            <a:avLst/>
          </a:prstGeom>
        </p:spPr>
        <p:txBody>
          <a:bodyPr/>
          <a:lstStyle>
            <a:lvl1pPr marL="0" indent="0">
              <a:lnSpc>
                <a:spcPts val="3080"/>
              </a:lnSpc>
              <a:buFontTx/>
              <a:buNone/>
              <a:defRPr sz="2400" b="1" i="0">
                <a:latin typeface="Calibri" panose="020F0502020204030204" pitchFamily="34" charset="0"/>
                <a:cs typeface="Calibri" panose="020F0502020204030204" pitchFamily="34"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Veritatis et quasi architect beatae vitae </a:t>
            </a:r>
            <a:r>
              <a:rPr lang="en-US" err="1"/>
              <a:t>decta</a:t>
            </a:r>
            <a:r>
              <a:rPr lang="en-US"/>
              <a:t> sunt </a:t>
            </a:r>
            <a:r>
              <a:rPr lang="en-US" err="1"/>
              <a:t>explicabo</a:t>
            </a:r>
            <a:r>
              <a:rPr lang="en-US"/>
              <a:t>. Nemo </a:t>
            </a:r>
            <a:r>
              <a:rPr lang="en-US" err="1"/>
              <a:t>enim</a:t>
            </a:r>
            <a:r>
              <a:rPr lang="en-US"/>
              <a:t> </a:t>
            </a:r>
            <a:r>
              <a:rPr lang="en-US" err="1"/>
              <a:t>ipsam</a:t>
            </a:r>
            <a:r>
              <a:rPr lang="en-US"/>
              <a:t> </a:t>
            </a:r>
            <a:r>
              <a:rPr lang="en-US" err="1"/>
              <a:t>volupatatem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a:t>
            </a:r>
          </a:p>
        </p:txBody>
      </p:sp>
      <p:sp>
        <p:nvSpPr>
          <p:cNvPr id="12" name="Text Placeholder 11">
            <a:extLst>
              <a:ext uri="{FF2B5EF4-FFF2-40B4-BE49-F238E27FC236}">
                <a16:creationId xmlns:a16="http://schemas.microsoft.com/office/drawing/2014/main" id="{7DDAF331-2654-A08E-E665-E9E0581DB92E}"/>
              </a:ext>
            </a:extLst>
          </p:cNvPr>
          <p:cNvSpPr>
            <a:spLocks noGrp="1"/>
          </p:cNvSpPr>
          <p:nvPr>
            <p:ph type="body" sz="quarter" idx="13" hasCustomPrompt="1"/>
          </p:nvPr>
        </p:nvSpPr>
        <p:spPr>
          <a:xfrm>
            <a:off x="806293" y="8648701"/>
            <a:ext cx="9556907" cy="528119"/>
          </a:xfrm>
          <a:prstGeom prst="rect">
            <a:avLst/>
          </a:prstGeom>
        </p:spPr>
        <p:txBody>
          <a:bodyPr/>
          <a:lstStyle>
            <a:lvl1pPr marL="0" indent="0">
              <a:lnSpc>
                <a:spcPts val="3080"/>
              </a:lnSpc>
              <a:buFontTx/>
              <a:buNone/>
              <a:defRPr sz="2800" b="1" i="0">
                <a:latin typeface="Calibri" panose="020F0502020204030204" pitchFamily="34" charset="0"/>
                <a:cs typeface="Calibri" panose="020F0502020204030204" pitchFamily="34" charset="0"/>
              </a:defRPr>
            </a:lvl1pPr>
          </a:lstStyle>
          <a:p>
            <a:pPr lvl="0"/>
            <a:r>
              <a:rPr lang="en-US"/>
              <a:t>Email Inbox: </a:t>
            </a:r>
            <a:r>
              <a:rPr lang="en-US" err="1"/>
              <a:t>department@astho.org</a:t>
            </a:r>
            <a:endParaRPr lang="en-US"/>
          </a:p>
        </p:txBody>
      </p:sp>
    </p:spTree>
    <p:extLst>
      <p:ext uri="{BB962C8B-B14F-4D97-AF65-F5344CB8AC3E}">
        <p14:creationId xmlns:p14="http://schemas.microsoft.com/office/powerpoint/2010/main" val="9659316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75" r:id="rId2"/>
    <p:sldLayoutId id="2147483688" r:id="rId3"/>
    <p:sldLayoutId id="2147483689" r:id="rId4"/>
    <p:sldLayoutId id="2147483666" r:id="rId5"/>
    <p:sldLayoutId id="2147483667" r:id="rId6"/>
    <p:sldLayoutId id="2147483668" r:id="rId7"/>
    <p:sldLayoutId id="2147483669" r:id="rId8"/>
    <p:sldLayoutId id="2147483704" r:id="rId9"/>
    <p:sldLayoutId id="2147483672" r:id="rId10"/>
    <p:sldLayoutId id="2147483673" r:id="rId11"/>
    <p:sldLayoutId id="2147483674" r:id="rId12"/>
    <p:sldLayoutId id="2147483670" r:id="rId13"/>
    <p:sldLayoutId id="2147483671" r:id="rId14"/>
    <p:sldLayoutId id="2147483676" r:id="rId15"/>
    <p:sldLayoutId id="2147483677" r:id="rId16"/>
    <p:sldLayoutId id="2147483678" r:id="rId17"/>
    <p:sldLayoutId id="2147483679" r:id="rId18"/>
    <p:sldLayoutId id="2147483680" r:id="rId19"/>
    <p:sldLayoutId id="2147483682" r:id="rId20"/>
    <p:sldLayoutId id="2147483683" r:id="rId21"/>
    <p:sldLayoutId id="2147483660" r:id="rId22"/>
    <p:sldLayoutId id="2147483692" r:id="rId23"/>
    <p:sldLayoutId id="2147483693" r:id="rId24"/>
    <p:sldLayoutId id="2147483694" r:id="rId25"/>
    <p:sldLayoutId id="2147483695" r:id="rId26"/>
    <p:sldLayoutId id="2147483698" r:id="rId27"/>
    <p:sldLayoutId id="2147483699" r:id="rId28"/>
    <p:sldLayoutId id="2147483700" r:id="rId29"/>
    <p:sldLayoutId id="2147483701" r:id="rId30"/>
    <p:sldLayoutId id="2147483702" r:id="rId31"/>
    <p:sldLayoutId id="2147483681" r:id="rId32"/>
    <p:sldLayoutId id="2147483696" r:id="rId33"/>
    <p:sldLayoutId id="2147483697" r:id="rId34"/>
    <p:sldLayoutId id="2147483705" r:id="rId35"/>
    <p:sldLayoutId id="2147483706" r:id="rId36"/>
    <p:sldLayoutId id="2147483707" r:id="rId37"/>
    <p:sldLayoutId id="2147483703" r:id="rId38"/>
    <p:sldLayoutId id="2147483708" r:id="rId3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protect-us.mimecast.com/s/e3AyCmZyKGIzXjVHG2Ozm?domain=cdc.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astho.org/topic/report/responding-to-disruptions-in-access-to-opioid-prescriptions/"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nJ3y6FmmPpA" TargetMode="External"/><Relationship Id="rId3" Type="http://schemas.openxmlformats.org/officeDocument/2006/relationships/image" Target="../media/image19.jpeg"/><Relationship Id="rId7" Type="http://schemas.openxmlformats.org/officeDocument/2006/relationships/hyperlink" Target="https://www.astho.org/topic/report/responding-to-disruptions-in-access-to-opioid-prescriptions/"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cdc.gov/opioids/opioid-rapid-response-program.html" TargetMode="External"/><Relationship Id="rId11" Type="http://schemas.openxmlformats.org/officeDocument/2006/relationships/hyperlink" Target="https://www.youtube.com/watch?v=WTwZ76oPT3w" TargetMode="External"/><Relationship Id="rId5" Type="http://schemas.openxmlformats.org/officeDocument/2006/relationships/hyperlink" Target="https://www.astho.org/topic/population-health-prevention/social-behavioral-health/overdose-prevention/disruptions-in-access-to-prescription-opioids/" TargetMode="External"/><Relationship Id="rId10" Type="http://schemas.openxmlformats.org/officeDocument/2006/relationships/hyperlink" Target="https://www.youtube.com/watch?v=0k2mBBEPhR4" TargetMode="External"/><Relationship Id="rId4" Type="http://schemas.openxmlformats.org/officeDocument/2006/relationships/image" Target="../media/image7.png"/><Relationship Id="rId9" Type="http://schemas.openxmlformats.org/officeDocument/2006/relationships/hyperlink" Target="https://www.youtube.com/watch?v=qeHiuoXxYo0&amp;t=16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DNbQhf0GDmI?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6520F51D-5960-FA1F-1F11-E635B5025371}"/>
              </a:ext>
            </a:extLst>
          </p:cNvPr>
          <p:cNvSpPr txBox="1"/>
          <p:nvPr/>
        </p:nvSpPr>
        <p:spPr>
          <a:xfrm>
            <a:off x="685800" y="614873"/>
            <a:ext cx="12877800" cy="1102866"/>
          </a:xfrm>
          <a:prstGeom prst="rect">
            <a:avLst/>
          </a:prstGeom>
        </p:spPr>
        <p:txBody>
          <a:bodyPr wrap="square" lIns="0" tIns="0" rIns="0" bIns="0" rtlCol="0" anchor="t">
            <a:spAutoFit/>
          </a:bodyPr>
          <a:lstStyle/>
          <a:p>
            <a:pPr>
              <a:lnSpc>
                <a:spcPts val="8611"/>
              </a:lnSpc>
            </a:pPr>
            <a:r>
              <a:rPr lang="en-US" sz="7200" b="1" spc="-132">
                <a:solidFill>
                  <a:srgbClr val="00476B"/>
                </a:solidFill>
                <a:latin typeface="Calibri" panose="020F0502020204030204" pitchFamily="34" charset="0"/>
                <a:ea typeface="Sunflower" pitchFamily="2" charset="0"/>
                <a:cs typeface="Calibri" panose="020F0502020204030204" pitchFamily="34" charset="0"/>
              </a:rPr>
              <a:t>Directions: How to use these slides</a:t>
            </a:r>
            <a:endParaRPr lang="en-US" sz="6000" b="1" spc="-132">
              <a:solidFill>
                <a:srgbClr val="00476B"/>
              </a:solidFill>
              <a:latin typeface="Calibri" panose="020F0502020204030204" pitchFamily="34" charset="0"/>
              <a:ea typeface="Sunflower" pitchFamily="2" charset="0"/>
              <a:cs typeface="Calibri" panose="020F0502020204030204" pitchFamily="34" charset="0"/>
            </a:endParaRPr>
          </a:p>
        </p:txBody>
      </p:sp>
      <p:sp>
        <p:nvSpPr>
          <p:cNvPr id="7" name="TextBox 6">
            <a:extLst>
              <a:ext uri="{FF2B5EF4-FFF2-40B4-BE49-F238E27FC236}">
                <a16:creationId xmlns:a16="http://schemas.microsoft.com/office/drawing/2014/main" id="{F07AE7D1-846B-F13E-53FE-8CADE8C57F14}"/>
              </a:ext>
            </a:extLst>
          </p:cNvPr>
          <p:cNvSpPr txBox="1"/>
          <p:nvPr/>
        </p:nvSpPr>
        <p:spPr>
          <a:xfrm>
            <a:off x="685800" y="2484990"/>
            <a:ext cx="16961434" cy="6046271"/>
          </a:xfrm>
          <a:prstGeom prst="rect">
            <a:avLst/>
          </a:prstGeom>
          <a:noFill/>
        </p:spPr>
        <p:txBody>
          <a:bodyPr wrap="square" rtlCol="0">
            <a:spAutoFit/>
          </a:bodyPr>
          <a:lstStyle/>
          <a:p>
            <a:pPr marL="342900" indent="-342900">
              <a:lnSpc>
                <a:spcPct val="150000"/>
              </a:lnSpc>
              <a:spcBef>
                <a:spcPts val="0"/>
              </a:spcBef>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These slides serve as a template for state response teams to adapt and reference when preparing </a:t>
            </a:r>
            <a:r>
              <a:rPr lang="en-US" sz="2000" dirty="0">
                <a:latin typeface="Calibri" panose="020F0502020204030204" pitchFamily="34" charset="0"/>
                <a:ea typeface="Calibri" panose="020F0502020204030204" pitchFamily="34" charset="0"/>
                <a:cs typeface="Times New Roman" panose="02020603050405020304" pitchFamily="18" charset="0"/>
              </a:rPr>
              <a:t>an opioid preparedness exercise. </a:t>
            </a:r>
          </a:p>
          <a:p>
            <a:pPr marL="342900" indent="-342900">
              <a:lnSpc>
                <a:spcPct val="150000"/>
              </a:lnSpc>
              <a:spcBef>
                <a:spcPts val="0"/>
              </a:spcBef>
              <a:buFont typeface="Arial" panose="020B0604020202020204" pitchFamily="34" charset="0"/>
              <a:buChar char="•"/>
            </a:pPr>
            <a:r>
              <a:rPr lang="en-US" sz="2000" dirty="0">
                <a:latin typeface="Calibri"/>
                <a:ea typeface="Calibri" panose="020F0502020204030204" pitchFamily="34" charset="0"/>
                <a:cs typeface="Times New Roman"/>
              </a:rPr>
              <a:t>These </a:t>
            </a:r>
            <a:r>
              <a:rPr lang="en-US" sz="2000" dirty="0">
                <a:effectLst/>
                <a:latin typeface="Calibri"/>
                <a:ea typeface="Times New Roman" panose="02020603050405020304" pitchFamily="18" charset="0"/>
                <a:cs typeface="Times New Roman"/>
              </a:rPr>
              <a:t>scenario-based preparedness exercises convene state health agency staff and key response partners to support planning for and responding to disruptions in access to opioid prescriptions or </a:t>
            </a:r>
            <a:r>
              <a:rPr lang="en-US" sz="2000" dirty="0">
                <a:latin typeface="Calibri"/>
                <a:ea typeface="Times New Roman" panose="02020603050405020304" pitchFamily="18" charset="0"/>
                <a:cs typeface="Times New Roman"/>
              </a:rPr>
              <a:t>medications </a:t>
            </a:r>
            <a:r>
              <a:rPr lang="en-US" sz="2000" dirty="0">
                <a:effectLst/>
                <a:latin typeface="Calibri"/>
                <a:ea typeface="Times New Roman" panose="02020603050405020304" pitchFamily="18" charset="0"/>
                <a:cs typeface="Times New Roman"/>
              </a:rPr>
              <a:t>for opioid use disorder. While disruptions may occur due to a </a:t>
            </a:r>
            <a:r>
              <a:rPr lang="en-US" sz="2000" dirty="0">
                <a:latin typeface="Calibri"/>
                <a:ea typeface="Times New Roman" panose="02020603050405020304" pitchFamily="18" charset="0"/>
                <a:cs typeface="Times New Roman"/>
              </a:rPr>
              <a:t>healthcare </a:t>
            </a:r>
            <a:r>
              <a:rPr lang="en-US" sz="2000" dirty="0">
                <a:effectLst/>
                <a:latin typeface="Calibri"/>
                <a:ea typeface="Times New Roman" panose="02020603050405020304" pitchFamily="18" charset="0"/>
                <a:cs typeface="Times New Roman"/>
              </a:rPr>
              <a:t>provider’s death or retirement, these exercises focus on disruptions involving law enforcement actions against </a:t>
            </a:r>
            <a:r>
              <a:rPr lang="en-US" sz="2000" dirty="0">
                <a:latin typeface="Calibri"/>
                <a:ea typeface="Times New Roman" panose="02020603050405020304" pitchFamily="18" charset="0"/>
                <a:cs typeface="Times New Roman"/>
              </a:rPr>
              <a:t>healthcare </a:t>
            </a:r>
            <a:r>
              <a:rPr lang="en-US" sz="2000" dirty="0">
                <a:effectLst/>
                <a:latin typeface="Calibri"/>
                <a:ea typeface="Times New Roman" panose="02020603050405020304" pitchFamily="18" charset="0"/>
                <a:cs typeface="Times New Roman"/>
              </a:rPr>
              <a:t>providers. </a:t>
            </a:r>
            <a:r>
              <a:rPr lang="en-US" sz="2000" dirty="0">
                <a:effectLst/>
                <a:latin typeface="Calibri"/>
                <a:ea typeface="Calibri" panose="020F0502020204030204" pitchFamily="34" charset="0"/>
                <a:cs typeface="Times New Roman"/>
              </a:rPr>
              <a:t>Circumstances surrounding prescription disruptions can differ by state/locality</a:t>
            </a:r>
            <a:r>
              <a:rPr lang="en-US" sz="2000" dirty="0">
                <a:latin typeface="Calibri"/>
                <a:ea typeface="Calibri" panose="020F0502020204030204" pitchFamily="34" charset="0"/>
                <a:cs typeface="Times New Roman"/>
              </a:rPr>
              <a:t>. T</a:t>
            </a:r>
            <a:r>
              <a:rPr lang="en-US" sz="2000" dirty="0">
                <a:effectLst/>
                <a:latin typeface="Calibri"/>
                <a:ea typeface="Calibri" panose="020F0502020204030204" pitchFamily="34" charset="0"/>
                <a:cs typeface="Times New Roman"/>
              </a:rPr>
              <a:t>herefore, specific response characteristics will also differ.</a:t>
            </a:r>
            <a:r>
              <a:rPr lang="en-US" sz="2000" dirty="0">
                <a:latin typeface="Calibri"/>
                <a:ea typeface="Calibri" panose="020F0502020204030204" pitchFamily="34" charset="0"/>
                <a:cs typeface="Times New Roman"/>
              </a:rPr>
              <a:t> </a:t>
            </a:r>
            <a:endParaRPr lang="en-US" sz="2000" dirty="0">
              <a:effectLst/>
              <a:latin typeface="Calibri"/>
              <a:ea typeface="Calibri" panose="020F0502020204030204" pitchFamily="34" charset="0"/>
              <a:cs typeface="Times New Roman" panose="02020603050405020304" pitchFamily="18" charset="0"/>
            </a:endParaRPr>
          </a:p>
          <a:p>
            <a:pPr marL="342900" indent="-342900">
              <a:lnSpc>
                <a:spcPct val="150000"/>
              </a:lnSpc>
              <a:spcBef>
                <a:spcPts val="0"/>
              </a:spcBef>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Times New Roman" panose="02020603050405020304" pitchFamily="18" charset="0"/>
              </a:rPr>
              <a:t>Some slides </a:t>
            </a:r>
            <a:r>
              <a:rPr lang="en-US" sz="2000" dirty="0">
                <a:latin typeface="Calibri" panose="020F0502020204030204" pitchFamily="34" charset="0"/>
                <a:ea typeface="Calibri" panose="020F0502020204030204" pitchFamily="34" charset="0"/>
                <a:cs typeface="Times New Roman" panose="02020603050405020304" pitchFamily="18" charset="0"/>
              </a:rPr>
              <a:t>include additional context and directions. Text that is bracketed indicates spaces where state response teams should fill in exercise information and response details that are specific to their jurisdiction. The Opioid Preparedness Facilitator Script aligns with these slides to help the facilitator of the exercise and may be adapted to fit the specific needs of the state and facilitator.</a:t>
            </a:r>
          </a:p>
          <a:p>
            <a:pPr marL="342900" indent="-342900">
              <a:lnSpc>
                <a:spcPct val="150000"/>
              </a:lnSpc>
              <a:spcBef>
                <a:spcPts val="0"/>
              </a:spcBef>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The exercise is often divided into two 120-minute sessions held no more than one week apart. If a state response team decides to split the sessions, they may arrange these slides to fit the order of those sessions. It is suggested that at the </a:t>
            </a:r>
            <a:r>
              <a:rPr lang="en-US" sz="2000" b="1" dirty="0">
                <a:latin typeface="Calibri" panose="020F0502020204030204" pitchFamily="34" charset="0"/>
                <a:ea typeface="Calibri" panose="020F0502020204030204" pitchFamily="34" charset="0"/>
                <a:cs typeface="Times New Roman" panose="02020603050405020304" pitchFamily="18" charset="0"/>
              </a:rPr>
              <a:t>end of each session</a:t>
            </a:r>
            <a:r>
              <a:rPr lang="en-US" sz="2000" dirty="0">
                <a:latin typeface="Calibri" panose="020F0502020204030204" pitchFamily="34" charset="0"/>
                <a:ea typeface="Calibri" panose="020F0502020204030204" pitchFamily="34" charset="0"/>
                <a:cs typeface="Times New Roman" panose="02020603050405020304" pitchFamily="18" charset="0"/>
              </a:rPr>
              <a:t>, there is an Action Planning discussion activity to identify the next steps and support states in developing a response plan and assign roles to those action steps. </a:t>
            </a:r>
          </a:p>
          <a:p>
            <a:pPr marL="342900" indent="-342900">
              <a:lnSpc>
                <a:spcPct val="150000"/>
              </a:lnSpc>
              <a:spcBef>
                <a:spcPts val="0"/>
              </a:spcBef>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For the mock scenario (Slides 16-31), the state will be prompted to select certain counties to highlight during the exercise. More guidance for the mock scenario is listed on Slide 15. </a:t>
            </a:r>
          </a:p>
        </p:txBody>
      </p:sp>
      <p:pic>
        <p:nvPicPr>
          <p:cNvPr id="8" name="Picture 17">
            <a:extLst>
              <a:ext uri="{FF2B5EF4-FFF2-40B4-BE49-F238E27FC236}">
                <a16:creationId xmlns:a16="http://schemas.microsoft.com/office/drawing/2014/main" id="{A3E453C0-4C9A-977E-C52F-617A6088D8E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640766" y="9038695"/>
            <a:ext cx="2094356" cy="713232"/>
          </a:xfrm>
          <a:prstGeom prst="rect">
            <a:avLst/>
          </a:prstGeom>
        </p:spPr>
      </p:pic>
      <p:sp>
        <p:nvSpPr>
          <p:cNvPr id="2" name="Title 1" hidden="1">
            <a:extLst>
              <a:ext uri="{FF2B5EF4-FFF2-40B4-BE49-F238E27FC236}">
                <a16:creationId xmlns:a16="http://schemas.microsoft.com/office/drawing/2014/main" id="{406DCEBA-15F1-A086-59C1-B4DED78BA6B5}"/>
              </a:ext>
            </a:extLst>
          </p:cNvPr>
          <p:cNvSpPr>
            <a:spLocks noGrp="1"/>
          </p:cNvSpPr>
          <p:nvPr>
            <p:ph type="title" idx="4294967295"/>
          </p:nvPr>
        </p:nvSpPr>
        <p:spPr>
          <a:xfrm>
            <a:off x="1257300" y="-1989137"/>
            <a:ext cx="15773400" cy="753341"/>
          </a:xfrm>
          <a:prstGeom prst="rect">
            <a:avLst/>
          </a:prstGeom>
        </p:spPr>
        <p:txBody>
          <a:bodyPr anchor="b"/>
          <a:lstStyle/>
          <a:p>
            <a:r>
              <a:rPr lang="en-US"/>
              <a:t>Text Slide 3</a:t>
            </a:r>
          </a:p>
        </p:txBody>
      </p:sp>
      <p:sp>
        <p:nvSpPr>
          <p:cNvPr id="9" name="AutoShape 3">
            <a:extLst>
              <a:ext uri="{FF2B5EF4-FFF2-40B4-BE49-F238E27FC236}">
                <a16:creationId xmlns:a16="http://schemas.microsoft.com/office/drawing/2014/main" id="{A991213C-7C6F-7ED4-224D-B9A6A14C8FD5}"/>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815720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a:extLst>
              <a:ext uri="{FF2B5EF4-FFF2-40B4-BE49-F238E27FC236}">
                <a16:creationId xmlns:a16="http://schemas.microsoft.com/office/drawing/2014/main" id="{9452B9BA-6014-F619-C206-032BCF88241F}"/>
              </a:ext>
            </a:extLst>
          </p:cNvPr>
          <p:cNvSpPr txBox="1"/>
          <p:nvPr/>
        </p:nvSpPr>
        <p:spPr>
          <a:xfrm>
            <a:off x="777530" y="3771900"/>
            <a:ext cx="13403235" cy="2954655"/>
          </a:xfrm>
          <a:prstGeom prst="rect">
            <a:avLst/>
          </a:prstGeom>
        </p:spPr>
        <p:txBody>
          <a:bodyPr lIns="0" tIns="0" rIns="0" bIns="0" rtlCol="0" anchor="t">
            <a:spAutoFit/>
          </a:bodyPr>
          <a:lstStyle/>
          <a:p>
            <a:r>
              <a:rPr lang="en-US" sz="9600" b="1">
                <a:solidFill>
                  <a:srgbClr val="00476B"/>
                </a:solidFill>
                <a:latin typeface="Calibri" panose="020F0502020204030204" pitchFamily="34" charset="0"/>
                <a:cs typeface="Calibri" panose="020F0502020204030204" pitchFamily="34" charset="0"/>
              </a:rPr>
              <a:t>[STATE] Landscape Presentation</a:t>
            </a:r>
          </a:p>
        </p:txBody>
      </p:sp>
      <p:pic>
        <p:nvPicPr>
          <p:cNvPr id="2" name="Picture 2">
            <a:extLst>
              <a:ext uri="{FF2B5EF4-FFF2-40B4-BE49-F238E27FC236}">
                <a16:creationId xmlns:a16="http://schemas.microsoft.com/office/drawing/2014/main" id="{2A73CA0B-F91A-C08F-5393-2B3CE65B3CF4}"/>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77530" y="718181"/>
            <a:ext cx="2099210" cy="714885"/>
          </a:xfrm>
          <a:prstGeom prst="rect">
            <a:avLst/>
          </a:prstGeom>
        </p:spPr>
      </p:pic>
      <p:grpSp>
        <p:nvGrpSpPr>
          <p:cNvPr id="3" name="Group 3">
            <a:extLst>
              <a:ext uri="{FF2B5EF4-FFF2-40B4-BE49-F238E27FC236}">
                <a16:creationId xmlns:a16="http://schemas.microsoft.com/office/drawing/2014/main" id="{44844CD5-18DC-7D64-1EF8-692DAEDCFDAA}"/>
              </a:ext>
              <a:ext uri="{C183D7F6-B498-43B3-948B-1728B52AA6E4}">
                <adec:decorative xmlns:adec="http://schemas.microsoft.com/office/drawing/2017/decorative" val="1"/>
              </a:ext>
            </a:extLst>
          </p:cNvPr>
          <p:cNvGrpSpPr>
            <a:grpSpLocks noChangeAspect="1"/>
          </p:cNvGrpSpPr>
          <p:nvPr/>
        </p:nvGrpSpPr>
        <p:grpSpPr>
          <a:xfrm rot="-2416671">
            <a:off x="13012493" y="-4168480"/>
            <a:ext cx="7330065" cy="10995098"/>
            <a:chOff x="0" y="0"/>
            <a:chExt cx="6350000" cy="9525000"/>
          </a:xfrm>
        </p:grpSpPr>
        <p:sp>
          <p:nvSpPr>
            <p:cNvPr id="4" name="Freeform 4">
              <a:extLst>
                <a:ext uri="{FF2B5EF4-FFF2-40B4-BE49-F238E27FC236}">
                  <a16:creationId xmlns:a16="http://schemas.microsoft.com/office/drawing/2014/main" id="{33125DD6-197D-9425-0DA6-102909DD8E2E}"/>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85796" r="-9950"/>
              </a:stretch>
            </a:blipFill>
          </p:spPr>
          <p:txBody>
            <a:bodyPr/>
            <a:lstStyle/>
            <a:p>
              <a:endParaRPr lang="en-US"/>
            </a:p>
          </p:txBody>
        </p:sp>
      </p:grpSp>
      <p:grpSp>
        <p:nvGrpSpPr>
          <p:cNvPr id="5" name="Group 5">
            <a:extLst>
              <a:ext uri="{FF2B5EF4-FFF2-40B4-BE49-F238E27FC236}">
                <a16:creationId xmlns:a16="http://schemas.microsoft.com/office/drawing/2014/main" id="{D65275BF-411D-F3C6-6778-0F1C22BD00B5}"/>
              </a:ext>
              <a:ext uri="{C183D7F6-B498-43B3-948B-1728B52AA6E4}">
                <adec:decorative xmlns:adec="http://schemas.microsoft.com/office/drawing/2017/decorative" val="1"/>
              </a:ext>
            </a:extLst>
          </p:cNvPr>
          <p:cNvGrpSpPr>
            <a:grpSpLocks noChangeAspect="1"/>
          </p:cNvGrpSpPr>
          <p:nvPr/>
        </p:nvGrpSpPr>
        <p:grpSpPr>
          <a:xfrm rot="2420288">
            <a:off x="14219937" y="3373214"/>
            <a:ext cx="7330065" cy="10995098"/>
            <a:chOff x="0" y="0"/>
            <a:chExt cx="6350000" cy="9525000"/>
          </a:xfrm>
        </p:grpSpPr>
        <p:sp>
          <p:nvSpPr>
            <p:cNvPr id="6" name="Freeform 6">
              <a:extLst>
                <a:ext uri="{FF2B5EF4-FFF2-40B4-BE49-F238E27FC236}">
                  <a16:creationId xmlns:a16="http://schemas.microsoft.com/office/drawing/2014/main" id="{63F87684-6D90-9C7F-F526-3157238706B0}"/>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95746"/>
              </a:stretch>
            </a:blipFill>
          </p:spPr>
          <p:txBody>
            <a:bodyPr/>
            <a:lstStyle/>
            <a:p>
              <a:endParaRPr lang="en-US"/>
            </a:p>
          </p:txBody>
        </p:sp>
      </p:grpSp>
      <p:sp>
        <p:nvSpPr>
          <p:cNvPr id="9" name="Title 8" hidden="1">
            <a:extLst>
              <a:ext uri="{FF2B5EF4-FFF2-40B4-BE49-F238E27FC236}">
                <a16:creationId xmlns:a16="http://schemas.microsoft.com/office/drawing/2014/main" id="{86C418E7-0B11-CF88-B4E0-9173E1EB23AB}"/>
              </a:ext>
            </a:extLst>
          </p:cNvPr>
          <p:cNvSpPr>
            <a:spLocks noGrp="1"/>
          </p:cNvSpPr>
          <p:nvPr>
            <p:ph type="title" idx="4294967295"/>
          </p:nvPr>
        </p:nvSpPr>
        <p:spPr>
          <a:xfrm>
            <a:off x="74034" y="-1955453"/>
            <a:ext cx="15773400" cy="714886"/>
          </a:xfrm>
          <a:prstGeom prst="rect">
            <a:avLst/>
          </a:prstGeom>
        </p:spPr>
        <p:txBody>
          <a:bodyPr anchor="t"/>
          <a:lstStyle/>
          <a:p>
            <a:pPr algn="l"/>
            <a:r>
              <a:rPr lang="en-US"/>
              <a:t>Opening Slide</a:t>
            </a:r>
            <a:r>
              <a:rPr lang="en-US" baseline="0"/>
              <a:t> </a:t>
            </a:r>
            <a:r>
              <a:rPr lang="en-US"/>
              <a:t>1</a:t>
            </a:r>
          </a:p>
        </p:txBody>
      </p:sp>
    </p:spTree>
    <p:extLst>
      <p:ext uri="{BB962C8B-B14F-4D97-AF65-F5344CB8AC3E}">
        <p14:creationId xmlns:p14="http://schemas.microsoft.com/office/powerpoint/2010/main" val="301706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6520F51D-5960-FA1F-1F11-E635B5025371}"/>
              </a:ext>
            </a:extLst>
          </p:cNvPr>
          <p:cNvSpPr txBox="1"/>
          <p:nvPr/>
        </p:nvSpPr>
        <p:spPr>
          <a:xfrm>
            <a:off x="791236" y="897005"/>
            <a:ext cx="10027564" cy="1122295"/>
          </a:xfrm>
          <a:prstGeom prst="rect">
            <a:avLst/>
          </a:prstGeom>
        </p:spPr>
        <p:txBody>
          <a:bodyPr wrap="square" lIns="0" tIns="0" rIns="0" bIns="0" rtlCol="0" anchor="t">
            <a:spAutoFit/>
          </a:bodyPr>
          <a:lstStyle/>
          <a:p>
            <a:pPr>
              <a:lnSpc>
                <a:spcPts val="8611"/>
              </a:lnSpc>
            </a:pPr>
            <a:r>
              <a:rPr lang="en-US" sz="7200" b="1" spc="-132">
                <a:solidFill>
                  <a:srgbClr val="00476B"/>
                </a:solidFill>
                <a:latin typeface="Calibri" panose="020F0502020204030204" pitchFamily="34" charset="0"/>
                <a:ea typeface="Sunflower" pitchFamily="2" charset="0"/>
                <a:cs typeface="Calibri" panose="020F0502020204030204" pitchFamily="34" charset="0"/>
              </a:rPr>
              <a:t>[STATE] Landscape</a:t>
            </a:r>
            <a:endParaRPr lang="en-US" sz="6000" b="1" spc="-132">
              <a:solidFill>
                <a:srgbClr val="00476B"/>
              </a:solidFill>
              <a:latin typeface="Calibri" panose="020F0502020204030204" pitchFamily="34" charset="0"/>
              <a:ea typeface="Sunflower" pitchFamily="2" charset="0"/>
              <a:cs typeface="Calibri" panose="020F0502020204030204" pitchFamily="34" charset="0"/>
            </a:endParaRPr>
          </a:p>
        </p:txBody>
      </p:sp>
      <p:cxnSp>
        <p:nvCxnSpPr>
          <p:cNvPr id="6" name="Straight Connector 5">
            <a:extLst>
              <a:ext uri="{FF2B5EF4-FFF2-40B4-BE49-F238E27FC236}">
                <a16:creationId xmlns:a16="http://schemas.microsoft.com/office/drawing/2014/main" id="{4D1A6C63-DAF2-E8E5-C5B6-7EFE61987DEC}"/>
              </a:ext>
              <a:ext uri="{C183D7F6-B498-43B3-948B-1728B52AA6E4}">
                <adec:decorative xmlns:adec="http://schemas.microsoft.com/office/drawing/2017/decorative" val="1"/>
              </a:ext>
            </a:extLst>
          </p:cNvPr>
          <p:cNvCxnSpPr>
            <a:cxnSpLocks/>
          </p:cNvCxnSpPr>
          <p:nvPr/>
        </p:nvCxnSpPr>
        <p:spPr>
          <a:xfrm>
            <a:off x="791236" y="2400300"/>
            <a:ext cx="12772364" cy="0"/>
          </a:xfrm>
          <a:prstGeom prst="line">
            <a:avLst/>
          </a:prstGeom>
          <a:ln w="76200">
            <a:solidFill>
              <a:srgbClr val="C05711"/>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F07AE7D1-846B-F13E-53FE-8CADE8C57F14}"/>
              </a:ext>
            </a:extLst>
          </p:cNvPr>
          <p:cNvSpPr txBox="1"/>
          <p:nvPr/>
        </p:nvSpPr>
        <p:spPr>
          <a:xfrm>
            <a:off x="685800" y="2778301"/>
            <a:ext cx="12877800" cy="5693866"/>
          </a:xfrm>
          <a:prstGeom prst="rect">
            <a:avLst/>
          </a:prstGeom>
          <a:noFill/>
        </p:spPr>
        <p:txBody>
          <a:bodyPr wrap="square" rtlCol="0">
            <a:spAutoFit/>
          </a:bodyPr>
          <a:lstStyle/>
          <a:p>
            <a:r>
              <a:rPr lang="en-US" sz="2800" b="1"/>
              <a:t>This section may include:</a:t>
            </a:r>
            <a:br>
              <a:rPr lang="en-US" sz="2800" b="1"/>
            </a:br>
            <a:endParaRPr lang="en-US" sz="2800" b="1"/>
          </a:p>
          <a:p>
            <a:pPr marL="914400" lvl="1" indent="-457200">
              <a:buClr>
                <a:srgbClr val="C05711"/>
              </a:buClr>
              <a:buFont typeface="Arial" panose="020B0604020202020204" pitchFamily="34" charset="0"/>
              <a:buChar char="•"/>
            </a:pPr>
            <a:r>
              <a:rPr lang="en-US" sz="2800"/>
              <a:t>Who the state trusted contacts are, and what agencies </a:t>
            </a:r>
            <a:br>
              <a:rPr lang="en-US" sz="2800"/>
            </a:br>
            <a:r>
              <a:rPr lang="en-US" sz="2800"/>
              <a:t>they represent.</a:t>
            </a:r>
            <a:br>
              <a:rPr lang="en-US" sz="2800"/>
            </a:br>
            <a:endParaRPr lang="en-US" sz="2800"/>
          </a:p>
          <a:p>
            <a:pPr marL="914400" lvl="1" indent="-457200">
              <a:buClr>
                <a:srgbClr val="C05711"/>
              </a:buClr>
              <a:buFont typeface="Arial" panose="020B0604020202020204" pitchFamily="34" charset="0"/>
              <a:buChar char="•"/>
            </a:pPr>
            <a:r>
              <a:rPr lang="en-US" sz="2800"/>
              <a:t>The state’s prior experience with disruptions in access to</a:t>
            </a:r>
            <a:br>
              <a:rPr lang="en-US" sz="2800"/>
            </a:br>
            <a:r>
              <a:rPr lang="en-US" sz="2800"/>
              <a:t>opioid prescriptions.</a:t>
            </a:r>
            <a:br>
              <a:rPr lang="en-US" sz="2800"/>
            </a:br>
            <a:endParaRPr lang="en-US" sz="2800"/>
          </a:p>
          <a:p>
            <a:pPr marL="914400" lvl="1" indent="-457200">
              <a:buClr>
                <a:srgbClr val="C05711"/>
              </a:buClr>
              <a:buFont typeface="Arial" panose="020B0604020202020204" pitchFamily="34" charset="0"/>
              <a:buChar char="•"/>
            </a:pPr>
            <a:r>
              <a:rPr lang="en-US" sz="2800"/>
              <a:t>Data on fatal and non-fatal overdoses in the state.</a:t>
            </a:r>
            <a:br>
              <a:rPr lang="en-US" sz="2800"/>
            </a:br>
            <a:endParaRPr lang="en-US" sz="2800"/>
          </a:p>
          <a:p>
            <a:pPr marL="914400" lvl="1" indent="-457200">
              <a:buClr>
                <a:srgbClr val="C05711"/>
              </a:buClr>
              <a:buFont typeface="Arial" panose="020B0604020202020204" pitchFamily="34" charset="0"/>
              <a:buChar char="•"/>
            </a:pPr>
            <a:r>
              <a:rPr lang="en-US" sz="2800"/>
              <a:t>Any state-specific concerns or special considerations (e.g., regions of the state that are more likely to experience a disruption, cross-state or regional considerations, other unique challenges or successes).</a:t>
            </a:r>
          </a:p>
        </p:txBody>
      </p:sp>
      <p:pic>
        <p:nvPicPr>
          <p:cNvPr id="3" name="Picture 7">
            <a:extLst>
              <a:ext uri="{FF2B5EF4-FFF2-40B4-BE49-F238E27FC236}">
                <a16:creationId xmlns:a16="http://schemas.microsoft.com/office/drawing/2014/main" id="{631312A2-CEA2-1901-8F7C-8E20D444C7C6}"/>
              </a:ext>
              <a:ext uri="{C183D7F6-B498-43B3-948B-1728B52AA6E4}">
                <adec:decorative xmlns:adec="http://schemas.microsoft.com/office/drawing/2017/decorative" val="1"/>
              </a:ext>
            </a:extLst>
          </p:cNvPr>
          <p:cNvPicPr>
            <a:picLocks noChangeAspect="1"/>
          </p:cNvPicPr>
          <p:nvPr/>
        </p:nvPicPr>
        <p:blipFill rotWithShape="1">
          <a:blip r:embed="rId3"/>
          <a:srcRect l="47045" t="6465" r="34329"/>
          <a:stretch/>
        </p:blipFill>
        <p:spPr>
          <a:xfrm rot="-10800000">
            <a:off x="14249399" y="-2"/>
            <a:ext cx="4038598" cy="10286999"/>
          </a:xfrm>
          <a:prstGeom prst="rect">
            <a:avLst/>
          </a:prstGeom>
        </p:spPr>
      </p:pic>
      <p:pic>
        <p:nvPicPr>
          <p:cNvPr id="8" name="Picture 17">
            <a:extLst>
              <a:ext uri="{FF2B5EF4-FFF2-40B4-BE49-F238E27FC236}">
                <a16:creationId xmlns:a16="http://schemas.microsoft.com/office/drawing/2014/main" id="{A3E453C0-4C9A-977E-C52F-617A6088D8ED}"/>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640766" y="9038695"/>
            <a:ext cx="2099210" cy="714885"/>
          </a:xfrm>
          <a:prstGeom prst="rect">
            <a:avLst/>
          </a:prstGeom>
        </p:spPr>
      </p:pic>
      <p:sp>
        <p:nvSpPr>
          <p:cNvPr id="2" name="Title 1" hidden="1">
            <a:extLst>
              <a:ext uri="{FF2B5EF4-FFF2-40B4-BE49-F238E27FC236}">
                <a16:creationId xmlns:a16="http://schemas.microsoft.com/office/drawing/2014/main" id="{406DCEBA-15F1-A086-59C1-B4DED78BA6B5}"/>
              </a:ext>
            </a:extLst>
          </p:cNvPr>
          <p:cNvSpPr>
            <a:spLocks noGrp="1"/>
          </p:cNvSpPr>
          <p:nvPr>
            <p:ph type="title" idx="4294967295"/>
          </p:nvPr>
        </p:nvSpPr>
        <p:spPr>
          <a:xfrm>
            <a:off x="1257300" y="-1989137"/>
            <a:ext cx="15773400" cy="753341"/>
          </a:xfrm>
          <a:prstGeom prst="rect">
            <a:avLst/>
          </a:prstGeom>
        </p:spPr>
        <p:txBody>
          <a:bodyPr anchor="b"/>
          <a:lstStyle/>
          <a:p>
            <a:r>
              <a:rPr lang="en-US"/>
              <a:t>Text Slide 3</a:t>
            </a:r>
          </a:p>
        </p:txBody>
      </p:sp>
    </p:spTree>
    <p:extLst>
      <p:ext uri="{BB962C8B-B14F-4D97-AF65-F5344CB8AC3E}">
        <p14:creationId xmlns:p14="http://schemas.microsoft.com/office/powerpoint/2010/main" val="352978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a:extLst>
              <a:ext uri="{FF2B5EF4-FFF2-40B4-BE49-F238E27FC236}">
                <a16:creationId xmlns:a16="http://schemas.microsoft.com/office/drawing/2014/main" id="{76B04619-7832-94AD-48AD-1EE66FCEF1AC}"/>
              </a:ext>
            </a:extLst>
          </p:cNvPr>
          <p:cNvSpPr txBox="1"/>
          <p:nvPr/>
        </p:nvSpPr>
        <p:spPr>
          <a:xfrm>
            <a:off x="3723341" y="2650510"/>
            <a:ext cx="13403235" cy="4985980"/>
          </a:xfrm>
          <a:prstGeom prst="rect">
            <a:avLst/>
          </a:prstGeom>
        </p:spPr>
        <p:txBody>
          <a:bodyPr lIns="0" tIns="0" rIns="0" bIns="0" rtlCol="0" anchor="t">
            <a:spAutoFit/>
          </a:bodyPr>
          <a:lstStyle/>
          <a:p>
            <a:pPr algn="r"/>
            <a:r>
              <a:rPr lang="en-US" sz="10800" b="1">
                <a:solidFill>
                  <a:srgbClr val="07476B"/>
                </a:solidFill>
                <a:latin typeface="Calibri" panose="020F0502020204030204" pitchFamily="34" charset="0"/>
                <a:cs typeface="Calibri" panose="020F0502020204030204" pitchFamily="34" charset="0"/>
              </a:rPr>
              <a:t>Building the Foundation for Response Planning</a:t>
            </a:r>
          </a:p>
        </p:txBody>
      </p:sp>
      <p:sp>
        <p:nvSpPr>
          <p:cNvPr id="11" name="TextBox 10">
            <a:extLst>
              <a:ext uri="{FF2B5EF4-FFF2-40B4-BE49-F238E27FC236}">
                <a16:creationId xmlns:a16="http://schemas.microsoft.com/office/drawing/2014/main" id="{5AAC0C70-B370-B890-A00A-7FC3DF9174D8}"/>
              </a:ext>
            </a:extLst>
          </p:cNvPr>
          <p:cNvSpPr txBox="1"/>
          <p:nvPr/>
        </p:nvSpPr>
        <p:spPr>
          <a:xfrm>
            <a:off x="13700071" y="8270688"/>
            <a:ext cx="3337270" cy="602729"/>
          </a:xfrm>
          <a:prstGeom prst="rect">
            <a:avLst/>
          </a:prstGeom>
        </p:spPr>
        <p:txBody>
          <a:bodyPr wrap="square" lIns="0" tIns="0" rIns="0" bIns="0" rtlCol="0" anchor="t">
            <a:spAutoFit/>
          </a:bodyPr>
          <a:lstStyle/>
          <a:p>
            <a:pPr marL="0" lvl="0" indent="0" algn="r">
              <a:lnSpc>
                <a:spcPts val="4679"/>
              </a:lnSpc>
              <a:spcBef>
                <a:spcPct val="0"/>
              </a:spcBef>
            </a:pPr>
            <a:r>
              <a:rPr lang="en-US" sz="4000" b="1">
                <a:solidFill>
                  <a:srgbClr val="FFFFFF"/>
                </a:solidFill>
                <a:latin typeface="Calibri" panose="020F0502020204030204" pitchFamily="34" charset="0"/>
              </a:rPr>
              <a:t>Date</a:t>
            </a:r>
          </a:p>
        </p:txBody>
      </p:sp>
      <p:grpSp>
        <p:nvGrpSpPr>
          <p:cNvPr id="7" name="Group 7">
            <a:extLst>
              <a:ext uri="{FF2B5EF4-FFF2-40B4-BE49-F238E27FC236}">
                <a16:creationId xmlns:a16="http://schemas.microsoft.com/office/drawing/2014/main" id="{54231E42-A044-EE47-347D-3D97E1F4D4DA}"/>
              </a:ext>
              <a:ext uri="{C183D7F6-B498-43B3-948B-1728B52AA6E4}">
                <adec:decorative xmlns:adec="http://schemas.microsoft.com/office/drawing/2017/decorative" val="1"/>
              </a:ext>
            </a:extLst>
          </p:cNvPr>
          <p:cNvGrpSpPr>
            <a:grpSpLocks noChangeAspect="1"/>
          </p:cNvGrpSpPr>
          <p:nvPr/>
        </p:nvGrpSpPr>
        <p:grpSpPr>
          <a:xfrm rot="2428893">
            <a:off x="-2158695" y="-4080179"/>
            <a:ext cx="7330065" cy="10995098"/>
            <a:chOff x="0" y="0"/>
            <a:chExt cx="6350000" cy="9525000"/>
          </a:xfrm>
        </p:grpSpPr>
        <p:sp>
          <p:nvSpPr>
            <p:cNvPr id="8" name="Freeform 8">
              <a:extLst>
                <a:ext uri="{FF2B5EF4-FFF2-40B4-BE49-F238E27FC236}">
                  <a16:creationId xmlns:a16="http://schemas.microsoft.com/office/drawing/2014/main" id="{0251C4B4-0BF9-2A77-481D-DDB4D44DABB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txBody>
            <a:bodyPr/>
            <a:lstStyle/>
            <a:p>
              <a:endParaRPr lang="en-US"/>
            </a:p>
          </p:txBody>
        </p:sp>
      </p:grpSp>
      <p:grpSp>
        <p:nvGrpSpPr>
          <p:cNvPr id="9" name="Group 9">
            <a:extLst>
              <a:ext uri="{FF2B5EF4-FFF2-40B4-BE49-F238E27FC236}">
                <a16:creationId xmlns:a16="http://schemas.microsoft.com/office/drawing/2014/main" id="{85D82683-31DC-BAE5-FB2A-5230495625F6}"/>
              </a:ext>
              <a:ext uri="{C183D7F6-B498-43B3-948B-1728B52AA6E4}">
                <adec:decorative xmlns:adec="http://schemas.microsoft.com/office/drawing/2017/decorative" val="1"/>
              </a:ext>
            </a:extLst>
          </p:cNvPr>
          <p:cNvGrpSpPr>
            <a:grpSpLocks noChangeAspect="1"/>
          </p:cNvGrpSpPr>
          <p:nvPr/>
        </p:nvGrpSpPr>
        <p:grpSpPr>
          <a:xfrm rot="8384531">
            <a:off x="-3357491" y="3630161"/>
            <a:ext cx="7330065" cy="10995098"/>
            <a:chOff x="0" y="0"/>
            <a:chExt cx="6350000" cy="9525000"/>
          </a:xfrm>
        </p:grpSpPr>
        <p:sp>
          <p:nvSpPr>
            <p:cNvPr id="10" name="Freeform 10">
              <a:extLst>
                <a:ext uri="{FF2B5EF4-FFF2-40B4-BE49-F238E27FC236}">
                  <a16:creationId xmlns:a16="http://schemas.microsoft.com/office/drawing/2014/main" id="{39B56509-3B93-286C-4284-391099EC239A}"/>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txBody>
            <a:bodyPr/>
            <a:lstStyle/>
            <a:p>
              <a:endParaRPr lang="en-US"/>
            </a:p>
          </p:txBody>
        </p:sp>
      </p:grpSp>
      <p:pic>
        <p:nvPicPr>
          <p:cNvPr id="2" name="Picture 2">
            <a:extLst>
              <a:ext uri="{FF2B5EF4-FFF2-40B4-BE49-F238E27FC236}">
                <a16:creationId xmlns:a16="http://schemas.microsoft.com/office/drawing/2014/main" id="{39962352-284C-91A1-8AE3-2F0948725A4B}"/>
              </a:ext>
              <a:ext uri="{C183D7F6-B498-43B3-948B-1728B52AA6E4}">
                <adec:decorative xmlns:adec="http://schemas.microsoft.com/office/drawing/2017/decorative" val="1"/>
              </a:ext>
            </a:extLst>
          </p:cNvPr>
          <p:cNvPicPr>
            <a:picLocks noChangeAspect="1"/>
          </p:cNvPicPr>
          <p:nvPr/>
        </p:nvPicPr>
        <p:blipFill>
          <a:blip r:embed="rId5"/>
          <a:srcRect/>
          <a:stretch>
            <a:fillRect/>
          </a:stretch>
        </p:blipFill>
        <p:spPr>
          <a:xfrm>
            <a:off x="14936176" y="718181"/>
            <a:ext cx="2099210" cy="714885"/>
          </a:xfrm>
          <a:prstGeom prst="rect">
            <a:avLst/>
          </a:prstGeom>
        </p:spPr>
      </p:pic>
      <p:sp>
        <p:nvSpPr>
          <p:cNvPr id="5" name="Title 4" hidden="1">
            <a:extLst>
              <a:ext uri="{FF2B5EF4-FFF2-40B4-BE49-F238E27FC236}">
                <a16:creationId xmlns:a16="http://schemas.microsoft.com/office/drawing/2014/main" id="{F482AD71-DBA3-D4DE-AC50-C9A5D17FE30F}"/>
              </a:ext>
            </a:extLst>
          </p:cNvPr>
          <p:cNvSpPr>
            <a:spLocks noGrp="1"/>
          </p:cNvSpPr>
          <p:nvPr>
            <p:ph type="title" idx="4294967295"/>
          </p:nvPr>
        </p:nvSpPr>
        <p:spPr>
          <a:xfrm>
            <a:off x="1257300" y="-1989137"/>
            <a:ext cx="15773400" cy="714885"/>
          </a:xfrm>
          <a:prstGeom prst="rect">
            <a:avLst/>
          </a:prstGeom>
        </p:spPr>
        <p:txBody>
          <a:bodyPr anchor="b"/>
          <a:lstStyle/>
          <a:p>
            <a:pPr algn="r"/>
            <a:r>
              <a:rPr lang="en-US"/>
              <a:t>Opening Slide 2</a:t>
            </a:r>
          </a:p>
        </p:txBody>
      </p:sp>
    </p:spTree>
    <p:extLst>
      <p:ext uri="{BB962C8B-B14F-4D97-AF65-F5344CB8AC3E}">
        <p14:creationId xmlns:p14="http://schemas.microsoft.com/office/powerpoint/2010/main" val="384674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BCC2049F-E831-5A1A-07B7-0B59E0262028}"/>
              </a:ext>
            </a:extLst>
          </p:cNvPr>
          <p:cNvSpPr txBox="1"/>
          <p:nvPr/>
        </p:nvSpPr>
        <p:spPr>
          <a:xfrm>
            <a:off x="1028700" y="647700"/>
            <a:ext cx="11468100" cy="1215076"/>
          </a:xfrm>
          <a:prstGeom prst="rect">
            <a:avLst/>
          </a:prstGeom>
        </p:spPr>
        <p:txBody>
          <a:bodyPr wrap="square" lIns="0" tIns="0" rIns="0" bIns="0" rtlCol="0" anchor="t">
            <a:spAutoFit/>
          </a:bodyPr>
          <a:lstStyle/>
          <a:p>
            <a:pPr>
              <a:lnSpc>
                <a:spcPts val="10077"/>
              </a:lnSpc>
              <a:spcBef>
                <a:spcPct val="0"/>
              </a:spcBef>
            </a:pPr>
            <a:r>
              <a:rPr lang="en-US" sz="7197" b="1">
                <a:solidFill>
                  <a:srgbClr val="C05711"/>
                </a:solidFill>
                <a:latin typeface="Calibri" panose="020F0502020204030204" pitchFamily="34" charset="0"/>
                <a:cs typeface="Calibri" panose="020F0502020204030204" pitchFamily="34" charset="0"/>
              </a:rPr>
              <a:t>Opioid Preparedness Exercise</a:t>
            </a:r>
          </a:p>
        </p:txBody>
      </p:sp>
      <p:sp>
        <p:nvSpPr>
          <p:cNvPr id="6" name="TextBox 7">
            <a:extLst>
              <a:ext uri="{FF2B5EF4-FFF2-40B4-BE49-F238E27FC236}">
                <a16:creationId xmlns:a16="http://schemas.microsoft.com/office/drawing/2014/main" id="{918C03B6-3EA0-2942-5A7D-AFCD4E9CF636}"/>
              </a:ext>
            </a:extLst>
          </p:cNvPr>
          <p:cNvSpPr txBox="1"/>
          <p:nvPr/>
        </p:nvSpPr>
        <p:spPr>
          <a:xfrm>
            <a:off x="1104900" y="2552700"/>
            <a:ext cx="10629900" cy="4333494"/>
          </a:xfrm>
          <a:prstGeom prst="rect">
            <a:avLst/>
          </a:prstGeom>
        </p:spPr>
        <p:txBody>
          <a:bodyPr wrap="square" lIns="0" tIns="0" rIns="0" bIns="0" rtlCol="0" anchor="t">
            <a:spAutoFit/>
          </a:bodyPr>
          <a:lstStyle/>
          <a:p>
            <a:pPr>
              <a:lnSpc>
                <a:spcPts val="3640"/>
              </a:lnSpc>
            </a:pPr>
            <a:r>
              <a:rPr lang="en-US" sz="3200" b="1">
                <a:solidFill>
                  <a:srgbClr val="07476B"/>
                </a:solidFill>
                <a:latin typeface="Calibri" panose="020F0502020204030204" pitchFamily="34" charset="0"/>
              </a:rPr>
              <a:t>Goals are to</a:t>
            </a:r>
            <a:r>
              <a:rPr lang="en-US" sz="3200" b="1">
                <a:solidFill>
                  <a:srgbClr val="07476B"/>
                </a:solidFill>
                <a:latin typeface="Calibri" panose="020F0502020204030204" pitchFamily="34" charset="0"/>
                <a:cs typeface="Calibri" panose="020F0502020204030204" pitchFamily="34" charset="0"/>
              </a:rPr>
              <a:t>:</a:t>
            </a:r>
            <a:br>
              <a:rPr lang="en-US" sz="3200" b="1">
                <a:solidFill>
                  <a:srgbClr val="07476B"/>
                </a:solidFill>
                <a:latin typeface="Calibri" panose="020F0502020204030204" pitchFamily="34" charset="0"/>
                <a:cs typeface="Calibri" panose="020F0502020204030204" pitchFamily="34" charset="0"/>
              </a:rPr>
            </a:br>
            <a:endParaRPr lang="en-US" sz="3200" b="1">
              <a:solidFill>
                <a:srgbClr val="07476B"/>
              </a:solidFill>
              <a:latin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Strengthen and enhance state response protocols using a mock scenario.</a:t>
            </a:r>
          </a:p>
          <a:p>
            <a:pPr marR="0" lvl="1"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800">
                <a:solidFill>
                  <a:prstClr val="black"/>
                </a:solidFill>
                <a:latin typeface="Calibri" panose="020F0502020204030204"/>
              </a:rPr>
              <a:t>Provide space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for discussion, brainstorming, and collaboration among participants.</a:t>
            </a:r>
          </a:p>
          <a:p>
            <a:pPr marR="0" lvl="1"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Use </a:t>
            </a:r>
            <a:r>
              <a:rPr lang="en-US" sz="2800">
                <a:solidFill>
                  <a:prstClr val="black"/>
                </a:solidFill>
                <a:latin typeface="Calibri" panose="020F0502020204030204"/>
              </a:rPr>
              <a:t>a</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“whole community approach” to ensure that solutions serve the entire community and utilize resources efficiently. </a:t>
            </a:r>
            <a:endParaRPr kumimoji="0" lang="en-US" sz="2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3" name="AutoShape 4">
            <a:extLst>
              <a:ext uri="{FF2B5EF4-FFF2-40B4-BE49-F238E27FC236}">
                <a16:creationId xmlns:a16="http://schemas.microsoft.com/office/drawing/2014/main" id="{E8B8D803-5E43-C9AA-6371-55503A10725B}"/>
              </a:ext>
              <a:ext uri="{C183D7F6-B498-43B3-948B-1728B52AA6E4}">
                <adec:decorative xmlns:adec="http://schemas.microsoft.com/office/drawing/2017/decorative" val="1"/>
              </a:ext>
            </a:extLst>
          </p:cNvPr>
          <p:cNvSpPr/>
          <p:nvPr/>
        </p:nvSpPr>
        <p:spPr>
          <a:xfrm rot="-10800000">
            <a:off x="1028700" y="2095500"/>
            <a:ext cx="14534024" cy="0"/>
          </a:xfrm>
          <a:prstGeom prst="line">
            <a:avLst/>
          </a:prstGeom>
          <a:ln w="76200" cap="flat">
            <a:solidFill>
              <a:srgbClr val="C05711"/>
            </a:solidFill>
            <a:prstDash val="solid"/>
            <a:headEnd type="none" w="sm" len="sm"/>
            <a:tailEnd type="none" w="sm" len="sm"/>
          </a:ln>
        </p:spPr>
        <p:txBody>
          <a:bodyPr/>
          <a:lstStyle/>
          <a:p>
            <a:endParaRPr lang="en-US"/>
          </a:p>
        </p:txBody>
      </p:sp>
      <p:sp>
        <p:nvSpPr>
          <p:cNvPr id="7" name="Title 6" hidden="1">
            <a:extLst>
              <a:ext uri="{FF2B5EF4-FFF2-40B4-BE49-F238E27FC236}">
                <a16:creationId xmlns:a16="http://schemas.microsoft.com/office/drawing/2014/main" id="{4C706B84-3B2D-70BD-B64E-1CEAFEC34500}"/>
              </a:ext>
            </a:extLst>
          </p:cNvPr>
          <p:cNvSpPr>
            <a:spLocks noGrp="1"/>
          </p:cNvSpPr>
          <p:nvPr>
            <p:ph type="title" idx="4294967295"/>
          </p:nvPr>
        </p:nvSpPr>
        <p:spPr>
          <a:xfrm>
            <a:off x="1257300" y="-1989137"/>
            <a:ext cx="15773400" cy="886967"/>
          </a:xfrm>
          <a:prstGeom prst="rect">
            <a:avLst/>
          </a:prstGeom>
        </p:spPr>
        <p:txBody>
          <a:bodyPr anchor="b"/>
          <a:lstStyle/>
          <a:p>
            <a:r>
              <a:rPr lang="en-US"/>
              <a:t>Text Slide 7</a:t>
            </a:r>
          </a:p>
        </p:txBody>
      </p:sp>
      <p:pic>
        <p:nvPicPr>
          <p:cNvPr id="19" name="Picture 18" descr="A group of people having a discussion&#10;&#10;Description automatically generated">
            <a:extLst>
              <a:ext uri="{FF2B5EF4-FFF2-40B4-BE49-F238E27FC236}">
                <a16:creationId xmlns:a16="http://schemas.microsoft.com/office/drawing/2014/main" id="{DCC251C7-3506-5DCF-C613-08BB502A3057}"/>
              </a:ext>
            </a:extLst>
          </p:cNvPr>
          <p:cNvPicPr>
            <a:picLocks noChangeAspect="1"/>
          </p:cNvPicPr>
          <p:nvPr/>
        </p:nvPicPr>
        <p:blipFill rotWithShape="1">
          <a:blip r:embed="rId3">
            <a:extLst>
              <a:ext uri="{28A0092B-C50C-407E-A947-70E740481C1C}">
                <a14:useLocalDpi xmlns:a14="http://schemas.microsoft.com/office/drawing/2010/main" val="0"/>
              </a:ext>
            </a:extLst>
          </a:blip>
          <a:srcRect l="15463" r="5013"/>
          <a:stretch/>
        </p:blipFill>
        <p:spPr>
          <a:xfrm>
            <a:off x="12801600" y="-55732"/>
            <a:ext cx="5486400" cy="10342732"/>
          </a:xfrm>
          <a:prstGeom prst="rect">
            <a:avLst/>
          </a:prstGeom>
        </p:spPr>
      </p:pic>
    </p:spTree>
    <p:extLst>
      <p:ext uri="{BB962C8B-B14F-4D97-AF65-F5344CB8AC3E}">
        <p14:creationId xmlns:p14="http://schemas.microsoft.com/office/powerpoint/2010/main" val="547124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9">
            <a:extLst>
              <a:ext uri="{FF2B5EF4-FFF2-40B4-BE49-F238E27FC236}">
                <a16:creationId xmlns:a16="http://schemas.microsoft.com/office/drawing/2014/main" id="{4204347C-EF45-C0B5-552B-F53C6A7F5A9B}"/>
              </a:ext>
            </a:extLst>
          </p:cNvPr>
          <p:cNvSpPr txBox="1"/>
          <p:nvPr/>
        </p:nvSpPr>
        <p:spPr>
          <a:xfrm>
            <a:off x="875349" y="2476500"/>
            <a:ext cx="3629113" cy="4062651"/>
          </a:xfrm>
          <a:prstGeom prst="rect">
            <a:avLst/>
          </a:prstGeom>
        </p:spPr>
        <p:txBody>
          <a:bodyPr wrap="square" lIns="0" tIns="0" rIns="0" bIns="0" rtlCol="0" anchor="t">
            <a:spAutoFit/>
          </a:bodyPr>
          <a:lstStyle/>
          <a:p>
            <a:pPr marL="342900" indent="-342900">
              <a:buFontTx/>
              <a:buAutoNum type="arabicPeriod"/>
              <a:defRPr/>
            </a:pPr>
            <a:r>
              <a:rPr lang="en-US" sz="2400" b="1">
                <a:latin typeface="Calibri" panose="020F0502020204030204"/>
              </a:rPr>
              <a:t>State trusted contact(s) receive notification.</a:t>
            </a:r>
            <a:br>
              <a:rPr lang="en-US" sz="2400" b="1">
                <a:latin typeface="Calibri" panose="020F0502020204030204"/>
              </a:rPr>
            </a:br>
            <a:endParaRPr lang="en-US" sz="2400">
              <a:latin typeface="Calibri" panose="020F0502020204030204"/>
            </a:endParaRPr>
          </a:p>
          <a:p>
            <a:pPr marL="342900" indent="-342900">
              <a:buFontTx/>
              <a:buAutoNum type="arabicPeriod"/>
              <a:defRPr/>
            </a:pPr>
            <a:r>
              <a:rPr kumimoji="0" lang="en-US" sz="2400" b="1" i="0" u="none" strike="noStrike" kern="1200" cap="none" spc="0" normalizeH="0" baseline="0" noProof="0">
                <a:ln>
                  <a:noFill/>
                </a:ln>
                <a:effectLst/>
                <a:uLnTx/>
                <a:uFillTx/>
                <a:latin typeface="Calibri" panose="020F0502020204030204"/>
                <a:ea typeface="+mn-ea"/>
                <a:cs typeface="+mn-cs"/>
              </a:rPr>
              <a:t>Assess </a:t>
            </a:r>
            <a:r>
              <a:rPr lang="en-US" sz="2400" b="1">
                <a:latin typeface="Calibri" panose="020F0502020204030204"/>
              </a:rPr>
              <a:t>risks to impacted patients.</a:t>
            </a:r>
            <a:br>
              <a:rPr lang="en-US" sz="2400" b="1">
                <a:latin typeface="Calibri" panose="020F0502020204030204"/>
              </a:rPr>
            </a:br>
            <a:endParaRPr lang="en-US" sz="2400" b="1">
              <a:latin typeface="Calibri" panose="020F0502020204030204"/>
              <a:cs typeface="Calibri"/>
            </a:endParaRPr>
          </a:p>
          <a:p>
            <a:pPr marL="342900" indent="-342900">
              <a:buFontTx/>
              <a:buAutoNum type="arabicPeriod"/>
              <a:defRPr/>
            </a:pPr>
            <a:r>
              <a:rPr lang="en-US" sz="2400" b="1">
                <a:latin typeface="Calibri" panose="020F0502020204030204"/>
                <a:cs typeface="Calibri"/>
              </a:rPr>
              <a:t>Explore how/what information can be shared </a:t>
            </a:r>
            <a:r>
              <a:rPr lang="en-US" sz="2400">
                <a:latin typeface="Calibri" panose="020F0502020204030204"/>
                <a:cs typeface="Calibri"/>
              </a:rPr>
              <a:t>without compromising the integrity of the action.</a:t>
            </a:r>
            <a:endParaRPr lang="en-US" sz="2400" i="0" u="none" strike="noStrike" kern="1200" cap="none" spc="0" normalizeH="0" baseline="0" noProof="0">
              <a:ln>
                <a:noFill/>
              </a:ln>
              <a:effectLst/>
              <a:uLnTx/>
              <a:uFillTx/>
              <a:latin typeface="Calibri" panose="020F0502020204030204"/>
              <a:cs typeface="Calibri"/>
            </a:endParaRPr>
          </a:p>
        </p:txBody>
      </p:sp>
      <p:grpSp>
        <p:nvGrpSpPr>
          <p:cNvPr id="51" name="Group 50">
            <a:extLst>
              <a:ext uri="{FF2B5EF4-FFF2-40B4-BE49-F238E27FC236}">
                <a16:creationId xmlns:a16="http://schemas.microsoft.com/office/drawing/2014/main" id="{567DD250-B661-12D5-CC1E-1517A3B6C017}"/>
              </a:ext>
            </a:extLst>
          </p:cNvPr>
          <p:cNvGrpSpPr/>
          <p:nvPr/>
        </p:nvGrpSpPr>
        <p:grpSpPr>
          <a:xfrm>
            <a:off x="9372413" y="690765"/>
            <a:ext cx="3925941" cy="1258508"/>
            <a:chOff x="13792013" y="777926"/>
            <a:chExt cx="3925941" cy="1258508"/>
          </a:xfrm>
        </p:grpSpPr>
        <p:grpSp>
          <p:nvGrpSpPr>
            <p:cNvPr id="52" name="Group 7">
              <a:extLst>
                <a:ext uri="{FF2B5EF4-FFF2-40B4-BE49-F238E27FC236}">
                  <a16:creationId xmlns:a16="http://schemas.microsoft.com/office/drawing/2014/main" id="{4EC78B43-79A1-856F-6C18-EA56634E849C}"/>
                </a:ext>
                <a:ext uri="{C183D7F6-B498-43B3-948B-1728B52AA6E4}">
                  <adec:decorative xmlns:adec="http://schemas.microsoft.com/office/drawing/2017/decorative" val="1"/>
                </a:ext>
              </a:extLst>
            </p:cNvPr>
            <p:cNvGrpSpPr/>
            <p:nvPr/>
          </p:nvGrpSpPr>
          <p:grpSpPr>
            <a:xfrm>
              <a:off x="13792013" y="777926"/>
              <a:ext cx="3925941" cy="1258508"/>
              <a:chOff x="0" y="0"/>
              <a:chExt cx="1267875" cy="380283"/>
            </a:xfrm>
          </p:grpSpPr>
          <p:sp>
            <p:nvSpPr>
              <p:cNvPr id="54" name="Freeform 8">
                <a:extLst>
                  <a:ext uri="{FF2B5EF4-FFF2-40B4-BE49-F238E27FC236}">
                    <a16:creationId xmlns:a16="http://schemas.microsoft.com/office/drawing/2014/main" id="{8B2AE196-EC88-60CD-44AA-FABD48455FBA}"/>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endParaRPr lang="en-US"/>
              </a:p>
            </p:txBody>
          </p:sp>
          <p:sp>
            <p:nvSpPr>
              <p:cNvPr id="55" name="TextBox 9" hidden="1">
                <a:extLst>
                  <a:ext uri="{FF2B5EF4-FFF2-40B4-BE49-F238E27FC236}">
                    <a16:creationId xmlns:a16="http://schemas.microsoft.com/office/drawing/2014/main" id="{B1722C44-3A13-7A3B-C9FE-F96803313525}"/>
                  </a:ext>
                </a:extLst>
              </p:cNvPr>
              <p:cNvSpPr txBox="1"/>
              <p:nvPr/>
            </p:nvSpPr>
            <p:spPr>
              <a:xfrm>
                <a:off x="0" y="-76200"/>
                <a:ext cx="812800" cy="889000"/>
              </a:xfrm>
              <a:prstGeom prst="rect">
                <a:avLst/>
              </a:prstGeom>
            </p:spPr>
            <p:txBody>
              <a:bodyPr lIns="50800" tIns="50800" rIns="50800" bIns="50800" rtlCol="0" anchor="ctr"/>
              <a:lstStyle/>
              <a:p>
                <a:pPr algn="ctr">
                  <a:lnSpc>
                    <a:spcPts val="2657"/>
                  </a:lnSpc>
                </a:pPr>
                <a:endParaRPr b="1">
                  <a:latin typeface="Calibri" panose="020F0502020204030204" pitchFamily="34" charset="0"/>
                </a:endParaRPr>
              </a:p>
            </p:txBody>
          </p:sp>
        </p:grpSp>
        <p:sp>
          <p:nvSpPr>
            <p:cNvPr id="53" name="TextBox 16">
              <a:extLst>
                <a:ext uri="{FF2B5EF4-FFF2-40B4-BE49-F238E27FC236}">
                  <a16:creationId xmlns:a16="http://schemas.microsoft.com/office/drawing/2014/main" id="{1E94F286-798B-767B-D7C6-46A4CAA2C74F}"/>
                </a:ext>
              </a:extLst>
            </p:cNvPr>
            <p:cNvSpPr txBox="1"/>
            <p:nvPr/>
          </p:nvSpPr>
          <p:spPr>
            <a:xfrm>
              <a:off x="14325600" y="1125052"/>
              <a:ext cx="2902806" cy="564257"/>
            </a:xfrm>
            <a:prstGeom prst="rect">
              <a:avLst/>
            </a:prstGeom>
          </p:spPr>
          <p:txBody>
            <a:bodyPr wrap="square" lIns="0" tIns="0" rIns="0" bIns="0" rtlCol="0" anchor="t">
              <a:spAutoFit/>
            </a:bodyPr>
            <a:lstStyle/>
            <a:p>
              <a:pPr algn="ctr">
                <a:lnSpc>
                  <a:spcPts val="4619"/>
                </a:lnSpc>
              </a:pPr>
              <a:r>
                <a:rPr lang="en-US" sz="3600" b="1">
                  <a:solidFill>
                    <a:srgbClr val="FFFFFF"/>
                  </a:solidFill>
                  <a:latin typeface="Calibri" panose="020F0502020204030204" pitchFamily="34" charset="0"/>
                  <a:cs typeface="Calibri" panose="020F0502020204030204" pitchFamily="34" charset="0"/>
                </a:rPr>
                <a:t>Risk Mitigation</a:t>
              </a:r>
            </a:p>
          </p:txBody>
        </p:sp>
      </p:grpSp>
      <p:sp>
        <p:nvSpPr>
          <p:cNvPr id="56" name="TextBox 19">
            <a:extLst>
              <a:ext uri="{FF2B5EF4-FFF2-40B4-BE49-F238E27FC236}">
                <a16:creationId xmlns:a16="http://schemas.microsoft.com/office/drawing/2014/main" id="{CB90A08E-63BF-A91D-DDED-A72BF7BBB652}"/>
              </a:ext>
            </a:extLst>
          </p:cNvPr>
          <p:cNvSpPr txBox="1"/>
          <p:nvPr/>
        </p:nvSpPr>
        <p:spPr>
          <a:xfrm>
            <a:off x="9507767" y="2476500"/>
            <a:ext cx="3629113" cy="3323987"/>
          </a:xfrm>
          <a:prstGeom prst="rect">
            <a:avLst/>
          </a:prstGeom>
        </p:spPr>
        <p:txBody>
          <a:bodyPr wrap="square" lIns="0" tIns="0" rIns="0" bIns="0" rtlCol="0" anchor="t">
            <a:spAutoFit/>
          </a:bodyPr>
          <a:lstStyle/>
          <a:p>
            <a:pPr marL="342900" indent="-342900">
              <a:buFont typeface="+mj-lt"/>
              <a:buAutoNum type="arabicPeriod"/>
              <a:defRPr/>
            </a:pPr>
            <a:r>
              <a:rPr kumimoji="0" lang="en-US" sz="2400" b="1" i="0" u="none" strike="noStrike" kern="1200" cap="none" spc="0" normalizeH="0" baseline="0" noProof="0">
                <a:ln>
                  <a:noFill/>
                </a:ln>
                <a:effectLst/>
                <a:uLnTx/>
                <a:uFillTx/>
                <a:latin typeface="Calibri" panose="020F0502020204030204"/>
                <a:ea typeface="+mn-ea"/>
                <a:cs typeface="+mn-cs"/>
              </a:rPr>
              <a:t>Communicate </a:t>
            </a:r>
            <a:r>
              <a:rPr lang="en-US" sz="2400" b="1">
                <a:latin typeface="Calibri" panose="020F0502020204030204"/>
              </a:rPr>
              <a:t>the risks </a:t>
            </a:r>
            <a:r>
              <a:rPr lang="en-US" sz="2400">
                <a:latin typeface="Calibri" panose="020F0502020204030204"/>
              </a:rPr>
              <a:t>to</a:t>
            </a:r>
            <a:r>
              <a:rPr kumimoji="0" lang="en-US" sz="2400" b="0" i="0" u="none" strike="noStrike" kern="1200" cap="none" spc="0" normalizeH="0" baseline="0" noProof="0">
                <a:ln>
                  <a:noFill/>
                </a:ln>
                <a:effectLst/>
                <a:uLnTx/>
                <a:uFillTx/>
                <a:latin typeface="Calibri" panose="020F0502020204030204"/>
                <a:ea typeface="+mn-ea"/>
                <a:cs typeface="+mn-cs"/>
              </a:rPr>
              <a:t> patients, providers, and other impacted partners.</a:t>
            </a:r>
            <a:br>
              <a:rPr kumimoji="0" lang="en-US" sz="2400" b="0" i="0" u="none" strike="noStrike" kern="1200" cap="none" spc="0" normalizeH="0" baseline="0" noProof="0">
                <a:ln>
                  <a:noFill/>
                </a:ln>
                <a:effectLst/>
                <a:uLnTx/>
                <a:uFillTx/>
                <a:latin typeface="Calibri" panose="020F0502020204030204"/>
                <a:ea typeface="+mn-ea"/>
                <a:cs typeface="+mn-cs"/>
              </a:rPr>
            </a:br>
            <a:endParaRPr kumimoji="0" lang="en-US" sz="2400" b="1"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effectLst/>
                <a:uLnTx/>
                <a:uFillTx/>
                <a:latin typeface="Calibri" panose="020F0502020204030204"/>
                <a:ea typeface="+mn-ea"/>
                <a:cs typeface="+mn-cs"/>
              </a:rPr>
              <a:t>Coordinate resources </a:t>
            </a:r>
            <a:r>
              <a:rPr kumimoji="0" lang="en-US" sz="2400" b="0" i="0" u="none" strike="noStrike" kern="1200" cap="none" spc="0" normalizeH="0" baseline="0" noProof="0">
                <a:ln>
                  <a:noFill/>
                </a:ln>
                <a:effectLst/>
                <a:uLnTx/>
                <a:uFillTx/>
                <a:latin typeface="Calibri" panose="020F0502020204030204"/>
                <a:ea typeface="+mn-ea"/>
                <a:cs typeface="+mn-cs"/>
              </a:rPr>
              <a:t>among partners and state agency staff to assist patients and address their needs.</a:t>
            </a:r>
            <a:endParaRPr kumimoji="0" lang="en-US" sz="2400" b="0" i="0" u="none" strike="noStrike" kern="1200" cap="none" spc="0" normalizeH="0" baseline="0" noProof="0">
              <a:ln>
                <a:noFill/>
              </a:ln>
              <a:effectLst/>
              <a:uLnTx/>
              <a:uFillTx/>
              <a:latin typeface="Calibri" panose="020F0502020204030204"/>
              <a:ea typeface="+mn-ea"/>
              <a:cs typeface="Calibri"/>
            </a:endParaRPr>
          </a:p>
        </p:txBody>
      </p:sp>
      <p:grpSp>
        <p:nvGrpSpPr>
          <p:cNvPr id="6" name="Group 7">
            <a:extLst>
              <a:ext uri="{FF2B5EF4-FFF2-40B4-BE49-F238E27FC236}">
                <a16:creationId xmlns:a16="http://schemas.microsoft.com/office/drawing/2014/main" id="{DD9A7F34-47B6-2B45-0097-BC3FDEFE71EF}"/>
              </a:ext>
              <a:ext uri="{C183D7F6-B498-43B3-948B-1728B52AA6E4}">
                <adec:decorative xmlns:adec="http://schemas.microsoft.com/office/drawing/2017/decorative" val="1"/>
              </a:ext>
            </a:extLst>
          </p:cNvPr>
          <p:cNvGrpSpPr/>
          <p:nvPr/>
        </p:nvGrpSpPr>
        <p:grpSpPr>
          <a:xfrm>
            <a:off x="5052459" y="690765"/>
            <a:ext cx="3925941" cy="1258508"/>
            <a:chOff x="0" y="0"/>
            <a:chExt cx="1267875" cy="380283"/>
          </a:xfrm>
        </p:grpSpPr>
        <p:sp>
          <p:nvSpPr>
            <p:cNvPr id="7" name="Freeform 8">
              <a:extLst>
                <a:ext uri="{FF2B5EF4-FFF2-40B4-BE49-F238E27FC236}">
                  <a16:creationId xmlns:a16="http://schemas.microsoft.com/office/drawing/2014/main" id="{D6A0FE35-856A-53A1-19F3-39B06DBAFD9F}"/>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endParaRPr lang="en-US"/>
            </a:p>
          </p:txBody>
        </p:sp>
        <p:sp>
          <p:nvSpPr>
            <p:cNvPr id="8" name="TextBox 9" hidden="1">
              <a:extLst>
                <a:ext uri="{FF2B5EF4-FFF2-40B4-BE49-F238E27FC236}">
                  <a16:creationId xmlns:a16="http://schemas.microsoft.com/office/drawing/2014/main" id="{7957D721-543E-53E5-5772-9EBBCFF2AEB0}"/>
                </a:ext>
              </a:extLst>
            </p:cNvPr>
            <p:cNvSpPr txBox="1"/>
            <p:nvPr/>
          </p:nvSpPr>
          <p:spPr>
            <a:xfrm>
              <a:off x="0" y="-76200"/>
              <a:ext cx="812800" cy="889000"/>
            </a:xfrm>
            <a:prstGeom prst="rect">
              <a:avLst/>
            </a:prstGeom>
          </p:spPr>
          <p:txBody>
            <a:bodyPr lIns="50800" tIns="50800" rIns="50800" bIns="50800" rtlCol="0" anchor="ctr"/>
            <a:lstStyle/>
            <a:p>
              <a:pPr algn="ctr">
                <a:lnSpc>
                  <a:spcPts val="2657"/>
                </a:lnSpc>
              </a:pPr>
              <a:endParaRPr b="1">
                <a:latin typeface="Calibri" panose="020F0502020204030204" pitchFamily="34" charset="0"/>
              </a:endParaRPr>
            </a:p>
          </p:txBody>
        </p:sp>
      </p:grpSp>
      <p:sp>
        <p:nvSpPr>
          <p:cNvPr id="16" name="TextBox 16">
            <a:extLst>
              <a:ext uri="{FF2B5EF4-FFF2-40B4-BE49-F238E27FC236}">
                <a16:creationId xmlns:a16="http://schemas.microsoft.com/office/drawing/2014/main" id="{E2AF821D-A778-CC00-8B73-F1EB64F25874}"/>
              </a:ext>
            </a:extLst>
          </p:cNvPr>
          <p:cNvSpPr txBox="1"/>
          <p:nvPr/>
        </p:nvSpPr>
        <p:spPr>
          <a:xfrm>
            <a:off x="5564026" y="766021"/>
            <a:ext cx="2902806" cy="1107996"/>
          </a:xfrm>
          <a:prstGeom prst="rect">
            <a:avLst/>
          </a:prstGeom>
        </p:spPr>
        <p:txBody>
          <a:bodyPr wrap="square" lIns="0" tIns="0" rIns="0" bIns="0" rtlCol="0" anchor="t">
            <a:spAutoFit/>
          </a:bodyPr>
          <a:lstStyle/>
          <a:p>
            <a:pPr algn="ctr"/>
            <a:r>
              <a:rPr lang="en-US" sz="3600" b="1">
                <a:solidFill>
                  <a:srgbClr val="FFFFFF"/>
                </a:solidFill>
                <a:latin typeface="Calibri" panose="020F0502020204030204" pitchFamily="34" charset="0"/>
                <a:cs typeface="Calibri" panose="020F0502020204030204" pitchFamily="34" charset="0"/>
              </a:rPr>
              <a:t>Response Preparation</a:t>
            </a:r>
          </a:p>
        </p:txBody>
      </p:sp>
      <p:sp>
        <p:nvSpPr>
          <p:cNvPr id="19" name="Title 18" hidden="1">
            <a:extLst>
              <a:ext uri="{FF2B5EF4-FFF2-40B4-BE49-F238E27FC236}">
                <a16:creationId xmlns:a16="http://schemas.microsoft.com/office/drawing/2014/main" id="{DB170912-1278-89AD-2460-8118B914FE4E}"/>
              </a:ext>
            </a:extLst>
          </p:cNvPr>
          <p:cNvSpPr>
            <a:spLocks noGrp="1"/>
          </p:cNvSpPr>
          <p:nvPr>
            <p:ph type="title" idx="4294967295"/>
          </p:nvPr>
        </p:nvSpPr>
        <p:spPr>
          <a:xfrm>
            <a:off x="1257300" y="-1989137"/>
            <a:ext cx="15773400" cy="808037"/>
          </a:xfrm>
          <a:prstGeom prst="rect">
            <a:avLst/>
          </a:prstGeom>
        </p:spPr>
        <p:txBody>
          <a:bodyPr anchor="b"/>
          <a:lstStyle/>
          <a:p>
            <a:r>
              <a:rPr lang="en-US"/>
              <a:t>Text Slide 6</a:t>
            </a:r>
          </a:p>
        </p:txBody>
      </p:sp>
      <p:grpSp>
        <p:nvGrpSpPr>
          <p:cNvPr id="35" name="Group 34">
            <a:extLst>
              <a:ext uri="{FF2B5EF4-FFF2-40B4-BE49-F238E27FC236}">
                <a16:creationId xmlns:a16="http://schemas.microsoft.com/office/drawing/2014/main" id="{9C677146-0F8F-0D56-54DE-69D970FF19E6}"/>
              </a:ext>
            </a:extLst>
          </p:cNvPr>
          <p:cNvGrpSpPr/>
          <p:nvPr/>
        </p:nvGrpSpPr>
        <p:grpSpPr>
          <a:xfrm>
            <a:off x="634326" y="495300"/>
            <a:ext cx="3925941" cy="2752767"/>
            <a:chOff x="634326" y="639343"/>
            <a:chExt cx="3925941" cy="2752767"/>
          </a:xfrm>
        </p:grpSpPr>
        <p:grpSp>
          <p:nvGrpSpPr>
            <p:cNvPr id="20" name="Group 4">
              <a:extLst>
                <a:ext uri="{FF2B5EF4-FFF2-40B4-BE49-F238E27FC236}">
                  <a16:creationId xmlns:a16="http://schemas.microsoft.com/office/drawing/2014/main" id="{8449670D-191B-3994-BAEC-293FBC0D1F71}"/>
                </a:ext>
                <a:ext uri="{C183D7F6-B498-43B3-948B-1728B52AA6E4}">
                  <adec:decorative xmlns:adec="http://schemas.microsoft.com/office/drawing/2017/decorative" val="1"/>
                </a:ext>
              </a:extLst>
            </p:cNvPr>
            <p:cNvGrpSpPr/>
            <p:nvPr/>
          </p:nvGrpSpPr>
          <p:grpSpPr>
            <a:xfrm>
              <a:off x="634326" y="639343"/>
              <a:ext cx="3925941" cy="2752767"/>
              <a:chOff x="0" y="-76200"/>
              <a:chExt cx="1267875" cy="889000"/>
            </a:xfrm>
          </p:grpSpPr>
          <p:sp>
            <p:nvSpPr>
              <p:cNvPr id="21" name="Freeform 5">
                <a:extLst>
                  <a:ext uri="{FF2B5EF4-FFF2-40B4-BE49-F238E27FC236}">
                    <a16:creationId xmlns:a16="http://schemas.microsoft.com/office/drawing/2014/main" id="{34A3D9AB-0B03-0DB5-3A0A-6E3B5CF95BE9}"/>
                  </a:ext>
                </a:extLst>
              </p:cNvPr>
              <p:cNvSpPr/>
              <p:nvPr/>
            </p:nvSpPr>
            <p:spPr>
              <a:xfrm>
                <a:off x="0" y="-13075"/>
                <a:ext cx="1267875" cy="406432"/>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endParaRPr lang="en-US"/>
              </a:p>
            </p:txBody>
          </p:sp>
          <p:sp>
            <p:nvSpPr>
              <p:cNvPr id="22" name="TextBox 6" hidden="1">
                <a:extLst>
                  <a:ext uri="{FF2B5EF4-FFF2-40B4-BE49-F238E27FC236}">
                    <a16:creationId xmlns:a16="http://schemas.microsoft.com/office/drawing/2014/main" id="{406C2407-C044-AA7D-8520-1CA05FAC7522}"/>
                  </a:ext>
                </a:extLst>
              </p:cNvPr>
              <p:cNvSpPr txBox="1"/>
              <p:nvPr/>
            </p:nvSpPr>
            <p:spPr>
              <a:xfrm>
                <a:off x="0" y="-76200"/>
                <a:ext cx="812800" cy="889000"/>
              </a:xfrm>
              <a:prstGeom prst="rect">
                <a:avLst/>
              </a:prstGeom>
            </p:spPr>
            <p:txBody>
              <a:bodyPr lIns="50800" tIns="50800" rIns="50800" bIns="50800" rtlCol="0" anchor="ctr"/>
              <a:lstStyle/>
              <a:p>
                <a:pPr algn="ctr">
                  <a:lnSpc>
                    <a:spcPts val="2657"/>
                  </a:lnSpc>
                </a:pPr>
                <a:endParaRPr b="1">
                  <a:latin typeface="Calibri" panose="020F0502020204030204" pitchFamily="34" charset="0"/>
                </a:endParaRPr>
              </a:p>
            </p:txBody>
          </p:sp>
        </p:grpSp>
        <p:sp>
          <p:nvSpPr>
            <p:cNvPr id="23" name="TextBox 22">
              <a:extLst>
                <a:ext uri="{FF2B5EF4-FFF2-40B4-BE49-F238E27FC236}">
                  <a16:creationId xmlns:a16="http://schemas.microsoft.com/office/drawing/2014/main" id="{21C8C9DC-DCDA-C361-7A7C-25403C1611C5}"/>
                </a:ext>
              </a:extLst>
            </p:cNvPr>
            <p:cNvSpPr txBox="1"/>
            <p:nvPr/>
          </p:nvSpPr>
          <p:spPr>
            <a:xfrm>
              <a:off x="1371600" y="1181934"/>
              <a:ext cx="2451393" cy="564257"/>
            </a:xfrm>
            <a:prstGeom prst="rect">
              <a:avLst/>
            </a:prstGeom>
          </p:spPr>
          <p:txBody>
            <a:bodyPr wrap="square" lIns="0" tIns="0" rIns="0" bIns="0" rtlCol="0" anchor="t">
              <a:spAutoFit/>
            </a:bodyPr>
            <a:lstStyle/>
            <a:p>
              <a:pPr algn="ctr">
                <a:lnSpc>
                  <a:spcPts val="4619"/>
                </a:lnSpc>
              </a:pPr>
              <a:r>
                <a:rPr lang="en-US" sz="3600" b="1">
                  <a:solidFill>
                    <a:srgbClr val="FFFFFF"/>
                  </a:solidFill>
                  <a:latin typeface="Calibri" panose="020F0502020204030204" pitchFamily="34" charset="0"/>
                  <a:cs typeface="Calibri" panose="020F0502020204030204" pitchFamily="34" charset="0"/>
                </a:rPr>
                <a:t>Notification</a:t>
              </a:r>
            </a:p>
          </p:txBody>
        </p:sp>
      </p:grpSp>
      <p:sp>
        <p:nvSpPr>
          <p:cNvPr id="32" name="TextBox 19">
            <a:extLst>
              <a:ext uri="{FF2B5EF4-FFF2-40B4-BE49-F238E27FC236}">
                <a16:creationId xmlns:a16="http://schemas.microsoft.com/office/drawing/2014/main" id="{A06BF1BB-2F71-65A8-B8A2-B0DEAD9CB357}"/>
              </a:ext>
            </a:extLst>
          </p:cNvPr>
          <p:cNvSpPr txBox="1"/>
          <p:nvPr/>
        </p:nvSpPr>
        <p:spPr>
          <a:xfrm>
            <a:off x="5210087" y="2476500"/>
            <a:ext cx="3629113" cy="6647974"/>
          </a:xfrm>
          <a:prstGeom prst="rect">
            <a:avLst/>
          </a:prstGeom>
        </p:spPr>
        <p:txBody>
          <a:bodyPr wrap="square" lIns="0" tIns="0" rIns="0" bIns="0" rtlCol="0" anchor="t">
            <a:spAutoFit/>
          </a:bodyPr>
          <a:lstStyle/>
          <a:p>
            <a:pPr marL="342900" indent="-342900">
              <a:buFont typeface="+mj-lt"/>
              <a:buAutoNum type="arabicPeriod"/>
              <a:defRPr/>
            </a:pPr>
            <a:r>
              <a:rPr lang="en-US" sz="2400" b="1" dirty="0">
                <a:latin typeface="Calibri" panose="020F0502020204030204"/>
                <a:cs typeface="Calibri"/>
              </a:rPr>
              <a:t>Assemble response partners.</a:t>
            </a:r>
            <a:br>
              <a:rPr lang="en-US" sz="2400" b="1" dirty="0">
                <a:latin typeface="Calibri" panose="020F0502020204030204"/>
                <a:cs typeface="Calibri"/>
              </a:rPr>
            </a:br>
            <a:endParaRPr lang="en-US" sz="2400" dirty="0">
              <a:ea typeface="+mn-lt"/>
              <a:cs typeface="+mn-lt"/>
            </a:endParaRPr>
          </a:p>
          <a:p>
            <a:pPr marL="342900" indent="-342900">
              <a:buAutoNum type="arabicPeriod"/>
              <a:defRPr/>
            </a:pPr>
            <a:r>
              <a:rPr lang="en-US" sz="2400" b="1" dirty="0">
                <a:latin typeface="Calibri" panose="020F0502020204030204"/>
                <a:cs typeface="Calibri"/>
              </a:rPr>
              <a:t>Continue to assess risk</a:t>
            </a:r>
            <a:br>
              <a:rPr lang="en-US" sz="2400" b="1" dirty="0">
                <a:latin typeface="Calibri" panose="020F0502020204030204"/>
                <a:cs typeface="Calibri"/>
              </a:rPr>
            </a:br>
            <a:r>
              <a:rPr lang="en-US" sz="2400" dirty="0">
                <a:latin typeface="Calibri" panose="020F0502020204030204"/>
                <a:cs typeface="Calibri"/>
              </a:rPr>
              <a:t>by reviewing available resources (e.g., capacity assessment, PDMP data).</a:t>
            </a:r>
            <a:br>
              <a:rPr lang="en-US" sz="2400" dirty="0">
                <a:latin typeface="Calibri" panose="020F0502020204030204"/>
                <a:cs typeface="Calibri"/>
              </a:rPr>
            </a:br>
            <a:r>
              <a:rPr lang="en-US" sz="2400" b="1" dirty="0">
                <a:latin typeface="Calibri" panose="020F0502020204030204"/>
                <a:cs typeface="Calibri"/>
              </a:rPr>
              <a:t> </a:t>
            </a:r>
            <a:endParaRPr lang="en-US" sz="2400" dirty="0">
              <a:ea typeface="+mn-lt"/>
              <a:cs typeface="+mn-lt"/>
            </a:endParaRPr>
          </a:p>
          <a:p>
            <a:pPr marL="342900" indent="-342900">
              <a:buAutoNum type="arabicPeriod"/>
              <a:defRPr/>
            </a:pPr>
            <a:r>
              <a:rPr lang="en-US" sz="2400" b="1" dirty="0">
                <a:latin typeface="Calibri" panose="020F0502020204030204"/>
                <a:cs typeface="Calibri"/>
              </a:rPr>
              <a:t>Communicate risks </a:t>
            </a:r>
            <a:r>
              <a:rPr lang="en-US" sz="2400" dirty="0">
                <a:latin typeface="Calibri" panose="020F0502020204030204"/>
                <a:cs typeface="Calibri"/>
              </a:rPr>
              <a:t>to impacted partners.</a:t>
            </a:r>
            <a:br>
              <a:rPr lang="en-US" sz="2400" dirty="0">
                <a:latin typeface="Calibri" panose="020F0502020204030204"/>
                <a:cs typeface="Calibri"/>
              </a:rPr>
            </a:br>
            <a:endParaRPr lang="en-US" sz="2400" b="1" dirty="0">
              <a:latin typeface="Calibri" panose="020F0502020204030204"/>
            </a:endParaRPr>
          </a:p>
          <a:p>
            <a:pPr marL="342900" marR="0" lvl="0" indent="-342900" algn="l" defTabSz="914400">
              <a:lnSpc>
                <a:spcPct val="100000"/>
              </a:lnSpc>
              <a:spcBef>
                <a:spcPts val="0"/>
              </a:spcBef>
              <a:spcAft>
                <a:spcPts val="0"/>
              </a:spcAft>
              <a:buClrTx/>
              <a:buSz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Identify resources </a:t>
            </a:r>
            <a:r>
              <a:rPr kumimoji="0" lang="en-US" sz="2400" b="0" i="0" u="none" strike="noStrike" kern="1200" cap="none" spc="0" normalizeH="0" baseline="0" noProof="0" dirty="0">
                <a:ln>
                  <a:noFill/>
                </a:ln>
                <a:effectLst/>
                <a:uLnTx/>
                <a:uFillTx/>
                <a:latin typeface="Calibri" panose="020F0502020204030204"/>
                <a:ea typeface="+mn-ea"/>
                <a:cs typeface="+mn-cs"/>
              </a:rPr>
              <a:t>that partners can provide to support the response.</a:t>
            </a:r>
            <a:br>
              <a:rPr kumimoji="0" lang="en-US" sz="2400" b="0" i="0" u="none" strike="noStrike" kern="1200" cap="none" spc="0" normalizeH="0" baseline="0" noProof="0" dirty="0">
                <a:ln>
                  <a:noFill/>
                </a:ln>
                <a:effectLst/>
                <a:uLnTx/>
                <a:uFillTx/>
                <a:latin typeface="Calibri" panose="020F0502020204030204"/>
                <a:ea typeface="+mn-ea"/>
                <a:cs typeface="+mn-cs"/>
              </a:rPr>
            </a:br>
            <a:endParaRPr lang="en-US" sz="2400" b="0" i="0" u="none" strike="noStrike" kern="1200" cap="none" spc="0" normalizeH="0" baseline="0" noProof="0" dirty="0">
              <a:ln>
                <a:noFill/>
              </a:ln>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Coordinate resources </a:t>
            </a:r>
            <a:r>
              <a:rPr kumimoji="0" lang="en-US" sz="2400" b="0" i="0" u="none" strike="noStrike" kern="1200" cap="none" spc="0" normalizeH="0" baseline="0" noProof="0" dirty="0">
                <a:ln>
                  <a:noFill/>
                </a:ln>
                <a:effectLst/>
                <a:uLnTx/>
                <a:uFillTx/>
                <a:latin typeface="Calibri" panose="020F0502020204030204"/>
                <a:ea typeface="+mn-ea"/>
                <a:cs typeface="+mn-cs"/>
              </a:rPr>
              <a:t>among partners and state agency staff.</a:t>
            </a:r>
            <a:endParaRPr lang="en-US" sz="2400" b="1" i="0" u="none" strike="noStrike" kern="1200" cap="none" spc="0" normalizeH="0" baseline="0" noProof="0" dirty="0">
              <a:ln>
                <a:noFill/>
              </a:ln>
              <a:effectLst/>
              <a:uLnTx/>
              <a:uFillTx/>
              <a:latin typeface="Calibri" panose="020F0502020204030204"/>
              <a:cs typeface="Calibri"/>
            </a:endParaRPr>
          </a:p>
        </p:txBody>
      </p:sp>
      <p:sp>
        <p:nvSpPr>
          <p:cNvPr id="41" name="Right Arrow 40">
            <a:extLst>
              <a:ext uri="{FF2B5EF4-FFF2-40B4-BE49-F238E27FC236}">
                <a16:creationId xmlns:a16="http://schemas.microsoft.com/office/drawing/2014/main" id="{478A8243-42CB-27EC-9688-96FFBCEC83FB}"/>
              </a:ext>
            </a:extLst>
          </p:cNvPr>
          <p:cNvSpPr/>
          <p:nvPr/>
        </p:nvSpPr>
        <p:spPr>
          <a:xfrm>
            <a:off x="8440704" y="1037891"/>
            <a:ext cx="1380465" cy="564257"/>
          </a:xfrm>
          <a:prstGeom prst="rightArrow">
            <a:avLst/>
          </a:prstGeom>
          <a:solidFill>
            <a:srgbClr val="C0571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7">
            <a:extLst>
              <a:ext uri="{FF2B5EF4-FFF2-40B4-BE49-F238E27FC236}">
                <a16:creationId xmlns:a16="http://schemas.microsoft.com/office/drawing/2014/main" id="{221AAE9E-813B-1EA8-C108-12011431F8D7}"/>
              </a:ext>
              <a:ext uri="{C183D7F6-B498-43B3-948B-1728B52AA6E4}">
                <adec:decorative xmlns:adec="http://schemas.microsoft.com/office/drawing/2017/decorative" val="1"/>
              </a:ext>
            </a:extLst>
          </p:cNvPr>
          <p:cNvGrpSpPr/>
          <p:nvPr/>
        </p:nvGrpSpPr>
        <p:grpSpPr>
          <a:xfrm>
            <a:off x="13944600" y="723900"/>
            <a:ext cx="3925941" cy="1258508"/>
            <a:chOff x="0" y="0"/>
            <a:chExt cx="1267875" cy="380283"/>
          </a:xfrm>
        </p:grpSpPr>
        <p:sp>
          <p:nvSpPr>
            <p:cNvPr id="58" name="Freeform 8">
              <a:extLst>
                <a:ext uri="{FF2B5EF4-FFF2-40B4-BE49-F238E27FC236}">
                  <a16:creationId xmlns:a16="http://schemas.microsoft.com/office/drawing/2014/main" id="{0D353FB9-D805-1223-90BF-319C0B66A9A6}"/>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endParaRPr lang="en-US"/>
            </a:p>
          </p:txBody>
        </p:sp>
        <p:sp>
          <p:nvSpPr>
            <p:cNvPr id="59" name="TextBox 9" hidden="1">
              <a:extLst>
                <a:ext uri="{FF2B5EF4-FFF2-40B4-BE49-F238E27FC236}">
                  <a16:creationId xmlns:a16="http://schemas.microsoft.com/office/drawing/2014/main" id="{5FFE33EC-DC7C-D8A3-CFC9-BB50249A106D}"/>
                </a:ext>
              </a:extLst>
            </p:cNvPr>
            <p:cNvSpPr txBox="1"/>
            <p:nvPr/>
          </p:nvSpPr>
          <p:spPr>
            <a:xfrm>
              <a:off x="0" y="-76200"/>
              <a:ext cx="812800" cy="889000"/>
            </a:xfrm>
            <a:prstGeom prst="rect">
              <a:avLst/>
            </a:prstGeom>
          </p:spPr>
          <p:txBody>
            <a:bodyPr lIns="50800" tIns="50800" rIns="50800" bIns="50800" rtlCol="0" anchor="ctr"/>
            <a:lstStyle/>
            <a:p>
              <a:pPr algn="ctr">
                <a:lnSpc>
                  <a:spcPts val="2657"/>
                </a:lnSpc>
              </a:pPr>
              <a:endParaRPr b="1">
                <a:latin typeface="Calibri" panose="020F0502020204030204" pitchFamily="34" charset="0"/>
              </a:endParaRPr>
            </a:p>
          </p:txBody>
        </p:sp>
      </p:grpSp>
      <p:sp>
        <p:nvSpPr>
          <p:cNvPr id="60" name="TextBox 16">
            <a:extLst>
              <a:ext uri="{FF2B5EF4-FFF2-40B4-BE49-F238E27FC236}">
                <a16:creationId xmlns:a16="http://schemas.microsoft.com/office/drawing/2014/main" id="{E8F1729D-3983-F3B2-6FF1-9E029836428F}"/>
              </a:ext>
            </a:extLst>
          </p:cNvPr>
          <p:cNvSpPr txBox="1"/>
          <p:nvPr/>
        </p:nvSpPr>
        <p:spPr>
          <a:xfrm>
            <a:off x="14456167" y="766021"/>
            <a:ext cx="2902806" cy="1107996"/>
          </a:xfrm>
          <a:prstGeom prst="rect">
            <a:avLst/>
          </a:prstGeom>
        </p:spPr>
        <p:txBody>
          <a:bodyPr wrap="square" lIns="0" tIns="0" rIns="0" bIns="0" rtlCol="0" anchor="t">
            <a:spAutoFit/>
          </a:bodyPr>
          <a:lstStyle/>
          <a:p>
            <a:pPr algn="ctr"/>
            <a:r>
              <a:rPr lang="en-US" sz="3600" b="1">
                <a:solidFill>
                  <a:srgbClr val="FFFFFF"/>
                </a:solidFill>
                <a:latin typeface="Calibri" panose="020F0502020204030204" pitchFamily="34" charset="0"/>
                <a:cs typeface="Calibri" panose="020F0502020204030204" pitchFamily="34" charset="0"/>
              </a:rPr>
              <a:t>Monitoring and Evaluation</a:t>
            </a:r>
          </a:p>
        </p:txBody>
      </p:sp>
      <p:sp>
        <p:nvSpPr>
          <p:cNvPr id="61" name="TextBox 19">
            <a:extLst>
              <a:ext uri="{FF2B5EF4-FFF2-40B4-BE49-F238E27FC236}">
                <a16:creationId xmlns:a16="http://schemas.microsoft.com/office/drawing/2014/main" id="{0FD8F98F-E7CA-40E2-4C35-387FA8550FFB}"/>
              </a:ext>
            </a:extLst>
          </p:cNvPr>
          <p:cNvSpPr txBox="1"/>
          <p:nvPr/>
        </p:nvSpPr>
        <p:spPr>
          <a:xfrm>
            <a:off x="14086988" y="2476500"/>
            <a:ext cx="3629113" cy="2954655"/>
          </a:xfrm>
          <a:prstGeom prst="rect">
            <a:avLst/>
          </a:prstGeom>
        </p:spPr>
        <p:txBody>
          <a:bodyPr wrap="square" lIns="0" tIns="0" rIns="0" bIns="0" rtlCol="0" anchor="t">
            <a:spAutoFit/>
          </a:bodyPr>
          <a:lstStyle/>
          <a:p>
            <a:pPr marL="342900" indent="-342900">
              <a:buAutoNum type="arabicPeriod"/>
              <a:defRPr/>
            </a:pPr>
            <a:r>
              <a:rPr lang="en-US" sz="2400" b="1">
                <a:latin typeface="Calibri" panose="020F0502020204030204"/>
              </a:rPr>
              <a:t>Monitor threat </a:t>
            </a:r>
            <a:r>
              <a:rPr lang="en-US" sz="2400">
                <a:latin typeface="Calibri" panose="020F0502020204030204"/>
              </a:rPr>
              <a:t>and enhance surveillance as needed.</a:t>
            </a:r>
            <a:br>
              <a:rPr lang="en-US" sz="2400">
                <a:latin typeface="Calibri" panose="020F0502020204030204"/>
              </a:rPr>
            </a:br>
            <a:endParaRPr lang="en-US" sz="2400">
              <a:ea typeface="+mn-lt"/>
              <a:cs typeface="+mn-lt"/>
            </a:endParaRPr>
          </a:p>
          <a:p>
            <a:pPr marL="342900" indent="-342900">
              <a:buAutoNum type="arabicPeriod"/>
              <a:defRPr/>
            </a:pPr>
            <a:r>
              <a:rPr lang="en-US" sz="2400" b="1">
                <a:latin typeface="Calibri" panose="020F0502020204030204"/>
              </a:rPr>
              <a:t>Evaluate</a:t>
            </a:r>
            <a:r>
              <a:rPr kumimoji="0" lang="en-US" sz="2400" b="1" i="0" u="none" strike="noStrike" kern="1200" cap="none" spc="0" normalizeH="0" baseline="0" noProof="0">
                <a:ln>
                  <a:noFill/>
                </a:ln>
                <a:effectLst/>
                <a:uLnTx/>
                <a:uFillTx/>
                <a:latin typeface="Calibri" panose="020F0502020204030204"/>
                <a:ea typeface="+mn-ea"/>
                <a:cs typeface="+mn-cs"/>
              </a:rPr>
              <a:t> response </a:t>
            </a:r>
            <a:r>
              <a:rPr kumimoji="0" lang="en-US" sz="2400" b="0" i="0" u="none" strike="noStrike" kern="1200" cap="none" spc="0" normalizeH="0" baseline="0" noProof="0">
                <a:ln>
                  <a:noFill/>
                </a:ln>
                <a:effectLst/>
                <a:uLnTx/>
                <a:uFillTx/>
                <a:latin typeface="Calibri" panose="020F0502020204030204"/>
                <a:ea typeface="+mn-ea"/>
                <a:cs typeface="+mn-cs"/>
              </a:rPr>
              <a:t>to identify rates of success</a:t>
            </a:r>
            <a:br>
              <a:rPr kumimoji="0" lang="en-US" sz="2400" b="0" i="0" u="none" strike="noStrike" kern="1200" cap="none" spc="0" normalizeH="0" baseline="0" noProof="0">
                <a:ln>
                  <a:noFill/>
                </a:ln>
                <a:effectLst/>
                <a:uLnTx/>
                <a:uFillTx/>
                <a:latin typeface="Calibri" panose="020F0502020204030204"/>
                <a:ea typeface="+mn-ea"/>
                <a:cs typeface="+mn-cs"/>
              </a:rPr>
            </a:br>
            <a:r>
              <a:rPr kumimoji="0" lang="en-US" sz="2400" b="0" i="0" u="none" strike="noStrike" kern="1200" cap="none" spc="0" normalizeH="0" baseline="0" noProof="0">
                <a:ln>
                  <a:noFill/>
                </a:ln>
                <a:effectLst/>
                <a:uLnTx/>
                <a:uFillTx/>
                <a:latin typeface="Calibri" panose="020F0502020204030204"/>
                <a:ea typeface="+mn-ea"/>
                <a:cs typeface="+mn-cs"/>
              </a:rPr>
              <a:t>in linkages to care for all impacted patients.</a:t>
            </a:r>
            <a:endParaRPr lang="en-US" sz="2400" b="0" i="0" u="none" strike="noStrike" kern="1200" cap="none" spc="0" normalizeH="0" baseline="0" noProof="0">
              <a:ln>
                <a:noFill/>
              </a:ln>
              <a:effectLst/>
              <a:uLnTx/>
              <a:uFillTx/>
              <a:latin typeface="Calibri" panose="020F0502020204030204"/>
              <a:cs typeface="Calibri"/>
            </a:endParaRPr>
          </a:p>
        </p:txBody>
      </p:sp>
      <p:sp>
        <p:nvSpPr>
          <p:cNvPr id="43" name="Right Arrow 42">
            <a:extLst>
              <a:ext uri="{FF2B5EF4-FFF2-40B4-BE49-F238E27FC236}">
                <a16:creationId xmlns:a16="http://schemas.microsoft.com/office/drawing/2014/main" id="{967F33BB-BC56-0C9E-5480-4FF2B58CBACC}"/>
              </a:ext>
            </a:extLst>
          </p:cNvPr>
          <p:cNvSpPr/>
          <p:nvPr/>
        </p:nvSpPr>
        <p:spPr>
          <a:xfrm>
            <a:off x="4136334" y="1037891"/>
            <a:ext cx="1389096" cy="564257"/>
          </a:xfrm>
          <a:prstGeom prst="rightArrow">
            <a:avLst/>
          </a:prstGeom>
          <a:solidFill>
            <a:srgbClr val="C0571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E83625FF-0778-3960-0144-6C710D073D64}"/>
              </a:ext>
            </a:extLst>
          </p:cNvPr>
          <p:cNvSpPr/>
          <p:nvPr/>
        </p:nvSpPr>
        <p:spPr>
          <a:xfrm>
            <a:off x="13030199" y="1037891"/>
            <a:ext cx="1425959" cy="564257"/>
          </a:xfrm>
          <a:prstGeom prst="rightArrow">
            <a:avLst/>
          </a:prstGeom>
          <a:solidFill>
            <a:srgbClr val="C0571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52585FFC-BD8D-AEE8-7225-75EA3639B6C5}"/>
              </a:ext>
            </a:extLst>
          </p:cNvPr>
          <p:cNvCxnSpPr>
            <a:cxnSpLocks/>
          </p:cNvCxnSpPr>
          <p:nvPr/>
        </p:nvCxnSpPr>
        <p:spPr>
          <a:xfrm>
            <a:off x="4800600" y="2476500"/>
            <a:ext cx="0" cy="664797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21126B5B-423A-9045-4B5A-40ED3CDF8EEB}"/>
              </a:ext>
            </a:extLst>
          </p:cNvPr>
          <p:cNvCxnSpPr>
            <a:cxnSpLocks/>
          </p:cNvCxnSpPr>
          <p:nvPr/>
        </p:nvCxnSpPr>
        <p:spPr>
          <a:xfrm>
            <a:off x="9144000" y="2476500"/>
            <a:ext cx="0" cy="664797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C5E88499-8009-3AEE-78DA-497C65964873}"/>
              </a:ext>
            </a:extLst>
          </p:cNvPr>
          <p:cNvCxnSpPr>
            <a:cxnSpLocks/>
          </p:cNvCxnSpPr>
          <p:nvPr/>
        </p:nvCxnSpPr>
        <p:spPr>
          <a:xfrm>
            <a:off x="13487400" y="2476500"/>
            <a:ext cx="0" cy="6647974"/>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2" name="Picture 6">
            <a:extLst>
              <a:ext uri="{FF2B5EF4-FFF2-40B4-BE49-F238E27FC236}">
                <a16:creationId xmlns:a16="http://schemas.microsoft.com/office/drawing/2014/main" id="{96C9F5EF-7A75-58E2-4526-E40844B6EDB2}"/>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6654402" y="137743"/>
            <a:ext cx="1348154" cy="459113"/>
          </a:xfrm>
          <a:prstGeom prst="rect">
            <a:avLst/>
          </a:prstGeom>
        </p:spPr>
      </p:pic>
      <p:grpSp>
        <p:nvGrpSpPr>
          <p:cNvPr id="2" name="Group 7">
            <a:extLst>
              <a:ext uri="{FF2B5EF4-FFF2-40B4-BE49-F238E27FC236}">
                <a16:creationId xmlns:a16="http://schemas.microsoft.com/office/drawing/2014/main" id="{08BE2FEC-9173-BDB9-84EC-2423E4BFD366}"/>
              </a:ext>
              <a:ext uri="{C183D7F6-B498-43B3-948B-1728B52AA6E4}">
                <adec:decorative xmlns:adec="http://schemas.microsoft.com/office/drawing/2017/decorative" val="1"/>
              </a:ext>
            </a:extLst>
          </p:cNvPr>
          <p:cNvGrpSpPr/>
          <p:nvPr/>
        </p:nvGrpSpPr>
        <p:grpSpPr>
          <a:xfrm>
            <a:off x="369699" y="9346389"/>
            <a:ext cx="17469669" cy="795383"/>
            <a:chOff x="0" y="0"/>
            <a:chExt cx="1267875" cy="380283"/>
          </a:xfrm>
        </p:grpSpPr>
        <p:sp>
          <p:nvSpPr>
            <p:cNvPr id="3" name="Freeform 8">
              <a:extLst>
                <a:ext uri="{FF2B5EF4-FFF2-40B4-BE49-F238E27FC236}">
                  <a16:creationId xmlns:a16="http://schemas.microsoft.com/office/drawing/2014/main" id="{6FF107B0-BEE9-5D73-AC08-BE7AA6D98C79}"/>
                </a:ext>
              </a:extLst>
            </p:cNvPr>
            <p:cNvSpPr/>
            <p:nvPr/>
          </p:nvSpPr>
          <p:spPr>
            <a:xfrm>
              <a:off x="0" y="0"/>
              <a:ext cx="1267875" cy="380283"/>
            </a:xfrm>
            <a:custGeom>
              <a:avLst/>
              <a:gdLst/>
              <a:ahLst/>
              <a:cxnLst/>
              <a:rect l="l" t="t" r="r" b="b"/>
              <a:pathLst>
                <a:path w="1267875" h="380283">
                  <a:moveTo>
                    <a:pt x="82019" y="0"/>
                  </a:moveTo>
                  <a:lnTo>
                    <a:pt x="1185856" y="0"/>
                  </a:lnTo>
                  <a:cubicBezTo>
                    <a:pt x="1207609" y="0"/>
                    <a:pt x="1228471" y="8641"/>
                    <a:pt x="1243852" y="24023"/>
                  </a:cubicBezTo>
                  <a:cubicBezTo>
                    <a:pt x="1259234" y="39404"/>
                    <a:pt x="1267875" y="60266"/>
                    <a:pt x="1267875" y="82019"/>
                  </a:cubicBezTo>
                  <a:lnTo>
                    <a:pt x="1267875" y="298264"/>
                  </a:lnTo>
                  <a:cubicBezTo>
                    <a:pt x="1267875" y="320017"/>
                    <a:pt x="1259234" y="340879"/>
                    <a:pt x="1243852" y="356260"/>
                  </a:cubicBezTo>
                  <a:cubicBezTo>
                    <a:pt x="1228471" y="371642"/>
                    <a:pt x="1207609" y="380283"/>
                    <a:pt x="1185856" y="380283"/>
                  </a:cubicBezTo>
                  <a:lnTo>
                    <a:pt x="82019" y="380283"/>
                  </a:lnTo>
                  <a:cubicBezTo>
                    <a:pt x="36721" y="380283"/>
                    <a:pt x="0" y="343562"/>
                    <a:pt x="0" y="298264"/>
                  </a:cubicBezTo>
                  <a:lnTo>
                    <a:pt x="0" y="82019"/>
                  </a:lnTo>
                  <a:cubicBezTo>
                    <a:pt x="0" y="60266"/>
                    <a:pt x="8641" y="39404"/>
                    <a:pt x="24023" y="24023"/>
                  </a:cubicBezTo>
                  <a:cubicBezTo>
                    <a:pt x="39404" y="8641"/>
                    <a:pt x="60266" y="0"/>
                    <a:pt x="82019" y="0"/>
                  </a:cubicBezTo>
                  <a:close/>
                </a:path>
              </a:pathLst>
            </a:custGeom>
            <a:solidFill>
              <a:srgbClr val="00476B"/>
            </a:solidFill>
          </p:spPr>
          <p:txBody>
            <a:bodyPr/>
            <a:lstStyle/>
            <a:p>
              <a:endParaRPr lang="en-US"/>
            </a:p>
          </p:txBody>
        </p:sp>
        <p:sp>
          <p:nvSpPr>
            <p:cNvPr id="4" name="TextBox 9" hidden="1">
              <a:extLst>
                <a:ext uri="{FF2B5EF4-FFF2-40B4-BE49-F238E27FC236}">
                  <a16:creationId xmlns:a16="http://schemas.microsoft.com/office/drawing/2014/main" id="{8CBA0DE4-367F-258E-3DE5-FB1A167ECD7E}"/>
                </a:ext>
              </a:extLst>
            </p:cNvPr>
            <p:cNvSpPr txBox="1"/>
            <p:nvPr/>
          </p:nvSpPr>
          <p:spPr>
            <a:xfrm>
              <a:off x="0" y="-76200"/>
              <a:ext cx="812800" cy="889000"/>
            </a:xfrm>
            <a:prstGeom prst="rect">
              <a:avLst/>
            </a:prstGeom>
          </p:spPr>
          <p:txBody>
            <a:bodyPr lIns="50800" tIns="50800" rIns="50800" bIns="50800" rtlCol="0" anchor="ctr"/>
            <a:lstStyle/>
            <a:p>
              <a:pPr algn="ctr">
                <a:lnSpc>
                  <a:spcPts val="2657"/>
                </a:lnSpc>
              </a:pPr>
              <a:endParaRPr b="1">
                <a:latin typeface="Calibri" panose="020F0502020204030204" pitchFamily="34" charset="0"/>
              </a:endParaRPr>
            </a:p>
          </p:txBody>
        </p:sp>
      </p:grpSp>
      <p:sp>
        <p:nvSpPr>
          <p:cNvPr id="5" name="TextBox 16">
            <a:extLst>
              <a:ext uri="{FF2B5EF4-FFF2-40B4-BE49-F238E27FC236}">
                <a16:creationId xmlns:a16="http://schemas.microsoft.com/office/drawing/2014/main" id="{022AFAEB-C7F4-6824-B682-BA4274A82B54}"/>
              </a:ext>
            </a:extLst>
          </p:cNvPr>
          <p:cNvSpPr txBox="1"/>
          <p:nvPr/>
        </p:nvSpPr>
        <p:spPr>
          <a:xfrm>
            <a:off x="2689905" y="9467081"/>
            <a:ext cx="12916919" cy="553998"/>
          </a:xfrm>
          <a:prstGeom prst="rect">
            <a:avLst/>
          </a:prstGeom>
        </p:spPr>
        <p:txBody>
          <a:bodyPr wrap="square" lIns="0" tIns="0" rIns="0" bIns="0" rtlCol="0" anchor="t">
            <a:spAutoFit/>
          </a:bodyPr>
          <a:lstStyle/>
          <a:p>
            <a:pPr algn="ctr"/>
            <a:r>
              <a:rPr lang="en-US" sz="3600" b="1">
                <a:solidFill>
                  <a:srgbClr val="FFFFFF"/>
                </a:solidFill>
                <a:latin typeface="Calibri" panose="020F0502020204030204" pitchFamily="34" charset="0"/>
                <a:cs typeface="Calibri" panose="020F0502020204030204" pitchFamily="34" charset="0"/>
              </a:rPr>
              <a:t>Communication and Coordination</a:t>
            </a:r>
          </a:p>
        </p:txBody>
      </p:sp>
    </p:spTree>
    <p:extLst>
      <p:ext uri="{BB962C8B-B14F-4D97-AF65-F5344CB8AC3E}">
        <p14:creationId xmlns:p14="http://schemas.microsoft.com/office/powerpoint/2010/main" val="1801820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2A110220-6AA0-D22E-6798-47294E7EC6AF}"/>
              </a:ext>
              <a:ext uri="{C183D7F6-B498-43B3-948B-1728B52AA6E4}">
                <adec:decorative xmlns:adec="http://schemas.microsoft.com/office/drawing/2017/decorative" val="1"/>
              </a:ext>
            </a:extLst>
          </p:cNvPr>
          <p:cNvSpPr/>
          <p:nvPr/>
        </p:nvSpPr>
        <p:spPr>
          <a:xfrm>
            <a:off x="-2092261"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txBody>
          <a:bodyPr/>
          <a:lstStyle/>
          <a:p>
            <a:endParaRPr lang="en-US"/>
          </a:p>
        </p:txBody>
      </p:sp>
      <p:sp>
        <p:nvSpPr>
          <p:cNvPr id="7" name="Freeform 16">
            <a:extLst>
              <a:ext uri="{FF2B5EF4-FFF2-40B4-BE49-F238E27FC236}">
                <a16:creationId xmlns:a16="http://schemas.microsoft.com/office/drawing/2014/main" id="{D47EC06A-78ED-8367-2702-E80E4C93CDFD}"/>
              </a:ext>
              <a:ext uri="{C183D7F6-B498-43B3-948B-1728B52AA6E4}">
                <adec:decorative xmlns:adec="http://schemas.microsoft.com/office/drawing/2017/decorative" val="1"/>
              </a:ext>
            </a:extLst>
          </p:cNvPr>
          <p:cNvSpPr/>
          <p:nvPr/>
        </p:nvSpPr>
        <p:spPr>
          <a:xfrm>
            <a:off x="-1693737"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txBody>
          <a:bodyPr/>
          <a:lstStyle/>
          <a:p>
            <a:endParaRPr lang="en-US"/>
          </a:p>
        </p:txBody>
      </p:sp>
      <p:sp>
        <p:nvSpPr>
          <p:cNvPr id="8" name="TextBox 18">
            <a:extLst>
              <a:ext uri="{FF2B5EF4-FFF2-40B4-BE49-F238E27FC236}">
                <a16:creationId xmlns:a16="http://schemas.microsoft.com/office/drawing/2014/main" id="{291D7B67-0206-54E8-F8C7-9644D6D537E4}"/>
              </a:ext>
            </a:extLst>
          </p:cNvPr>
          <p:cNvSpPr txBox="1"/>
          <p:nvPr/>
        </p:nvSpPr>
        <p:spPr>
          <a:xfrm>
            <a:off x="1002537" y="647700"/>
            <a:ext cx="15837663" cy="1215076"/>
          </a:xfrm>
          <a:prstGeom prst="rect">
            <a:avLst/>
          </a:prstGeom>
        </p:spPr>
        <p:txBody>
          <a:bodyPr wrap="square" lIns="0" tIns="0" rIns="0" bIns="0" rtlCol="0" anchor="t">
            <a:spAutoFit/>
          </a:bodyPr>
          <a:lstStyle/>
          <a:p>
            <a:pPr>
              <a:lnSpc>
                <a:spcPts val="10077"/>
              </a:lnSpc>
              <a:spcBef>
                <a:spcPct val="0"/>
              </a:spcBef>
            </a:pPr>
            <a:r>
              <a:rPr lang="en-US" sz="7197" b="1">
                <a:solidFill>
                  <a:srgbClr val="FFFFFF"/>
                </a:solidFill>
                <a:latin typeface="Calibri" panose="020F0502020204030204" pitchFamily="34" charset="0"/>
                <a:ea typeface="Sunflower" pitchFamily="2" charset="0"/>
                <a:cs typeface="Calibri" panose="020F0502020204030204" pitchFamily="34" charset="0"/>
              </a:rPr>
              <a:t>Directions: Mock Response Scenario</a:t>
            </a:r>
          </a:p>
        </p:txBody>
      </p:sp>
      <p:sp>
        <p:nvSpPr>
          <p:cNvPr id="10" name="TextBox 10">
            <a:extLst>
              <a:ext uri="{FF2B5EF4-FFF2-40B4-BE49-F238E27FC236}">
                <a16:creationId xmlns:a16="http://schemas.microsoft.com/office/drawing/2014/main" id="{2A6A2A45-BABE-80F6-2D88-9BB16E0A0869}"/>
              </a:ext>
            </a:extLst>
          </p:cNvPr>
          <p:cNvSpPr txBox="1"/>
          <p:nvPr/>
        </p:nvSpPr>
        <p:spPr>
          <a:xfrm>
            <a:off x="762000" y="2929304"/>
            <a:ext cx="16306800" cy="5170646"/>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2800" dirty="0"/>
              <a:t>The mock scenario is divided into four parts (notification, response preparation, risk mitigation, and monitoring and evaluation) and two injects. The scenario and discussion prompts follow the phases of a response. Injects are  events introduced to the state response team and are designed to help with brainstorming resources, tactics, and considerations if the disruption occurred in different situations. Please review the </a:t>
            </a:r>
            <a:r>
              <a:rPr lang="en-US" sz="2800" b="1" dirty="0"/>
              <a:t>Opioid Preparedness Exercise in a Box Inject Inventory </a:t>
            </a:r>
            <a:r>
              <a:rPr lang="en-US" sz="2800" dirty="0"/>
              <a:t>and select two situations to add to the mock scenario.</a:t>
            </a:r>
          </a:p>
          <a:p>
            <a:endParaRPr lang="en-US" sz="2800" dirty="0"/>
          </a:p>
          <a:p>
            <a:pPr marL="285750" indent="-285750">
              <a:buFont typeface="Arial" panose="020B0604020202020204" pitchFamily="34" charset="0"/>
              <a:buChar char="•"/>
            </a:pPr>
            <a:r>
              <a:rPr lang="en-US" sz="2800" dirty="0"/>
              <a:t>During the exercise, the state response team will help the facilitator in probing and guiding the discussion among response partners. </a:t>
            </a:r>
          </a:p>
          <a:p>
            <a:endParaRPr lang="en-US" sz="2800" dirty="0">
              <a:cs typeface="Calibri"/>
            </a:endParaRPr>
          </a:p>
          <a:p>
            <a:pPr marL="285750" indent="-285750">
              <a:buFont typeface="Arial" panose="020B0604020202020204" pitchFamily="34" charset="0"/>
              <a:buChar char="•"/>
            </a:pPr>
            <a:r>
              <a:rPr lang="en-US" sz="2800" dirty="0"/>
              <a:t>The state response team is responsible for identifying five counties across the state to highlight during</a:t>
            </a:r>
            <a:br>
              <a:rPr lang="en-US" sz="2800" dirty="0"/>
            </a:br>
            <a:r>
              <a:rPr lang="en-US" sz="2800" dirty="0"/>
              <a:t>the scenario. </a:t>
            </a:r>
            <a:endParaRPr lang="en-US" sz="2800" dirty="0">
              <a:cs typeface="Calibri"/>
            </a:endParaRPr>
          </a:p>
          <a:p>
            <a:pPr marL="914400" lvl="1" indent="-457200">
              <a:buClr>
                <a:schemeClr val="tx1"/>
              </a:buClr>
              <a:buFont typeface="Courier New" panose="02070309020205020404" pitchFamily="49" charset="0"/>
              <a:buChar char="o"/>
            </a:pPr>
            <a:r>
              <a:rPr lang="en-US" sz="2800" b="1" dirty="0">
                <a:solidFill>
                  <a:srgbClr val="C05711"/>
                </a:solidFill>
              </a:rPr>
              <a:t>County A</a:t>
            </a:r>
            <a:r>
              <a:rPr lang="en-US" sz="2800" dirty="0">
                <a:solidFill>
                  <a:srgbClr val="C05711"/>
                </a:solidFill>
              </a:rPr>
              <a:t> </a:t>
            </a:r>
            <a:r>
              <a:rPr lang="en-US" sz="2800" dirty="0"/>
              <a:t>is the main county that the scenario will revolve around. </a:t>
            </a:r>
            <a:endParaRPr lang="en-US" sz="2800" dirty="0">
              <a:cs typeface="Calibri"/>
            </a:endParaRPr>
          </a:p>
        </p:txBody>
      </p:sp>
      <p:pic>
        <p:nvPicPr>
          <p:cNvPr id="9" name="Picture 6">
            <a:extLst>
              <a:ext uri="{FF2B5EF4-FFF2-40B4-BE49-F238E27FC236}">
                <a16:creationId xmlns:a16="http://schemas.microsoft.com/office/drawing/2014/main" id="{ACE96790-09F6-3243-328D-8F1A376EE772}"/>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2" name="Title 1" hidden="1">
            <a:extLst>
              <a:ext uri="{FF2B5EF4-FFF2-40B4-BE49-F238E27FC236}">
                <a16:creationId xmlns:a16="http://schemas.microsoft.com/office/drawing/2014/main" id="{365C4E41-C349-F807-3718-7244DCF0E082}"/>
              </a:ext>
            </a:extLst>
          </p:cNvPr>
          <p:cNvSpPr>
            <a:spLocks noGrp="1"/>
          </p:cNvSpPr>
          <p:nvPr>
            <p:ph type="title" idx="4294967295"/>
          </p:nvPr>
        </p:nvSpPr>
        <p:spPr>
          <a:xfrm>
            <a:off x="1257300" y="-1989136"/>
            <a:ext cx="15773400" cy="906185"/>
          </a:xfrm>
          <a:prstGeom prst="rect">
            <a:avLst/>
          </a:prstGeom>
        </p:spPr>
        <p:txBody>
          <a:bodyPr anchor="b"/>
          <a:lstStyle/>
          <a:p>
            <a:r>
              <a:rPr lang="en-US"/>
              <a:t>Text Slide 2</a:t>
            </a:r>
          </a:p>
        </p:txBody>
      </p:sp>
    </p:spTree>
    <p:extLst>
      <p:ext uri="{BB962C8B-B14F-4D97-AF65-F5344CB8AC3E}">
        <p14:creationId xmlns:p14="http://schemas.microsoft.com/office/powerpoint/2010/main" val="50784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a:extLst>
              <a:ext uri="{FF2B5EF4-FFF2-40B4-BE49-F238E27FC236}">
                <a16:creationId xmlns:a16="http://schemas.microsoft.com/office/drawing/2014/main" id="{9452B9BA-6014-F619-C206-032BCF88241F}"/>
              </a:ext>
            </a:extLst>
          </p:cNvPr>
          <p:cNvSpPr txBox="1"/>
          <p:nvPr/>
        </p:nvSpPr>
        <p:spPr>
          <a:xfrm>
            <a:off x="777530" y="3439240"/>
            <a:ext cx="13403235" cy="3539430"/>
          </a:xfrm>
          <a:prstGeom prst="rect">
            <a:avLst/>
          </a:prstGeom>
        </p:spPr>
        <p:txBody>
          <a:bodyPr lIns="0" tIns="0" rIns="0" bIns="0" rtlCol="0" anchor="t">
            <a:spAutoFit/>
          </a:bodyPr>
          <a:lstStyle/>
          <a:p>
            <a:r>
              <a:rPr lang="en-US" sz="11500" b="1">
                <a:solidFill>
                  <a:srgbClr val="00476B"/>
                </a:solidFill>
                <a:latin typeface="Calibri" panose="020F0502020204030204" pitchFamily="34" charset="0"/>
                <a:cs typeface="Calibri" panose="020F0502020204030204" pitchFamily="34" charset="0"/>
              </a:rPr>
              <a:t>Mock Response</a:t>
            </a:r>
          </a:p>
          <a:p>
            <a:r>
              <a:rPr lang="en-US" sz="11500" b="1">
                <a:solidFill>
                  <a:srgbClr val="00476B"/>
                </a:solidFill>
                <a:latin typeface="Calibri" panose="020F0502020204030204" pitchFamily="34" charset="0"/>
                <a:cs typeface="Calibri" panose="020F0502020204030204" pitchFamily="34" charset="0"/>
              </a:rPr>
              <a:t>Scenario</a:t>
            </a:r>
          </a:p>
        </p:txBody>
      </p:sp>
      <p:pic>
        <p:nvPicPr>
          <p:cNvPr id="2" name="Picture 2">
            <a:extLst>
              <a:ext uri="{FF2B5EF4-FFF2-40B4-BE49-F238E27FC236}">
                <a16:creationId xmlns:a16="http://schemas.microsoft.com/office/drawing/2014/main" id="{2A73CA0B-F91A-C08F-5393-2B3CE65B3CF4}"/>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77530" y="718181"/>
            <a:ext cx="2099210" cy="714885"/>
          </a:xfrm>
          <a:prstGeom prst="rect">
            <a:avLst/>
          </a:prstGeom>
        </p:spPr>
      </p:pic>
      <p:grpSp>
        <p:nvGrpSpPr>
          <p:cNvPr id="3" name="Group 3">
            <a:extLst>
              <a:ext uri="{FF2B5EF4-FFF2-40B4-BE49-F238E27FC236}">
                <a16:creationId xmlns:a16="http://schemas.microsoft.com/office/drawing/2014/main" id="{44844CD5-18DC-7D64-1EF8-692DAEDCFDAA}"/>
              </a:ext>
              <a:ext uri="{C183D7F6-B498-43B3-948B-1728B52AA6E4}">
                <adec:decorative xmlns:adec="http://schemas.microsoft.com/office/drawing/2017/decorative" val="1"/>
              </a:ext>
            </a:extLst>
          </p:cNvPr>
          <p:cNvGrpSpPr>
            <a:grpSpLocks noChangeAspect="1"/>
          </p:cNvGrpSpPr>
          <p:nvPr/>
        </p:nvGrpSpPr>
        <p:grpSpPr>
          <a:xfrm rot="-2416671">
            <a:off x="13012493" y="-4168480"/>
            <a:ext cx="7330065" cy="10995098"/>
            <a:chOff x="0" y="0"/>
            <a:chExt cx="6350000" cy="9525000"/>
          </a:xfrm>
        </p:grpSpPr>
        <p:sp>
          <p:nvSpPr>
            <p:cNvPr id="4" name="Freeform 4">
              <a:extLst>
                <a:ext uri="{FF2B5EF4-FFF2-40B4-BE49-F238E27FC236}">
                  <a16:creationId xmlns:a16="http://schemas.microsoft.com/office/drawing/2014/main" id="{33125DD6-197D-9425-0DA6-102909DD8E2E}"/>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85796" r="-9950"/>
              </a:stretch>
            </a:blipFill>
          </p:spPr>
          <p:txBody>
            <a:bodyPr/>
            <a:lstStyle/>
            <a:p>
              <a:endParaRPr lang="en-US"/>
            </a:p>
          </p:txBody>
        </p:sp>
      </p:grpSp>
      <p:grpSp>
        <p:nvGrpSpPr>
          <p:cNvPr id="5" name="Group 5">
            <a:extLst>
              <a:ext uri="{FF2B5EF4-FFF2-40B4-BE49-F238E27FC236}">
                <a16:creationId xmlns:a16="http://schemas.microsoft.com/office/drawing/2014/main" id="{D65275BF-411D-F3C6-6778-0F1C22BD00B5}"/>
              </a:ext>
              <a:ext uri="{C183D7F6-B498-43B3-948B-1728B52AA6E4}">
                <adec:decorative xmlns:adec="http://schemas.microsoft.com/office/drawing/2017/decorative" val="1"/>
              </a:ext>
            </a:extLst>
          </p:cNvPr>
          <p:cNvGrpSpPr>
            <a:grpSpLocks noChangeAspect="1"/>
          </p:cNvGrpSpPr>
          <p:nvPr/>
        </p:nvGrpSpPr>
        <p:grpSpPr>
          <a:xfrm rot="2420288">
            <a:off x="14219937" y="3373214"/>
            <a:ext cx="7330065" cy="10995098"/>
            <a:chOff x="0" y="0"/>
            <a:chExt cx="6350000" cy="9525000"/>
          </a:xfrm>
        </p:grpSpPr>
        <p:sp>
          <p:nvSpPr>
            <p:cNvPr id="6" name="Freeform 6">
              <a:extLst>
                <a:ext uri="{FF2B5EF4-FFF2-40B4-BE49-F238E27FC236}">
                  <a16:creationId xmlns:a16="http://schemas.microsoft.com/office/drawing/2014/main" id="{63F87684-6D90-9C7F-F526-3157238706B0}"/>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95746"/>
              </a:stretch>
            </a:blipFill>
          </p:spPr>
          <p:txBody>
            <a:bodyPr/>
            <a:lstStyle/>
            <a:p>
              <a:endParaRPr lang="en-US"/>
            </a:p>
          </p:txBody>
        </p:sp>
      </p:grpSp>
      <p:sp>
        <p:nvSpPr>
          <p:cNvPr id="9" name="Title 8" hidden="1">
            <a:extLst>
              <a:ext uri="{FF2B5EF4-FFF2-40B4-BE49-F238E27FC236}">
                <a16:creationId xmlns:a16="http://schemas.microsoft.com/office/drawing/2014/main" id="{86C418E7-0B11-CF88-B4E0-9173E1EB23AB}"/>
              </a:ext>
            </a:extLst>
          </p:cNvPr>
          <p:cNvSpPr>
            <a:spLocks noGrp="1"/>
          </p:cNvSpPr>
          <p:nvPr>
            <p:ph type="title" idx="4294967295"/>
          </p:nvPr>
        </p:nvSpPr>
        <p:spPr>
          <a:xfrm>
            <a:off x="74034" y="-1955453"/>
            <a:ext cx="15773400" cy="714886"/>
          </a:xfrm>
          <a:prstGeom prst="rect">
            <a:avLst/>
          </a:prstGeom>
        </p:spPr>
        <p:txBody>
          <a:bodyPr anchor="t"/>
          <a:lstStyle/>
          <a:p>
            <a:pPr algn="l"/>
            <a:r>
              <a:rPr lang="en-US"/>
              <a:t>Opening Slide</a:t>
            </a:r>
            <a:r>
              <a:rPr lang="en-US" baseline="0"/>
              <a:t> </a:t>
            </a:r>
            <a:r>
              <a:rPr lang="en-US"/>
              <a:t>1</a:t>
            </a:r>
          </a:p>
        </p:txBody>
      </p:sp>
    </p:spTree>
    <p:extLst>
      <p:ext uri="{BB962C8B-B14F-4D97-AF65-F5344CB8AC3E}">
        <p14:creationId xmlns:p14="http://schemas.microsoft.com/office/powerpoint/2010/main" val="277625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1DB8D65B-46A5-5AF2-F0B7-9002CB48BE8C}"/>
              </a:ext>
            </a:extLst>
          </p:cNvPr>
          <p:cNvSpPr txBox="1"/>
          <p:nvPr/>
        </p:nvSpPr>
        <p:spPr>
          <a:xfrm>
            <a:off x="5267379" y="764551"/>
            <a:ext cx="8861424" cy="1000274"/>
          </a:xfrm>
          <a:prstGeom prst="rect">
            <a:avLst/>
          </a:prstGeom>
        </p:spPr>
        <p:txBody>
          <a:bodyPr wrap="square" lIns="0" tIns="0" rIns="0" bIns="0" rtlCol="0" anchor="t">
            <a:spAutoFit/>
          </a:bodyPr>
          <a:lstStyle/>
          <a:p>
            <a:pPr marL="0" lvl="0" indent="0" algn="ctr">
              <a:lnSpc>
                <a:spcPts val="7776"/>
              </a:lnSpc>
              <a:spcBef>
                <a:spcPct val="0"/>
              </a:spcBef>
            </a:pPr>
            <a:r>
              <a:rPr lang="en-US" sz="7200" b="1">
                <a:solidFill>
                  <a:srgbClr val="00476B"/>
                </a:solidFill>
                <a:latin typeface="Calibri" panose="020F0502020204030204" pitchFamily="34" charset="0"/>
                <a:cs typeface="Calibri" panose="020F0502020204030204" pitchFamily="34" charset="0"/>
              </a:rPr>
              <a:t>Notification</a:t>
            </a:r>
          </a:p>
        </p:txBody>
      </p:sp>
      <p:sp>
        <p:nvSpPr>
          <p:cNvPr id="5" name="TextBox 9">
            <a:extLst>
              <a:ext uri="{FF2B5EF4-FFF2-40B4-BE49-F238E27FC236}">
                <a16:creationId xmlns:a16="http://schemas.microsoft.com/office/drawing/2014/main" id="{1AD4A7FB-CF35-D716-6981-6D84F714E636}"/>
              </a:ext>
            </a:extLst>
          </p:cNvPr>
          <p:cNvSpPr txBox="1"/>
          <p:nvPr/>
        </p:nvSpPr>
        <p:spPr>
          <a:xfrm>
            <a:off x="2620344" y="2857504"/>
            <a:ext cx="14534024" cy="538609"/>
          </a:xfrm>
          <a:prstGeom prst="rect">
            <a:avLst/>
          </a:prstGeom>
        </p:spPr>
        <p:txBody>
          <a:bodyPr wrap="square" lIns="0" tIns="0" rIns="0" bIns="0" rtlCol="0" anchor="t">
            <a:spAutoFit/>
          </a:bodyPr>
          <a:lstStyle/>
          <a:p>
            <a:pP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Communication and Coordination</a:t>
            </a:r>
          </a:p>
        </p:txBody>
      </p:sp>
      <p:sp>
        <p:nvSpPr>
          <p:cNvPr id="6" name="TextBox 10">
            <a:extLst>
              <a:ext uri="{FF2B5EF4-FFF2-40B4-BE49-F238E27FC236}">
                <a16:creationId xmlns:a16="http://schemas.microsoft.com/office/drawing/2014/main" id="{FCD2A079-B54E-1ACF-FD6F-6DCC43255E78}"/>
              </a:ext>
            </a:extLst>
          </p:cNvPr>
          <p:cNvSpPr txBox="1"/>
          <p:nvPr/>
        </p:nvSpPr>
        <p:spPr>
          <a:xfrm>
            <a:off x="2620344" y="4042477"/>
            <a:ext cx="14627172" cy="2585323"/>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srgbClr val="07476B"/>
                </a:solidFill>
                <a:effectLst/>
                <a:uLnTx/>
                <a:uFillTx/>
                <a:latin typeface="Calibri" panose="020F0502020204030204"/>
                <a:ea typeface="+mn-ea"/>
                <a:cs typeface="+mn-cs"/>
              </a:rPr>
              <a:t>Notification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State trusted contact(s) receive notification.</a:t>
            </a:r>
            <a:b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80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Assess risks to impacted patients.</a:t>
            </a:r>
            <a:b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80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i="0" u="none" strike="noStrike" kern="1200" cap="none" spc="0" normalizeH="0" baseline="0" noProof="0">
                <a:ln>
                  <a:noFill/>
                </a:ln>
                <a:solidFill>
                  <a:prstClr val="black"/>
                </a:solidFill>
                <a:effectLst/>
                <a:uLnTx/>
                <a:uFillTx/>
                <a:latin typeface="Calibri" panose="020F0502020204030204"/>
                <a:ea typeface="+mn-ea"/>
                <a:cs typeface="Calibri"/>
              </a:rPr>
              <a:t>Explore how/what information can be shared without compromising the integrity of the action.</a:t>
            </a:r>
          </a:p>
        </p:txBody>
      </p:sp>
      <p:sp>
        <p:nvSpPr>
          <p:cNvPr id="2" name="AutoShape 4">
            <a:extLst>
              <a:ext uri="{FF2B5EF4-FFF2-40B4-BE49-F238E27FC236}">
                <a16:creationId xmlns:a16="http://schemas.microsoft.com/office/drawing/2014/main" id="{E812A10E-7951-64FA-0022-25B73BB8EA91}"/>
              </a:ext>
              <a:ext uri="{C183D7F6-B498-43B3-948B-1728B52AA6E4}">
                <adec:decorative xmlns:adec="http://schemas.microsoft.com/office/drawing/2017/decorative" val="1"/>
              </a:ext>
            </a:extLst>
          </p:cNvPr>
          <p:cNvSpPr/>
          <p:nvPr/>
        </p:nvSpPr>
        <p:spPr>
          <a:xfrm rot="-10800000">
            <a:off x="2620344" y="3606696"/>
            <a:ext cx="14534024" cy="0"/>
          </a:xfrm>
          <a:prstGeom prst="line">
            <a:avLst/>
          </a:prstGeom>
          <a:ln w="38100" cap="flat">
            <a:solidFill>
              <a:srgbClr val="C05711"/>
            </a:solidFill>
            <a:prstDash val="solid"/>
            <a:headEnd type="none" w="sm" len="sm"/>
            <a:tailEnd type="none" w="sm" len="sm"/>
          </a:ln>
        </p:spPr>
        <p:txBody>
          <a:bodyPr/>
          <a:lstStyle/>
          <a:p>
            <a:endParaRPr lang="en-US"/>
          </a:p>
        </p:txBody>
      </p:sp>
      <p:pic>
        <p:nvPicPr>
          <p:cNvPr id="3" name="Picture 6">
            <a:extLst>
              <a:ext uri="{FF2B5EF4-FFF2-40B4-BE49-F238E27FC236}">
                <a16:creationId xmlns:a16="http://schemas.microsoft.com/office/drawing/2014/main" id="{C561FD98-0E0E-8D6A-0C35-56F8E2B64EB6}"/>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pic>
        <p:nvPicPr>
          <p:cNvPr id="4" name="Picture 7">
            <a:extLst>
              <a:ext uri="{FF2B5EF4-FFF2-40B4-BE49-F238E27FC236}">
                <a16:creationId xmlns:a16="http://schemas.microsoft.com/office/drawing/2014/main" id="{869F0E5B-1880-84F5-D2A9-A980550ACF4F}"/>
              </a:ext>
              <a:ext uri="{C183D7F6-B498-43B3-948B-1728B52AA6E4}">
                <adec:decorative xmlns:adec="http://schemas.microsoft.com/office/drawing/2017/decorative" val="1"/>
              </a:ext>
            </a:extLst>
          </p:cNvPr>
          <p:cNvPicPr>
            <a:picLocks noChangeAspect="1"/>
          </p:cNvPicPr>
          <p:nvPr/>
        </p:nvPicPr>
        <p:blipFill rotWithShape="1">
          <a:blip r:embed="rId4"/>
          <a:srcRect l="91298"/>
          <a:stretch/>
        </p:blipFill>
        <p:spPr>
          <a:xfrm>
            <a:off x="-1" y="-93998"/>
            <a:ext cx="1797187" cy="10474995"/>
          </a:xfrm>
          <a:prstGeom prst="rect">
            <a:avLst/>
          </a:prstGeom>
        </p:spPr>
      </p:pic>
      <p:sp>
        <p:nvSpPr>
          <p:cNvPr id="8" name="Title 7" hidden="1">
            <a:extLst>
              <a:ext uri="{FF2B5EF4-FFF2-40B4-BE49-F238E27FC236}">
                <a16:creationId xmlns:a16="http://schemas.microsoft.com/office/drawing/2014/main" id="{48B9827F-ED8B-092E-632D-4CEBF2ABDB58}"/>
              </a:ext>
            </a:extLst>
          </p:cNvPr>
          <p:cNvSpPr>
            <a:spLocks noGrp="1"/>
          </p:cNvSpPr>
          <p:nvPr>
            <p:ph type="title" idx="4294967295"/>
          </p:nvPr>
        </p:nvSpPr>
        <p:spPr>
          <a:xfrm>
            <a:off x="1257300" y="-1989136"/>
            <a:ext cx="15773400" cy="802452"/>
          </a:xfrm>
          <a:prstGeom prst="rect">
            <a:avLst/>
          </a:prstGeom>
        </p:spPr>
        <p:txBody>
          <a:bodyPr anchor="b"/>
          <a:lstStyle/>
          <a:p>
            <a:r>
              <a:rPr lang="en-US"/>
              <a:t>Text Slide 4</a:t>
            </a:r>
          </a:p>
        </p:txBody>
      </p:sp>
    </p:spTree>
    <p:extLst>
      <p:ext uri="{BB962C8B-B14F-4D97-AF65-F5344CB8AC3E}">
        <p14:creationId xmlns:p14="http://schemas.microsoft.com/office/powerpoint/2010/main" val="3599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3880EC-C130-F96F-B2CF-134139A4E164}"/>
              </a:ext>
            </a:extLst>
          </p:cNvPr>
          <p:cNvSpPr/>
          <p:nvPr/>
        </p:nvSpPr>
        <p:spPr>
          <a:xfrm>
            <a:off x="9906000" y="4533900"/>
            <a:ext cx="7086600" cy="838200"/>
          </a:xfrm>
          <a:prstGeom prst="rect">
            <a:avLst/>
          </a:prstGeom>
          <a:solidFill>
            <a:srgbClr val="467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A2D38604-B7BA-77C5-0527-EBCFAC8A5D37}"/>
              </a:ext>
            </a:extLst>
          </p:cNvPr>
          <p:cNvSpPr txBox="1"/>
          <p:nvPr/>
        </p:nvSpPr>
        <p:spPr>
          <a:xfrm>
            <a:off x="735188" y="515914"/>
            <a:ext cx="6264259" cy="1295226"/>
          </a:xfrm>
          <a:prstGeom prst="rect">
            <a:avLst/>
          </a:prstGeom>
        </p:spPr>
        <p:txBody>
          <a:bodyPr lIns="0" tIns="0" rIns="0" bIns="0" rtlCol="0" anchor="t">
            <a:spAutoFit/>
          </a:bodyPr>
          <a:lstStyle/>
          <a:p>
            <a:pPr>
              <a:lnSpc>
                <a:spcPts val="10080"/>
              </a:lnSpc>
            </a:pPr>
            <a:r>
              <a:rPr lang="en-US" sz="8800" b="1">
                <a:solidFill>
                  <a:srgbClr val="00476B"/>
                </a:solidFill>
                <a:latin typeface="Calibri" panose="020F0502020204030204" pitchFamily="34" charset="0"/>
                <a:ea typeface="Sunflower" pitchFamily="2" charset="0"/>
                <a:cs typeface="Calibri" panose="020F0502020204030204" pitchFamily="34" charset="0"/>
              </a:rPr>
              <a:t>Notification</a:t>
            </a:r>
          </a:p>
        </p:txBody>
      </p:sp>
      <p:sp>
        <p:nvSpPr>
          <p:cNvPr id="3" name="TextBox 4">
            <a:extLst>
              <a:ext uri="{FF2B5EF4-FFF2-40B4-BE49-F238E27FC236}">
                <a16:creationId xmlns:a16="http://schemas.microsoft.com/office/drawing/2014/main" id="{E41A8482-6B6D-6D7B-6A05-7435CD75C9E9}"/>
              </a:ext>
            </a:extLst>
          </p:cNvPr>
          <p:cNvSpPr txBox="1"/>
          <p:nvPr/>
        </p:nvSpPr>
        <p:spPr>
          <a:xfrm>
            <a:off x="735188" y="2497932"/>
            <a:ext cx="8027812" cy="3693319"/>
          </a:xfrm>
          <a:prstGeom prst="rect">
            <a:avLst/>
          </a:prstGeom>
        </p:spPr>
        <p:txBody>
          <a:bodyPr wrap="square" lIns="0" tIns="0" rIns="0" bIns="0" rtlCol="0" anchor="ctr">
            <a:spAutoFit/>
          </a:bodyPr>
          <a:lstStyle/>
          <a:p>
            <a:pPr marL="342900" indent="-342900">
              <a:buFont typeface="Arial" panose="020B0604020202020204" pitchFamily="34" charset="0"/>
              <a:buChar char="•"/>
            </a:pPr>
            <a:r>
              <a:rPr lang="en-US" sz="2400" dirty="0"/>
              <a:t>Potentially impacted county: </a:t>
            </a:r>
            <a:r>
              <a:rPr lang="en-US" sz="2400" b="1" dirty="0">
                <a:solidFill>
                  <a:srgbClr val="C05711"/>
                </a:solidFill>
              </a:rPr>
              <a:t>[COUNTY A]</a:t>
            </a:r>
          </a:p>
          <a:p>
            <a:pPr marL="342900" indent="-342900">
              <a:buFont typeface="Arial" panose="020B0604020202020204" pitchFamily="34" charset="0"/>
              <a:buChar char="•"/>
            </a:pPr>
            <a:endParaRPr lang="en-US" sz="2400" b="1" dirty="0">
              <a:solidFill>
                <a:srgbClr val="C05711"/>
              </a:solidFill>
            </a:endParaRPr>
          </a:p>
          <a:p>
            <a:pPr marL="342900" indent="-342900">
              <a:buFont typeface="Arial" panose="020B0604020202020204" pitchFamily="34" charset="0"/>
              <a:buChar char="•"/>
            </a:pPr>
            <a:r>
              <a:rPr lang="en-US" sz="2400" dirty="0"/>
              <a:t>Approximate number of impacted patients.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Some patients may be from out of state.</a:t>
            </a:r>
          </a:p>
          <a:p>
            <a:pPr marL="342900" indent="-342900">
              <a:buFont typeface="Arial" panose="020B0604020202020204" pitchFamily="34" charset="0"/>
              <a:buChar char="•"/>
            </a:pPr>
            <a:endParaRPr lang="en-US" sz="2400" dirty="0"/>
          </a:p>
          <a:p>
            <a:pPr marL="457200" indent="-457200">
              <a:buFont typeface="Arial" panose="020B0604020202020204" pitchFamily="34" charset="0"/>
              <a:buChar char="•"/>
            </a:pPr>
            <a:r>
              <a:rPr lang="en-US" sz="2400" b="1" dirty="0">
                <a:solidFill>
                  <a:srgbClr val="07476B"/>
                </a:solidFill>
              </a:rPr>
              <a:t>Provider Information </a:t>
            </a:r>
          </a:p>
          <a:p>
            <a:pPr marL="800100" lvl="1" indent="-342900">
              <a:buSzPct val="80000"/>
              <a:buFont typeface="Courier New" panose="02070309020205020404" pitchFamily="49" charset="0"/>
              <a:buChar char="o"/>
            </a:pPr>
            <a:r>
              <a:rPr lang="en-US" sz="2400" dirty="0"/>
              <a:t>The physician is a family practice physician with his own private practice and no other DEA registered staff.</a:t>
            </a:r>
          </a:p>
          <a:p>
            <a:pPr marL="800100" lvl="1" indent="-342900">
              <a:buSzPct val="80000"/>
              <a:buFont typeface="Courier New" panose="02070309020205020404" pitchFamily="49" charset="0"/>
              <a:buChar char="o"/>
            </a:pPr>
            <a:r>
              <a:rPr lang="en-US" sz="2400" dirty="0"/>
              <a:t>Name and exact location cannot be disclosed.</a:t>
            </a:r>
          </a:p>
        </p:txBody>
      </p:sp>
      <p:sp>
        <p:nvSpPr>
          <p:cNvPr id="7" name="AutoShape 3">
            <a:extLst>
              <a:ext uri="{FF2B5EF4-FFF2-40B4-BE49-F238E27FC236}">
                <a16:creationId xmlns:a16="http://schemas.microsoft.com/office/drawing/2014/main" id="{100D75CD-F02B-4CE5-6B58-66F06D8957EC}"/>
              </a:ext>
              <a:ext uri="{C183D7F6-B498-43B3-948B-1728B52AA6E4}">
                <adec:decorative xmlns:adec="http://schemas.microsoft.com/office/drawing/2017/decorative" val="1"/>
              </a:ext>
            </a:extLst>
          </p:cNvPr>
          <p:cNvSpPr/>
          <p:nvPr/>
        </p:nvSpPr>
        <p:spPr>
          <a:xfrm>
            <a:off x="735188"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pic>
        <p:nvPicPr>
          <p:cNvPr id="2" name="Picture 6">
            <a:extLst>
              <a:ext uri="{FF2B5EF4-FFF2-40B4-BE49-F238E27FC236}">
                <a16:creationId xmlns:a16="http://schemas.microsoft.com/office/drawing/2014/main" id="{3903A06C-C9E7-5650-4D55-443CD4448A93}"/>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5" name="Title 4" hidden="1">
            <a:extLst>
              <a:ext uri="{FF2B5EF4-FFF2-40B4-BE49-F238E27FC236}">
                <a16:creationId xmlns:a16="http://schemas.microsoft.com/office/drawing/2014/main" id="{33168359-2380-D1CD-7DA0-49F3BE14316E}"/>
              </a:ext>
            </a:extLst>
          </p:cNvPr>
          <p:cNvSpPr>
            <a:spLocks noGrp="1"/>
          </p:cNvSpPr>
          <p:nvPr>
            <p:ph type="title" idx="4294967295"/>
          </p:nvPr>
        </p:nvSpPr>
        <p:spPr>
          <a:xfrm>
            <a:off x="1257300" y="-1989136"/>
            <a:ext cx="15773400" cy="731836"/>
          </a:xfrm>
          <a:prstGeom prst="rect">
            <a:avLst/>
          </a:prstGeom>
        </p:spPr>
        <p:txBody>
          <a:bodyPr anchor="b"/>
          <a:lstStyle/>
          <a:p>
            <a:r>
              <a:rPr lang="en-US"/>
              <a:t>Chart Slide 2</a:t>
            </a:r>
          </a:p>
        </p:txBody>
      </p:sp>
      <p:sp>
        <p:nvSpPr>
          <p:cNvPr id="6" name="Frame 5">
            <a:extLst>
              <a:ext uri="{FF2B5EF4-FFF2-40B4-BE49-F238E27FC236}">
                <a16:creationId xmlns:a16="http://schemas.microsoft.com/office/drawing/2014/main" id="{A84E8B9A-F681-CCFA-AF7D-4B4D93C06871}"/>
              </a:ext>
            </a:extLst>
          </p:cNvPr>
          <p:cNvSpPr/>
          <p:nvPr/>
        </p:nvSpPr>
        <p:spPr>
          <a:xfrm>
            <a:off x="9144000" y="876300"/>
            <a:ext cx="8597258" cy="7848600"/>
          </a:xfrm>
          <a:prstGeom prst="frame">
            <a:avLst>
              <a:gd name="adj1"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C36E098-204A-ACD2-DE60-1CE1E1BD8D59}"/>
              </a:ext>
            </a:extLst>
          </p:cNvPr>
          <p:cNvSpPr txBox="1"/>
          <p:nvPr/>
        </p:nvSpPr>
        <p:spPr>
          <a:xfrm>
            <a:off x="8991600" y="8965791"/>
            <a:ext cx="3046796" cy="369332"/>
          </a:xfrm>
          <a:prstGeom prst="rect">
            <a:avLst/>
          </a:prstGeom>
          <a:noFill/>
        </p:spPr>
        <p:txBody>
          <a:bodyPr wrap="none" rtlCol="0">
            <a:spAutoFit/>
          </a:bodyPr>
          <a:lstStyle/>
          <a:p>
            <a:r>
              <a:rPr lang="en-US" b="1" i="1">
                <a:latin typeface="Calibri" panose="020F0502020204030204" pitchFamily="34" charset="0"/>
                <a:cs typeface="Calibri" panose="020F0502020204030204" pitchFamily="34" charset="0"/>
              </a:rPr>
              <a:t>Potentially Impacted Counties</a:t>
            </a:r>
          </a:p>
        </p:txBody>
      </p:sp>
      <p:sp>
        <p:nvSpPr>
          <p:cNvPr id="11" name="TextBox 10">
            <a:extLst>
              <a:ext uri="{FF2B5EF4-FFF2-40B4-BE49-F238E27FC236}">
                <a16:creationId xmlns:a16="http://schemas.microsoft.com/office/drawing/2014/main" id="{31F82505-CBD5-BAD3-DDB3-C3D4F7670722}"/>
              </a:ext>
            </a:extLst>
          </p:cNvPr>
          <p:cNvSpPr txBox="1"/>
          <p:nvPr/>
        </p:nvSpPr>
        <p:spPr>
          <a:xfrm>
            <a:off x="10134532" y="4743390"/>
            <a:ext cx="6616193" cy="707886"/>
          </a:xfrm>
          <a:prstGeom prst="rect">
            <a:avLst/>
          </a:prstGeom>
          <a:noFill/>
        </p:spPr>
        <p:txBody>
          <a:bodyPr wrap="square" rtlCol="0">
            <a:spAutoFit/>
          </a:bodyPr>
          <a:lstStyle/>
          <a:p>
            <a:pPr algn="ctr"/>
            <a:r>
              <a:rPr lang="en-US" sz="2000">
                <a:solidFill>
                  <a:schemeClr val="bg1"/>
                </a:solidFill>
              </a:rPr>
              <a:t>Find a picture of the state and highlight the impacted counties and place the photo here</a:t>
            </a:r>
          </a:p>
        </p:txBody>
      </p:sp>
    </p:spTree>
    <p:extLst>
      <p:ext uri="{BB962C8B-B14F-4D97-AF65-F5344CB8AC3E}">
        <p14:creationId xmlns:p14="http://schemas.microsoft.com/office/powerpoint/2010/main" val="2312087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DEE40F6B-FC51-AB44-A5AF-CFDE244839C4}"/>
              </a:ext>
            </a:extLst>
          </p:cNvPr>
          <p:cNvSpPr txBox="1"/>
          <p:nvPr/>
        </p:nvSpPr>
        <p:spPr>
          <a:xfrm>
            <a:off x="2713492" y="764551"/>
            <a:ext cx="13917671" cy="1000274"/>
          </a:xfrm>
          <a:prstGeom prst="rect">
            <a:avLst/>
          </a:prstGeom>
        </p:spPr>
        <p:txBody>
          <a:bodyPr wrap="square" lIns="0" tIns="0" rIns="0" bIns="0" rtlCol="0" anchor="t">
            <a:spAutoFit/>
          </a:bodyPr>
          <a:lstStyle/>
          <a:p>
            <a:pPr marL="0" lvl="0" indent="0" algn="ctr">
              <a:lnSpc>
                <a:spcPts val="7776"/>
              </a:lnSpc>
              <a:spcBef>
                <a:spcPct val="0"/>
              </a:spcBef>
            </a:pPr>
            <a:r>
              <a:rPr lang="en-US" sz="7200" b="1">
                <a:solidFill>
                  <a:srgbClr val="00476B"/>
                </a:solidFill>
                <a:latin typeface="Calibri" panose="020F0502020204030204" pitchFamily="34" charset="0"/>
              </a:rPr>
              <a:t>Discussion Response Preparation</a:t>
            </a:r>
          </a:p>
        </p:txBody>
      </p:sp>
      <p:sp>
        <p:nvSpPr>
          <p:cNvPr id="6" name="TextBox 9">
            <a:extLst>
              <a:ext uri="{FF2B5EF4-FFF2-40B4-BE49-F238E27FC236}">
                <a16:creationId xmlns:a16="http://schemas.microsoft.com/office/drawing/2014/main" id="{9E51794F-444F-BA0F-C4B0-F06C50C72EE7}"/>
              </a:ext>
            </a:extLst>
          </p:cNvPr>
          <p:cNvSpPr txBox="1"/>
          <p:nvPr/>
        </p:nvSpPr>
        <p:spPr>
          <a:xfrm>
            <a:off x="2713492" y="2705100"/>
            <a:ext cx="6418724" cy="538610"/>
          </a:xfrm>
          <a:prstGeom prst="rect">
            <a:avLst/>
          </a:prstGeom>
        </p:spPr>
        <p:txBody>
          <a:bodyPr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Notification</a:t>
            </a:r>
            <a:endParaRPr lang="en-US" sz="3200" b="1">
              <a:solidFill>
                <a:srgbClr val="00476B"/>
              </a:solidFill>
              <a:latin typeface="Calibri" panose="020F0502020204030204" pitchFamily="34" charset="0"/>
              <a:cs typeface="Calibri" panose="020F0502020204030204" pitchFamily="34" charset="0"/>
            </a:endParaRPr>
          </a:p>
        </p:txBody>
      </p:sp>
      <p:sp>
        <p:nvSpPr>
          <p:cNvPr id="7" name="TextBox 10">
            <a:extLst>
              <a:ext uri="{FF2B5EF4-FFF2-40B4-BE49-F238E27FC236}">
                <a16:creationId xmlns:a16="http://schemas.microsoft.com/office/drawing/2014/main" id="{DD29E934-C323-B3C0-4E49-85EA4E2DA4F3}"/>
              </a:ext>
            </a:extLst>
          </p:cNvPr>
          <p:cNvSpPr txBox="1"/>
          <p:nvPr/>
        </p:nvSpPr>
        <p:spPr>
          <a:xfrm>
            <a:off x="2620344" y="4042477"/>
            <a:ext cx="6523656" cy="288777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State trusted contact(s) receive notification.</a:t>
            </a: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Assess risks to impacted patients.</a:t>
            </a: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Explore how/what information can be shared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without compromising the integrity</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of</a:t>
            </a:r>
            <a:r>
              <a:rPr lang="en-US" sz="2400">
                <a:solidFill>
                  <a:prstClr val="black"/>
                </a:solidFill>
                <a:latin typeface="Calibri" panose="020F0502020204030204"/>
                <a:cs typeface="Calibri"/>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the action. </a:t>
            </a:r>
          </a:p>
          <a:p>
            <a:pPr marL="496580" lvl="1" indent="-248290">
              <a:lnSpc>
                <a:spcPts val="2300"/>
              </a:lnSpc>
              <a:buClr>
                <a:srgbClr val="C05711"/>
              </a:buClr>
              <a:buFont typeface="Arial"/>
              <a:buChar char="•"/>
            </a:pPr>
            <a:endParaRPr lang="en-US" sz="2400">
              <a:solidFill>
                <a:srgbClr val="000000"/>
              </a:solidFill>
              <a:latin typeface="Calibri" panose="020F0502020204030204" pitchFamily="34" charset="0"/>
            </a:endParaRPr>
          </a:p>
        </p:txBody>
      </p:sp>
      <p:sp>
        <p:nvSpPr>
          <p:cNvPr id="8" name="TextBox 9">
            <a:extLst>
              <a:ext uri="{FF2B5EF4-FFF2-40B4-BE49-F238E27FC236}">
                <a16:creationId xmlns:a16="http://schemas.microsoft.com/office/drawing/2014/main" id="{E6EF51F5-51FF-35D4-5447-6AAD68C0F2DE}"/>
              </a:ext>
            </a:extLst>
          </p:cNvPr>
          <p:cNvSpPr txBox="1"/>
          <p:nvPr/>
        </p:nvSpPr>
        <p:spPr>
          <a:xfrm>
            <a:off x="10212441" y="2705100"/>
            <a:ext cx="6418724" cy="538609"/>
          </a:xfrm>
          <a:prstGeom prst="rect">
            <a:avLst/>
          </a:prstGeom>
        </p:spPr>
        <p:txBody>
          <a:bodyPr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Response Preparation</a:t>
            </a:r>
            <a:endParaRPr lang="en-US" sz="3200" b="1">
              <a:solidFill>
                <a:srgbClr val="00476B"/>
              </a:solidFill>
              <a:latin typeface="Calibri" panose="020F0502020204030204" pitchFamily="34" charset="0"/>
              <a:cs typeface="Calibri" panose="020F0502020204030204" pitchFamily="34" charset="0"/>
            </a:endParaRPr>
          </a:p>
        </p:txBody>
      </p:sp>
      <p:sp>
        <p:nvSpPr>
          <p:cNvPr id="2" name="AutoShape 3">
            <a:extLst>
              <a:ext uri="{FF2B5EF4-FFF2-40B4-BE49-F238E27FC236}">
                <a16:creationId xmlns:a16="http://schemas.microsoft.com/office/drawing/2014/main" id="{FADC60E4-A199-0F8F-99E8-C842553EF1B5}"/>
              </a:ext>
              <a:ext uri="{C183D7F6-B498-43B3-948B-1728B52AA6E4}">
                <adec:decorative xmlns:adec="http://schemas.microsoft.com/office/drawing/2017/decorative" val="1"/>
              </a:ext>
            </a:extLst>
          </p:cNvPr>
          <p:cNvSpPr/>
          <p:nvPr/>
        </p:nvSpPr>
        <p:spPr>
          <a:xfrm rot="-5400000">
            <a:off x="6624741" y="6493873"/>
            <a:ext cx="5700997" cy="55510"/>
          </a:xfrm>
          <a:prstGeom prst="line">
            <a:avLst/>
          </a:prstGeom>
          <a:ln w="38100" cap="flat">
            <a:solidFill>
              <a:srgbClr val="C05711"/>
            </a:solidFill>
            <a:prstDash val="solid"/>
            <a:headEnd type="none" w="sm" len="sm"/>
            <a:tailEnd type="none" w="sm" len="sm"/>
          </a:ln>
        </p:spPr>
        <p:txBody>
          <a:bodyPr/>
          <a:lstStyle/>
          <a:p>
            <a:endParaRPr lang="en-US"/>
          </a:p>
        </p:txBody>
      </p:sp>
      <p:sp>
        <p:nvSpPr>
          <p:cNvPr id="3" name="AutoShape 4">
            <a:extLst>
              <a:ext uri="{FF2B5EF4-FFF2-40B4-BE49-F238E27FC236}">
                <a16:creationId xmlns:a16="http://schemas.microsoft.com/office/drawing/2014/main" id="{34158E4A-94CC-31EC-79D0-82D20176F5E3}"/>
              </a:ext>
              <a:ext uri="{C183D7F6-B498-43B3-948B-1728B52AA6E4}">
                <adec:decorative xmlns:adec="http://schemas.microsoft.com/office/drawing/2017/decorative" val="1"/>
              </a:ext>
            </a:extLst>
          </p:cNvPr>
          <p:cNvSpPr/>
          <p:nvPr/>
        </p:nvSpPr>
        <p:spPr>
          <a:xfrm rot="-10800000">
            <a:off x="2713492" y="3604226"/>
            <a:ext cx="13917673" cy="91473"/>
          </a:xfrm>
          <a:prstGeom prst="line">
            <a:avLst/>
          </a:prstGeom>
          <a:ln w="38100" cap="flat">
            <a:solidFill>
              <a:srgbClr val="C05711"/>
            </a:solidFill>
            <a:prstDash val="solid"/>
            <a:headEnd type="none" w="sm" len="sm"/>
            <a:tailEnd type="none" w="sm" len="sm"/>
          </a:ln>
        </p:spPr>
        <p:txBody>
          <a:bodyPr/>
          <a:lstStyle/>
          <a:p>
            <a:endParaRPr lang="en-US"/>
          </a:p>
        </p:txBody>
      </p:sp>
      <p:pic>
        <p:nvPicPr>
          <p:cNvPr id="4" name="Picture 6">
            <a:extLst>
              <a:ext uri="{FF2B5EF4-FFF2-40B4-BE49-F238E27FC236}">
                <a16:creationId xmlns:a16="http://schemas.microsoft.com/office/drawing/2014/main" id="{2489F79B-9B84-788B-2C44-5C8EA151EE9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pic>
        <p:nvPicPr>
          <p:cNvPr id="10" name="Picture 7">
            <a:extLst>
              <a:ext uri="{FF2B5EF4-FFF2-40B4-BE49-F238E27FC236}">
                <a16:creationId xmlns:a16="http://schemas.microsoft.com/office/drawing/2014/main" id="{CF7FEF38-7250-A472-EC8E-2DD8F3EDDBD8}"/>
              </a:ext>
              <a:ext uri="{C183D7F6-B498-43B3-948B-1728B52AA6E4}">
                <adec:decorative xmlns:adec="http://schemas.microsoft.com/office/drawing/2017/decorative" val="1"/>
              </a:ext>
            </a:extLst>
          </p:cNvPr>
          <p:cNvPicPr>
            <a:picLocks noChangeAspect="1"/>
          </p:cNvPicPr>
          <p:nvPr/>
        </p:nvPicPr>
        <p:blipFill>
          <a:blip r:embed="rId4"/>
          <a:srcRect l="32698" r="36713"/>
          <a:stretch>
            <a:fillRect/>
          </a:stretch>
        </p:blipFill>
        <p:spPr>
          <a:xfrm rot="-10800000">
            <a:off x="-16954" y="-1"/>
            <a:ext cx="1814139" cy="10380995"/>
          </a:xfrm>
          <a:prstGeom prst="rect">
            <a:avLst/>
          </a:prstGeom>
        </p:spPr>
      </p:pic>
      <p:sp>
        <p:nvSpPr>
          <p:cNvPr id="11" name="Title 10" hidden="1">
            <a:extLst>
              <a:ext uri="{FF2B5EF4-FFF2-40B4-BE49-F238E27FC236}">
                <a16:creationId xmlns:a16="http://schemas.microsoft.com/office/drawing/2014/main" id="{9CEA08CC-7475-5A97-091C-4A61CCFC75D8}"/>
              </a:ext>
            </a:extLst>
          </p:cNvPr>
          <p:cNvSpPr>
            <a:spLocks noGrp="1"/>
          </p:cNvSpPr>
          <p:nvPr>
            <p:ph type="title" idx="4294967295"/>
          </p:nvPr>
        </p:nvSpPr>
        <p:spPr>
          <a:xfrm>
            <a:off x="1257300" y="-1989137"/>
            <a:ext cx="15773400" cy="911816"/>
          </a:xfrm>
          <a:prstGeom prst="rect">
            <a:avLst/>
          </a:prstGeom>
        </p:spPr>
        <p:txBody>
          <a:bodyPr anchor="b"/>
          <a:lstStyle/>
          <a:p>
            <a:r>
              <a:rPr lang="en-US"/>
              <a:t>Text Slide 5</a:t>
            </a:r>
          </a:p>
        </p:txBody>
      </p:sp>
      <p:sp>
        <p:nvSpPr>
          <p:cNvPr id="12" name="TextBox 10">
            <a:extLst>
              <a:ext uri="{FF2B5EF4-FFF2-40B4-BE49-F238E27FC236}">
                <a16:creationId xmlns:a16="http://schemas.microsoft.com/office/drawing/2014/main" id="{4961AE39-439F-A320-A0A6-74F9270D764D}"/>
              </a:ext>
            </a:extLst>
          </p:cNvPr>
          <p:cNvSpPr txBox="1"/>
          <p:nvPr/>
        </p:nvSpPr>
        <p:spPr>
          <a:xfrm>
            <a:off x="10259019" y="4050597"/>
            <a:ext cx="6911207" cy="4431983"/>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Assemble response partners.</a:t>
            </a:r>
            <a:br>
              <a:rPr lang="en-US" sz="2400" b="1" i="0" u="none" strike="noStrike" kern="1200" cap="none" spc="0" normalizeH="0" baseline="0" noProof="0" dirty="0">
                <a:ln>
                  <a:noFill/>
                </a:ln>
                <a:effectLst/>
                <a:uLnTx/>
                <a:uFillTx/>
                <a:latin typeface="Calibri" panose="020F0502020204030204"/>
                <a:cs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Continue to assess risk </a:t>
            </a:r>
            <a:r>
              <a:rPr kumimoji="0" lang="en-US" sz="2400" b="0" i="0" u="none" strike="noStrike" kern="1200" cap="none" spc="0" normalizeH="0" baseline="0" noProof="0" dirty="0">
                <a:ln>
                  <a:noFill/>
                </a:ln>
                <a:effectLst/>
                <a:uLnTx/>
                <a:uFillTx/>
                <a:latin typeface="Calibri" panose="020F0502020204030204"/>
                <a:ea typeface="+mn-ea"/>
                <a:cs typeface="Calibri"/>
              </a:rPr>
              <a:t>by reviewing available resources (e.g., capacity assessment, PDMP data).</a:t>
            </a:r>
            <a:r>
              <a:rPr kumimoji="0" lang="en-US" sz="2400" b="1" i="0" u="none" strike="noStrike" kern="1200" cap="none" spc="0" normalizeH="0" baseline="0" noProof="0" dirty="0">
                <a:ln>
                  <a:noFill/>
                </a:ln>
                <a:effectLst/>
                <a:uLnTx/>
                <a:uFillTx/>
                <a:latin typeface="Calibri" panose="020F0502020204030204"/>
                <a:ea typeface="+mn-ea"/>
                <a:cs typeface="Calibri"/>
              </a:rPr>
              <a:t> </a:t>
            </a:r>
            <a:br>
              <a:rPr lang="en-US" sz="2400" b="1" i="0" u="none" strike="noStrike" kern="1200" cap="none" spc="0" normalizeH="0" baseline="0" noProof="0" dirty="0">
                <a:ln>
                  <a:noFill/>
                </a:ln>
                <a:effectLst/>
                <a:uLnTx/>
                <a:uFillTx/>
                <a:latin typeface="Calibri" panose="020F0502020204030204"/>
                <a:cs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Communicate risks </a:t>
            </a:r>
            <a:r>
              <a:rPr kumimoji="0" lang="en-US" sz="2400" b="0" i="0" u="none" strike="noStrike" kern="1200" cap="none" spc="0" normalizeH="0" baseline="0" noProof="0" dirty="0">
                <a:ln>
                  <a:noFill/>
                </a:ln>
                <a:effectLst/>
                <a:uLnTx/>
                <a:uFillTx/>
                <a:latin typeface="Calibri" panose="020F0502020204030204"/>
                <a:ea typeface="+mn-ea"/>
                <a:cs typeface="Calibri"/>
              </a:rPr>
              <a:t>to impacted partners.</a:t>
            </a:r>
            <a:br>
              <a:rPr lang="en-US" sz="2400" b="0" i="0" u="none" strike="noStrike" kern="1200" cap="none" spc="0" normalizeH="0" baseline="0" noProof="0" dirty="0">
                <a:ln>
                  <a:noFill/>
                </a:ln>
                <a:effectLst/>
                <a:uLnTx/>
                <a:uFillTx/>
                <a:latin typeface="Calibri" panose="020F0502020204030204"/>
                <a:cs typeface="Calibri"/>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Identify resources </a:t>
            </a:r>
            <a:r>
              <a:rPr kumimoji="0" lang="en-US" sz="2400" b="0" i="0" u="none" strike="noStrike" kern="1200" cap="none" spc="0" normalizeH="0" baseline="0" noProof="0" dirty="0">
                <a:ln>
                  <a:noFill/>
                </a:ln>
                <a:effectLst/>
                <a:uLnTx/>
                <a:uFillTx/>
                <a:latin typeface="Calibri" panose="020F0502020204030204"/>
                <a:ea typeface="+mn-ea"/>
                <a:cs typeface="+mn-cs"/>
              </a:rPr>
              <a:t>that partners can provide to support the response.</a:t>
            </a:r>
            <a:br>
              <a:rPr lang="en-US" sz="2400" b="0" i="0" u="none" strike="noStrike" kern="1200" cap="none" spc="0" normalizeH="0" baseline="0" noProof="0" dirty="0">
                <a:ln>
                  <a:noFill/>
                </a:ln>
                <a:effectLst/>
                <a:uLnTx/>
                <a:uFillTx/>
                <a:latin typeface="Calibri" panose="020F0502020204030204"/>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Coordinate resources </a:t>
            </a:r>
            <a:r>
              <a:rPr kumimoji="0" lang="en-US" sz="2400" b="0" i="0" u="none" strike="noStrike" kern="1200" cap="none" spc="0" normalizeH="0" baseline="0" noProof="0" dirty="0">
                <a:ln>
                  <a:noFill/>
                </a:ln>
                <a:effectLst/>
                <a:uLnTx/>
                <a:uFillTx/>
                <a:latin typeface="Calibri" panose="020F0502020204030204"/>
                <a:ea typeface="+mn-ea"/>
                <a:cs typeface="+mn-cs"/>
              </a:rPr>
              <a:t>among partners and state agency staff.</a:t>
            </a:r>
            <a:endParaRPr kumimoji="0" lang="en-US" sz="2400" b="1" i="0" u="none" strike="noStrike" kern="1200" cap="none" spc="0" normalizeH="0" baseline="0" noProof="0" dirty="0">
              <a:ln>
                <a:noFill/>
              </a:ln>
              <a:effectLst/>
              <a:uLnTx/>
              <a:uFillTx/>
              <a:latin typeface="Calibri" panose="020F0502020204030204"/>
              <a:ea typeface="+mn-ea"/>
              <a:cs typeface="Calibri"/>
            </a:endParaRPr>
          </a:p>
        </p:txBody>
      </p:sp>
      <p:sp>
        <p:nvSpPr>
          <p:cNvPr id="9" name="Right Arrow 8">
            <a:extLst>
              <a:ext uri="{FF2B5EF4-FFF2-40B4-BE49-F238E27FC236}">
                <a16:creationId xmlns:a16="http://schemas.microsoft.com/office/drawing/2014/main" id="{805274B3-7DA0-EF5B-159B-6CE32C703BA5}"/>
              </a:ext>
            </a:extLst>
          </p:cNvPr>
          <p:cNvSpPr/>
          <p:nvPr/>
        </p:nvSpPr>
        <p:spPr>
          <a:xfrm>
            <a:off x="7924800" y="2808452"/>
            <a:ext cx="2819400" cy="386209"/>
          </a:xfrm>
          <a:prstGeom prst="rightArrow">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679AE"/>
              </a:solidFill>
            </a:endParaRPr>
          </a:p>
        </p:txBody>
      </p:sp>
    </p:spTree>
    <p:extLst>
      <p:ext uri="{BB962C8B-B14F-4D97-AF65-F5344CB8AC3E}">
        <p14:creationId xmlns:p14="http://schemas.microsoft.com/office/powerpoint/2010/main" val="1569644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6520F51D-5960-FA1F-1F11-E635B5025371}"/>
              </a:ext>
            </a:extLst>
          </p:cNvPr>
          <p:cNvSpPr txBox="1"/>
          <p:nvPr/>
        </p:nvSpPr>
        <p:spPr>
          <a:xfrm>
            <a:off x="685800" y="614873"/>
            <a:ext cx="12877800" cy="1102866"/>
          </a:xfrm>
          <a:prstGeom prst="rect">
            <a:avLst/>
          </a:prstGeom>
        </p:spPr>
        <p:txBody>
          <a:bodyPr wrap="square" lIns="0" tIns="0" rIns="0" bIns="0" rtlCol="0" anchor="t">
            <a:spAutoFit/>
          </a:bodyPr>
          <a:lstStyle/>
          <a:p>
            <a:pPr>
              <a:lnSpc>
                <a:spcPts val="8611"/>
              </a:lnSpc>
            </a:pPr>
            <a:r>
              <a:rPr lang="en-US" sz="7200" b="1" spc="-132">
                <a:solidFill>
                  <a:srgbClr val="00476B"/>
                </a:solidFill>
                <a:latin typeface="Calibri" panose="020F0502020204030204" pitchFamily="34" charset="0"/>
                <a:ea typeface="Sunflower" pitchFamily="2" charset="0"/>
                <a:cs typeface="Calibri" panose="020F0502020204030204" pitchFamily="34" charset="0"/>
              </a:rPr>
              <a:t>Funding Disclaimer</a:t>
            </a:r>
            <a:endParaRPr lang="en-US" sz="6000" b="1" spc="-132">
              <a:solidFill>
                <a:srgbClr val="00476B"/>
              </a:solidFill>
              <a:latin typeface="Calibri" panose="020F0502020204030204" pitchFamily="34" charset="0"/>
              <a:ea typeface="Sunflower" pitchFamily="2" charset="0"/>
              <a:cs typeface="Calibri" panose="020F0502020204030204" pitchFamily="34" charset="0"/>
            </a:endParaRPr>
          </a:p>
        </p:txBody>
      </p:sp>
      <p:sp>
        <p:nvSpPr>
          <p:cNvPr id="7" name="TextBox 6">
            <a:extLst>
              <a:ext uri="{FF2B5EF4-FFF2-40B4-BE49-F238E27FC236}">
                <a16:creationId xmlns:a16="http://schemas.microsoft.com/office/drawing/2014/main" id="{F07AE7D1-846B-F13E-53FE-8CADE8C57F14}"/>
              </a:ext>
            </a:extLst>
          </p:cNvPr>
          <p:cNvSpPr txBox="1"/>
          <p:nvPr/>
        </p:nvSpPr>
        <p:spPr>
          <a:xfrm>
            <a:off x="685800" y="2484990"/>
            <a:ext cx="16961434" cy="1660455"/>
          </a:xfrm>
          <a:prstGeom prst="rect">
            <a:avLst/>
          </a:prstGeom>
          <a:noFill/>
        </p:spPr>
        <p:txBody>
          <a:bodyPr wrap="square" rtlCol="0">
            <a:spAutoFit/>
          </a:bodyPr>
          <a:lstStyle/>
          <a:p>
            <a:pPr marL="342900" indent="-342900">
              <a:lnSpc>
                <a:spcPct val="130000"/>
              </a:lnSpc>
              <a:spcBef>
                <a:spcPts val="0"/>
              </a:spcBef>
              <a:buFont typeface="Arial" panose="020B0604020202020204" pitchFamily="34" charset="0"/>
              <a:buChar char="•"/>
            </a:pPr>
            <a:r>
              <a:rPr lang="en-US" sz="2000">
                <a:effectLst/>
                <a:latin typeface="Calibri" panose="020F0502020204030204" pitchFamily="34" charset="0"/>
                <a:ea typeface="Calibri" panose="020F0502020204030204" pitchFamily="34" charset="0"/>
              </a:rPr>
              <a:t>This project and publication were supported by the cooperative agreement number CDC-RFA-OT18-1802, OT18-1802 National Partners Cooperative Agreement, </a:t>
            </a:r>
            <a:r>
              <a:rPr lang="en-US" sz="2000">
                <a:solidFill>
                  <a:srgbClr val="4679AE"/>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Strengthening Public Health Systems and Services through National Partnerships to Improve and Protect the Nation's Health</a:t>
            </a:r>
            <a:r>
              <a:rPr lang="en-US" sz="2000">
                <a:effectLst/>
                <a:latin typeface="Calibri" panose="020F0502020204030204" pitchFamily="34" charset="0"/>
                <a:ea typeface="Calibri" panose="020F0502020204030204" pitchFamily="34" charset="0"/>
              </a:rPr>
              <a:t>, funded by the Centers for Disease Control and Prevention. Its contents are solely the responsibility of the authors and do not necessarily represent the official views of the Centers for Disease Control and Prevention or the Department of Health and Human Services.</a:t>
            </a:r>
          </a:p>
        </p:txBody>
      </p:sp>
      <p:pic>
        <p:nvPicPr>
          <p:cNvPr id="8" name="Picture 17">
            <a:extLst>
              <a:ext uri="{FF2B5EF4-FFF2-40B4-BE49-F238E27FC236}">
                <a16:creationId xmlns:a16="http://schemas.microsoft.com/office/drawing/2014/main" id="{A3E453C0-4C9A-977E-C52F-617A6088D8ED}"/>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640766" y="9038695"/>
            <a:ext cx="2094356" cy="713232"/>
          </a:xfrm>
          <a:prstGeom prst="rect">
            <a:avLst/>
          </a:prstGeom>
        </p:spPr>
      </p:pic>
      <p:sp>
        <p:nvSpPr>
          <p:cNvPr id="2" name="Title 1" hidden="1">
            <a:extLst>
              <a:ext uri="{FF2B5EF4-FFF2-40B4-BE49-F238E27FC236}">
                <a16:creationId xmlns:a16="http://schemas.microsoft.com/office/drawing/2014/main" id="{406DCEBA-15F1-A086-59C1-B4DED78BA6B5}"/>
              </a:ext>
            </a:extLst>
          </p:cNvPr>
          <p:cNvSpPr>
            <a:spLocks noGrp="1"/>
          </p:cNvSpPr>
          <p:nvPr>
            <p:ph type="title" idx="4294967295"/>
          </p:nvPr>
        </p:nvSpPr>
        <p:spPr>
          <a:xfrm>
            <a:off x="1257300" y="-1989137"/>
            <a:ext cx="15773400" cy="753341"/>
          </a:xfrm>
          <a:prstGeom prst="rect">
            <a:avLst/>
          </a:prstGeom>
        </p:spPr>
        <p:txBody>
          <a:bodyPr anchor="b"/>
          <a:lstStyle/>
          <a:p>
            <a:r>
              <a:rPr lang="en-US"/>
              <a:t>Text Slide 3</a:t>
            </a:r>
          </a:p>
        </p:txBody>
      </p:sp>
      <p:sp>
        <p:nvSpPr>
          <p:cNvPr id="9" name="AutoShape 3">
            <a:extLst>
              <a:ext uri="{FF2B5EF4-FFF2-40B4-BE49-F238E27FC236}">
                <a16:creationId xmlns:a16="http://schemas.microsoft.com/office/drawing/2014/main" id="{A991213C-7C6F-7ED4-224D-B9A6A14C8FD5}"/>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91627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2A110220-6AA0-D22E-6798-47294E7EC6AF}"/>
              </a:ext>
              <a:ext uri="{C183D7F6-B498-43B3-948B-1728B52AA6E4}">
                <adec:decorative xmlns:adec="http://schemas.microsoft.com/office/drawing/2017/decorative" val="1"/>
              </a:ext>
            </a:extLst>
          </p:cNvPr>
          <p:cNvSpPr/>
          <p:nvPr/>
        </p:nvSpPr>
        <p:spPr>
          <a:xfrm>
            <a:off x="-2819400"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txBody>
          <a:bodyPr/>
          <a:lstStyle/>
          <a:p>
            <a:endParaRPr lang="en-US"/>
          </a:p>
        </p:txBody>
      </p:sp>
      <p:sp>
        <p:nvSpPr>
          <p:cNvPr id="7" name="Freeform 16">
            <a:extLst>
              <a:ext uri="{FF2B5EF4-FFF2-40B4-BE49-F238E27FC236}">
                <a16:creationId xmlns:a16="http://schemas.microsoft.com/office/drawing/2014/main" id="{D47EC06A-78ED-8367-2702-E80E4C93CDFD}"/>
              </a:ext>
              <a:ext uri="{C183D7F6-B498-43B3-948B-1728B52AA6E4}">
                <adec:decorative xmlns:adec="http://schemas.microsoft.com/office/drawing/2017/decorative" val="1"/>
              </a:ext>
            </a:extLst>
          </p:cNvPr>
          <p:cNvSpPr/>
          <p:nvPr/>
        </p:nvSpPr>
        <p:spPr>
          <a:xfrm>
            <a:off x="-2420876"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txBody>
          <a:bodyPr/>
          <a:lstStyle/>
          <a:p>
            <a:endParaRPr lang="en-US"/>
          </a:p>
        </p:txBody>
      </p:sp>
      <p:sp>
        <p:nvSpPr>
          <p:cNvPr id="8" name="TextBox 18">
            <a:extLst>
              <a:ext uri="{FF2B5EF4-FFF2-40B4-BE49-F238E27FC236}">
                <a16:creationId xmlns:a16="http://schemas.microsoft.com/office/drawing/2014/main" id="{291D7B67-0206-54E8-F8C7-9644D6D537E4}"/>
              </a:ext>
            </a:extLst>
          </p:cNvPr>
          <p:cNvSpPr txBox="1"/>
          <p:nvPr/>
        </p:nvSpPr>
        <p:spPr>
          <a:xfrm>
            <a:off x="1002537" y="647700"/>
            <a:ext cx="13094463" cy="1215076"/>
          </a:xfrm>
          <a:prstGeom prst="rect">
            <a:avLst/>
          </a:prstGeom>
        </p:spPr>
        <p:txBody>
          <a:bodyPr wrap="square" lIns="0" tIns="0" rIns="0" bIns="0" rtlCol="0" anchor="t">
            <a:spAutoFit/>
          </a:bodyPr>
          <a:lstStyle/>
          <a:p>
            <a:pPr>
              <a:lnSpc>
                <a:spcPts val="10077"/>
              </a:lnSpc>
              <a:spcBef>
                <a:spcPct val="0"/>
              </a:spcBef>
            </a:pPr>
            <a:r>
              <a:rPr lang="en-US" sz="7197" b="1">
                <a:solidFill>
                  <a:srgbClr val="FFFFFF"/>
                </a:solidFill>
                <a:latin typeface="Calibri" panose="020F0502020204030204" pitchFamily="34" charset="0"/>
                <a:ea typeface="Sunflower" pitchFamily="2" charset="0"/>
                <a:cs typeface="Calibri" panose="020F0502020204030204" pitchFamily="34" charset="0"/>
              </a:rPr>
              <a:t>Questions: Response Preparation</a:t>
            </a:r>
          </a:p>
        </p:txBody>
      </p:sp>
      <p:sp>
        <p:nvSpPr>
          <p:cNvPr id="10" name="TextBox 10">
            <a:extLst>
              <a:ext uri="{FF2B5EF4-FFF2-40B4-BE49-F238E27FC236}">
                <a16:creationId xmlns:a16="http://schemas.microsoft.com/office/drawing/2014/main" id="{2A6A2A45-BABE-80F6-2D88-9BB16E0A0869}"/>
              </a:ext>
            </a:extLst>
          </p:cNvPr>
          <p:cNvSpPr txBox="1"/>
          <p:nvPr/>
        </p:nvSpPr>
        <p:spPr>
          <a:xfrm>
            <a:off x="762000" y="2929304"/>
            <a:ext cx="15544800" cy="6047618"/>
          </a:xfrm>
          <a:prstGeom prst="rect">
            <a:avLst/>
          </a:prstGeom>
        </p:spPr>
        <p:txBody>
          <a:bodyPr wrap="square" lIns="0" tIns="0" rIns="0" bIns="0" rtlCol="0" anchor="t">
            <a:spAutoFit/>
          </a:bodyPr>
          <a:lstStyle/>
          <a:p>
            <a:pPr marL="342900" indent="-342900">
              <a:lnSpc>
                <a:spcPts val="3080"/>
              </a:lnSpc>
              <a:buFont typeface="Symbol" panose="05050102010706020507" pitchFamily="18" charset="2"/>
              <a:buChar char=""/>
            </a:pPr>
            <a:r>
              <a:rPr lang="en-US" sz="2400" dirty="0">
                <a:effectLst/>
                <a:latin typeface="Calibri"/>
                <a:ea typeface="Calibri" panose="020F0502020204030204" pitchFamily="34" charset="0"/>
                <a:cs typeface="Arial"/>
              </a:rPr>
              <a:t>State trusted contacts are lead coordinators.</a:t>
            </a:r>
            <a:r>
              <a:rPr lang="en-US" sz="2400" dirty="0">
                <a:latin typeface="Calibri"/>
                <a:ea typeface="Calibri" panose="020F0502020204030204" pitchFamily="34" charset="0"/>
                <a:cs typeface="Arial"/>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ts val="3080"/>
              </a:lnSpc>
              <a:spcBef>
                <a:spcPts val="0"/>
              </a:spcBef>
              <a:spcAft>
                <a:spcPts val="0"/>
              </a:spcAft>
              <a:buFont typeface="Courier New" panose="02070309020205020404" pitchFamily="49" charset="0"/>
              <a:buChar char="o"/>
            </a:pPr>
            <a:r>
              <a:rPr lang="en-US" sz="2400" dirty="0">
                <a:effectLst/>
                <a:latin typeface="Calibri"/>
                <a:ea typeface="Calibri" panose="020F0502020204030204" pitchFamily="34" charset="0"/>
                <a:cs typeface="Arial"/>
              </a:rPr>
              <a:t>What other individuals should be a part of the response, both immediately and in the long-term? When and how will they be engaged?</a:t>
            </a:r>
          </a:p>
          <a:p>
            <a:pPr marL="742950" marR="0" lvl="1" indent="-285750">
              <a:lnSpc>
                <a:spcPts val="3080"/>
              </a:lnSpc>
              <a:spcBef>
                <a:spcPts val="0"/>
              </a:spcBef>
              <a:spcAft>
                <a:spcPts val="0"/>
              </a:spcAft>
              <a:buFont typeface="Courier New" panose="02070309020205020404" pitchFamily="49" charset="0"/>
              <a:buChar char="o"/>
            </a:pPr>
            <a:r>
              <a:rPr lang="en-US" sz="2400" dirty="0">
                <a:effectLst/>
                <a:latin typeface="Calibri"/>
                <a:ea typeface="Calibri" panose="020F0502020204030204" pitchFamily="34" charset="0"/>
                <a:cs typeface="Arial"/>
              </a:rPr>
              <a:t>Who are the key partners and contacts that need to be engaged? Who will reach out to them?</a:t>
            </a:r>
            <a:br>
              <a:rPr lang="en-US" sz="2400" dirty="0">
                <a:effectLst/>
                <a:latin typeface="Calibri" panose="020F0502020204030204" pitchFamily="34" charset="0"/>
                <a:ea typeface="Calibri" panose="020F0502020204030204" pitchFamily="34" charset="0"/>
                <a:cs typeface="Arial" panose="020B0604020202020204" pitchFamily="34" charset="0"/>
              </a:rPr>
            </a:b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ts val="3080"/>
              </a:lnSpc>
              <a:spcBef>
                <a:spcPts val="0"/>
              </a:spcBef>
              <a:spcAft>
                <a:spcPts val="0"/>
              </a:spcAft>
              <a:buFont typeface="Symbol" panose="05050102010706020507" pitchFamily="18" charset="2"/>
              <a:buChar char=""/>
            </a:pPr>
            <a:r>
              <a:rPr lang="en-US" sz="2400" dirty="0">
                <a:effectLst/>
                <a:latin typeface="Calibri"/>
                <a:ea typeface="Calibri" panose="020F0502020204030204" pitchFamily="34" charset="0"/>
                <a:cs typeface="Arial"/>
              </a:rPr>
              <a:t>Will the team host regular huddles to discuss updates? If so, when/how?</a:t>
            </a:r>
          </a:p>
          <a:p>
            <a:pPr marL="742950" marR="0" lvl="1" indent="-285750">
              <a:lnSpc>
                <a:spcPts val="3080"/>
              </a:lnSpc>
              <a:spcBef>
                <a:spcPts val="0"/>
              </a:spcBef>
              <a:spcAft>
                <a:spcPts val="0"/>
              </a:spcAft>
              <a:buFont typeface="Courier New" panose="02070309020205020404" pitchFamily="49" charset="0"/>
              <a:buChar char="o"/>
            </a:pPr>
            <a:r>
              <a:rPr lang="en-US" sz="2400" dirty="0">
                <a:effectLst/>
                <a:latin typeface="Calibri"/>
                <a:ea typeface="Calibri" panose="020F0502020204030204" pitchFamily="34" charset="0"/>
                <a:cs typeface="Arial"/>
              </a:rPr>
              <a:t>What key partners and contacts could assist with the response? Who will reach out to them?</a:t>
            </a:r>
            <a:br>
              <a:rPr lang="en-US" sz="2400" dirty="0">
                <a:effectLst/>
                <a:latin typeface="Calibri" panose="020F0502020204030204" pitchFamily="34" charset="0"/>
                <a:ea typeface="Calibri" panose="020F0502020204030204" pitchFamily="34" charset="0"/>
                <a:cs typeface="Arial" panose="020B0604020202020204" pitchFamily="34" charset="0"/>
              </a:rPr>
            </a:b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ts val="3080"/>
              </a:lnSpc>
              <a:spcBef>
                <a:spcPts val="0"/>
              </a:spcBef>
              <a:spcAft>
                <a:spcPts val="0"/>
              </a:spcAft>
              <a:buFont typeface="Symbol" panose="05050102010706020507" pitchFamily="18" charset="2"/>
              <a:buChar char=""/>
            </a:pPr>
            <a:r>
              <a:rPr lang="en-US" sz="2400" dirty="0">
                <a:effectLst/>
                <a:latin typeface="Calibri"/>
                <a:ea typeface="Calibri" panose="020F0502020204030204" pitchFamily="34" charset="0"/>
                <a:cs typeface="Arial"/>
              </a:rPr>
              <a:t>In the event of a disruption, should healthcare personnel be positioned at or near clinic locations? If so, which locations and who can be deployed? What is the protocol for deploying personnel onsite? </a:t>
            </a:r>
            <a:br>
              <a:rPr lang="en-US" sz="2400" dirty="0">
                <a:effectLst/>
                <a:latin typeface="Calibri" panose="020F0502020204030204" pitchFamily="34" charset="0"/>
                <a:ea typeface="Calibri" panose="020F0502020204030204" pitchFamily="34" charset="0"/>
                <a:cs typeface="Arial" panose="020B0604020202020204" pitchFamily="34" charset="0"/>
              </a:rPr>
            </a:b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ts val="3080"/>
              </a:lnSpc>
              <a:buFont typeface="Symbol" panose="05050102010706020507" pitchFamily="18" charset="2"/>
              <a:buChar char=""/>
            </a:pPr>
            <a:r>
              <a:rPr lang="en-US" sz="2400" dirty="0">
                <a:effectLst/>
                <a:latin typeface="Calibri"/>
                <a:ea typeface="Calibri" panose="020F0502020204030204" pitchFamily="34" charset="0"/>
                <a:cs typeface="Arial"/>
              </a:rPr>
              <a:t>What does this team look like (</a:t>
            </a:r>
            <a:r>
              <a:rPr lang="en-US" sz="2400" dirty="0">
                <a:latin typeface="Calibri"/>
                <a:ea typeface="Calibri" panose="020F0502020204030204" pitchFamily="34" charset="0"/>
                <a:cs typeface="Arial"/>
              </a:rPr>
              <a:t>e.g.,</a:t>
            </a:r>
            <a:r>
              <a:rPr lang="en-US" sz="2400" dirty="0">
                <a:effectLst/>
                <a:latin typeface="Calibri"/>
                <a:ea typeface="Calibri" panose="020F0502020204030204" pitchFamily="34" charset="0"/>
                <a:cs typeface="Arial"/>
              </a:rPr>
              <a:t> clinical support staff)? What resources can be developed for impacted patients prior to the search warrant and potential DEA registration surrender (e.g., flyers, template notifications, notification lists)?</a:t>
            </a:r>
            <a:r>
              <a:rPr lang="en-US" sz="2400" dirty="0">
                <a:latin typeface="Calibri"/>
                <a:ea typeface="Calibri" panose="020F0502020204030204" pitchFamily="34" charset="0"/>
                <a:cs typeface="Arial"/>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ts val="3080"/>
              </a:lnSpc>
              <a:spcBef>
                <a:spcPts val="0"/>
              </a:spcBef>
              <a:spcAft>
                <a:spcPts val="800"/>
              </a:spcAft>
              <a:buFont typeface="Courier New" panose="02070309020205020404" pitchFamily="49" charset="0"/>
              <a:buChar char="o"/>
            </a:pPr>
            <a:r>
              <a:rPr lang="en-US" sz="2400" dirty="0">
                <a:effectLst/>
                <a:latin typeface="Calibri"/>
                <a:ea typeface="Calibri" panose="020F0502020204030204" pitchFamily="34" charset="0"/>
                <a:cs typeface="Arial"/>
              </a:rPr>
              <a:t>What phone numbers can be provided on these resources (e.g., hotlines)?</a:t>
            </a:r>
          </a:p>
          <a:p>
            <a:pPr marL="742950" marR="0" lvl="1" indent="-285750">
              <a:lnSpc>
                <a:spcPts val="3080"/>
              </a:lnSpc>
              <a:spcBef>
                <a:spcPts val="0"/>
              </a:spcBef>
              <a:spcAft>
                <a:spcPts val="800"/>
              </a:spcAft>
              <a:buFont typeface="Courier New" panose="02070309020205020404" pitchFamily="49" charset="0"/>
              <a:buChar char="o"/>
            </a:pPr>
            <a:r>
              <a:rPr lang="en-US" sz="2400" dirty="0">
                <a:effectLst/>
                <a:latin typeface="Calibri"/>
                <a:ea typeface="Calibri" panose="020F0502020204030204" pitchFamily="34" charset="0"/>
                <a:cs typeface="Arial"/>
              </a:rPr>
              <a:t>What, if any, public statement can be shared regarding resources to assist patients is need of care?</a:t>
            </a:r>
          </a:p>
        </p:txBody>
      </p:sp>
      <p:pic>
        <p:nvPicPr>
          <p:cNvPr id="9" name="Picture 6">
            <a:extLst>
              <a:ext uri="{FF2B5EF4-FFF2-40B4-BE49-F238E27FC236}">
                <a16:creationId xmlns:a16="http://schemas.microsoft.com/office/drawing/2014/main" id="{ACE96790-09F6-3243-328D-8F1A376EE772}"/>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2" name="Title 1" hidden="1">
            <a:extLst>
              <a:ext uri="{FF2B5EF4-FFF2-40B4-BE49-F238E27FC236}">
                <a16:creationId xmlns:a16="http://schemas.microsoft.com/office/drawing/2014/main" id="{365C4E41-C349-F807-3718-7244DCF0E082}"/>
              </a:ext>
            </a:extLst>
          </p:cNvPr>
          <p:cNvSpPr>
            <a:spLocks noGrp="1"/>
          </p:cNvSpPr>
          <p:nvPr>
            <p:ph type="title" idx="4294967295"/>
          </p:nvPr>
        </p:nvSpPr>
        <p:spPr>
          <a:xfrm>
            <a:off x="1257300" y="-1989136"/>
            <a:ext cx="15773400" cy="906185"/>
          </a:xfrm>
          <a:prstGeom prst="rect">
            <a:avLst/>
          </a:prstGeom>
        </p:spPr>
        <p:txBody>
          <a:bodyPr anchor="b"/>
          <a:lstStyle/>
          <a:p>
            <a:r>
              <a:rPr lang="en-US"/>
              <a:t>Text Slide 2</a:t>
            </a:r>
          </a:p>
        </p:txBody>
      </p:sp>
    </p:spTree>
    <p:extLst>
      <p:ext uri="{BB962C8B-B14F-4D97-AF65-F5344CB8AC3E}">
        <p14:creationId xmlns:p14="http://schemas.microsoft.com/office/powerpoint/2010/main" val="2428301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4BD33A-0880-852D-53AB-8B12D2606377}"/>
              </a:ext>
              <a:ext uri="{C183D7F6-B498-43B3-948B-1728B52AA6E4}">
                <adec:decorative xmlns:adec="http://schemas.microsoft.com/office/drawing/2017/decorative" val="1"/>
              </a:ext>
            </a:extLst>
          </p:cNvPr>
          <p:cNvPicPr>
            <a:picLocks noChangeAspect="1"/>
          </p:cNvPicPr>
          <p:nvPr/>
        </p:nvPicPr>
        <p:blipFill rotWithShape="1">
          <a:blip r:embed="rId3"/>
          <a:srcRect l="-131" t="-22" r="10686" b="81018"/>
          <a:stretch/>
        </p:blipFill>
        <p:spPr>
          <a:xfrm>
            <a:off x="-134375" y="8301813"/>
            <a:ext cx="18422375" cy="1985187"/>
          </a:xfrm>
          <a:prstGeom prst="rect">
            <a:avLst/>
          </a:prstGeom>
        </p:spPr>
      </p:pic>
      <p:sp>
        <p:nvSpPr>
          <p:cNvPr id="6" name="TextBox 4">
            <a:extLst>
              <a:ext uri="{FF2B5EF4-FFF2-40B4-BE49-F238E27FC236}">
                <a16:creationId xmlns:a16="http://schemas.microsoft.com/office/drawing/2014/main" id="{332B26EE-8D83-8F4B-5C93-482F39F107C0}"/>
              </a:ext>
            </a:extLst>
          </p:cNvPr>
          <p:cNvSpPr txBox="1"/>
          <p:nvPr/>
        </p:nvSpPr>
        <p:spPr>
          <a:xfrm>
            <a:off x="663957" y="533420"/>
            <a:ext cx="6264259" cy="1295226"/>
          </a:xfrm>
          <a:prstGeom prst="rect">
            <a:avLst/>
          </a:prstGeom>
        </p:spPr>
        <p:txBody>
          <a:bodyPr lIns="0" tIns="0" rIns="0" bIns="0" rtlCol="0" anchor="t">
            <a:spAutoFit/>
          </a:bodyPr>
          <a:lstStyle/>
          <a:p>
            <a:pPr>
              <a:lnSpc>
                <a:spcPts val="10080"/>
              </a:lnSpc>
            </a:pPr>
            <a:r>
              <a:rPr lang="en-US" sz="8800" b="1">
                <a:solidFill>
                  <a:srgbClr val="00476B"/>
                </a:solidFill>
                <a:latin typeface="Calibri" panose="020F0502020204030204" pitchFamily="34" charset="0"/>
                <a:ea typeface="Sunflower" pitchFamily="2" charset="0"/>
                <a:cs typeface="Calibri" panose="020F0502020204030204" pitchFamily="34" charset="0"/>
              </a:rPr>
              <a:t>Inject #1</a:t>
            </a:r>
          </a:p>
        </p:txBody>
      </p:sp>
      <p:sp>
        <p:nvSpPr>
          <p:cNvPr id="5" name="AutoShape 3">
            <a:extLst>
              <a:ext uri="{FF2B5EF4-FFF2-40B4-BE49-F238E27FC236}">
                <a16:creationId xmlns:a16="http://schemas.microsoft.com/office/drawing/2014/main" id="{A47538B6-140C-4573-AF2A-68BCAEB21EC6}"/>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63957" y="2400300"/>
            <a:ext cx="14504812" cy="1077218"/>
          </a:xfrm>
          <a:prstGeom prst="rect">
            <a:avLst/>
          </a:prstGeom>
          <a:noFill/>
        </p:spPr>
        <p:txBody>
          <a:bodyPr wrap="square">
            <a:spAutoFit/>
          </a:bodyPr>
          <a:lstStyle/>
          <a:p>
            <a:pPr marL="0" indent="0">
              <a:buNone/>
            </a:pPr>
            <a:r>
              <a:rPr lang="en-US" sz="3200"/>
              <a:t>Please review the Opioid Preparedness Exercise in a Box Inject Inventory and select two situations to add to the mock scenario, then add the first situation to this slide.</a:t>
            </a:r>
          </a:p>
        </p:txBody>
      </p:sp>
      <p:pic>
        <p:nvPicPr>
          <p:cNvPr id="9" name="Picture 8">
            <a:extLst>
              <a:ext uri="{FF2B5EF4-FFF2-40B4-BE49-F238E27FC236}">
                <a16:creationId xmlns:a16="http://schemas.microsoft.com/office/drawing/2014/main" id="{B91BA7D8-B94E-6F0E-160D-AFE55FB758D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8450" y="9029700"/>
            <a:ext cx="2103750" cy="714885"/>
          </a:xfrm>
          <a:prstGeom prst="rect">
            <a:avLst/>
          </a:prstGeom>
        </p:spPr>
      </p:pic>
      <p:pic>
        <p:nvPicPr>
          <p:cNvPr id="11" name="Picture 10">
            <a:extLst>
              <a:ext uri="{FF2B5EF4-FFF2-40B4-BE49-F238E27FC236}">
                <a16:creationId xmlns:a16="http://schemas.microsoft.com/office/drawing/2014/main" id="{E91C85AF-FE8C-4F1B-1B1D-D79A606426B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8450" y="9029705"/>
            <a:ext cx="2103750" cy="714885"/>
          </a:xfrm>
          <a:prstGeom prst="rect">
            <a:avLst/>
          </a:prstGeom>
        </p:spPr>
      </p:pic>
    </p:spTree>
    <p:extLst>
      <p:ext uri="{BB962C8B-B14F-4D97-AF65-F5344CB8AC3E}">
        <p14:creationId xmlns:p14="http://schemas.microsoft.com/office/powerpoint/2010/main" val="4184962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16938243" cy="1215204"/>
          </a:xfrm>
          <a:prstGeom prst="rect">
            <a:avLst/>
          </a:prstGeom>
        </p:spPr>
        <p:txBody>
          <a:bodyPr wrap="square" lIns="0" tIns="0" rIns="0" bIns="0" rtlCol="0" anchor="t">
            <a:spAutoFit/>
          </a:bodyPr>
          <a:lstStyle/>
          <a:p>
            <a:pPr>
              <a:lnSpc>
                <a:spcPts val="10080"/>
              </a:lnSpc>
            </a:pPr>
            <a:r>
              <a:rPr lang="en-US" sz="7200" b="1">
                <a:solidFill>
                  <a:srgbClr val="00476B"/>
                </a:solidFill>
                <a:latin typeface="Calibri" panose="020F0502020204030204" pitchFamily="34" charset="0"/>
                <a:ea typeface="Sunflower" pitchFamily="2" charset="0"/>
                <a:cs typeface="Calibri" panose="020F0502020204030204" pitchFamily="34" charset="0"/>
              </a:rPr>
              <a:t>Inject #1 Discussion Questions and Probes</a:t>
            </a:r>
          </a:p>
        </p:txBody>
      </p:sp>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63955" y="2400300"/>
            <a:ext cx="14504812" cy="1077218"/>
          </a:xfrm>
          <a:prstGeom prst="rect">
            <a:avLst/>
          </a:prstGeom>
          <a:noFill/>
        </p:spPr>
        <p:txBody>
          <a:bodyPr wrap="square">
            <a:spAutoFit/>
          </a:bodyPr>
          <a:lstStyle/>
          <a:p>
            <a:pPr marL="0" indent="0">
              <a:buNone/>
            </a:pPr>
            <a:r>
              <a:rPr lang="en-US" sz="3200"/>
              <a:t>Please review the Opioid Preparedness Exercise in a Box Inject Inventory and</a:t>
            </a:r>
            <a:br>
              <a:rPr lang="en-US" sz="3200"/>
            </a:br>
            <a:r>
              <a:rPr lang="en-US" sz="3200"/>
              <a:t>add the discussion questions and probes that align with the selected situation.</a:t>
            </a:r>
          </a:p>
        </p:txBody>
      </p:sp>
      <p:sp>
        <p:nvSpPr>
          <p:cNvPr id="10" name="AutoShape 3">
            <a:extLst>
              <a:ext uri="{FF2B5EF4-FFF2-40B4-BE49-F238E27FC236}">
                <a16:creationId xmlns:a16="http://schemas.microsoft.com/office/drawing/2014/main" id="{8CDCC95F-2DDF-D065-9D43-1543B9D0D024}"/>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pic>
        <p:nvPicPr>
          <p:cNvPr id="11" name="Picture 10">
            <a:extLst>
              <a:ext uri="{FF2B5EF4-FFF2-40B4-BE49-F238E27FC236}">
                <a16:creationId xmlns:a16="http://schemas.microsoft.com/office/drawing/2014/main" id="{BB2D6B4D-F9C9-2572-3B51-3278D21EEDB2}"/>
              </a:ext>
              <a:ext uri="{C183D7F6-B498-43B3-948B-1728B52AA6E4}">
                <adec:decorative xmlns:adec="http://schemas.microsoft.com/office/drawing/2017/decorative" val="1"/>
              </a:ext>
            </a:extLst>
          </p:cNvPr>
          <p:cNvPicPr>
            <a:picLocks noChangeAspect="1"/>
          </p:cNvPicPr>
          <p:nvPr/>
        </p:nvPicPr>
        <p:blipFill rotWithShape="1">
          <a:blip r:embed="rId3"/>
          <a:srcRect l="-124" t="62575" r="458" b="16376"/>
          <a:stretch/>
        </p:blipFill>
        <p:spPr>
          <a:xfrm>
            <a:off x="-242512" y="8301808"/>
            <a:ext cx="18530512" cy="1985189"/>
          </a:xfrm>
          <a:prstGeom prst="rect">
            <a:avLst/>
          </a:prstGeom>
        </p:spPr>
      </p:pic>
      <p:pic>
        <p:nvPicPr>
          <p:cNvPr id="12" name="Picture 11">
            <a:extLst>
              <a:ext uri="{FF2B5EF4-FFF2-40B4-BE49-F238E27FC236}">
                <a16:creationId xmlns:a16="http://schemas.microsoft.com/office/drawing/2014/main" id="{0380C204-D484-7E0D-6C07-2218BB44CA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8450" y="9029705"/>
            <a:ext cx="2103750" cy="714885"/>
          </a:xfrm>
          <a:prstGeom prst="rect">
            <a:avLst/>
          </a:prstGeom>
        </p:spPr>
      </p:pic>
    </p:spTree>
    <p:extLst>
      <p:ext uri="{BB962C8B-B14F-4D97-AF65-F5344CB8AC3E}">
        <p14:creationId xmlns:p14="http://schemas.microsoft.com/office/powerpoint/2010/main" val="347545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DEE40F6B-FC51-AB44-A5AF-CFDE244839C4}"/>
              </a:ext>
            </a:extLst>
          </p:cNvPr>
          <p:cNvSpPr txBox="1"/>
          <p:nvPr/>
        </p:nvSpPr>
        <p:spPr>
          <a:xfrm>
            <a:off x="2713492" y="764551"/>
            <a:ext cx="13917671" cy="1000274"/>
          </a:xfrm>
          <a:prstGeom prst="rect">
            <a:avLst/>
          </a:prstGeom>
        </p:spPr>
        <p:txBody>
          <a:bodyPr wrap="square" lIns="0" tIns="0" rIns="0" bIns="0" rtlCol="0" anchor="t">
            <a:spAutoFit/>
          </a:bodyPr>
          <a:lstStyle/>
          <a:p>
            <a:pPr marL="0" lvl="0" indent="0" algn="ctr">
              <a:lnSpc>
                <a:spcPts val="7776"/>
              </a:lnSpc>
              <a:spcBef>
                <a:spcPct val="0"/>
              </a:spcBef>
            </a:pPr>
            <a:r>
              <a:rPr lang="en-US" sz="7200" b="1">
                <a:solidFill>
                  <a:srgbClr val="00476B"/>
                </a:solidFill>
                <a:latin typeface="Calibri" panose="020F0502020204030204" pitchFamily="34" charset="0"/>
              </a:rPr>
              <a:t>Discussion Risk Mitigation</a:t>
            </a:r>
          </a:p>
        </p:txBody>
      </p:sp>
      <p:sp>
        <p:nvSpPr>
          <p:cNvPr id="6" name="TextBox 9">
            <a:extLst>
              <a:ext uri="{FF2B5EF4-FFF2-40B4-BE49-F238E27FC236}">
                <a16:creationId xmlns:a16="http://schemas.microsoft.com/office/drawing/2014/main" id="{9E51794F-444F-BA0F-C4B0-F06C50C72EE7}"/>
              </a:ext>
            </a:extLst>
          </p:cNvPr>
          <p:cNvSpPr txBox="1"/>
          <p:nvPr/>
        </p:nvSpPr>
        <p:spPr>
          <a:xfrm>
            <a:off x="2620343" y="2725381"/>
            <a:ext cx="3724945" cy="552349"/>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Notification</a:t>
            </a:r>
            <a:endParaRPr lang="en-US" sz="3200" b="1">
              <a:solidFill>
                <a:srgbClr val="00476B"/>
              </a:solidFill>
              <a:latin typeface="Calibri" panose="020F0502020204030204" pitchFamily="34" charset="0"/>
              <a:cs typeface="Calibri" panose="020F0502020204030204" pitchFamily="34" charset="0"/>
            </a:endParaRPr>
          </a:p>
        </p:txBody>
      </p:sp>
      <p:sp>
        <p:nvSpPr>
          <p:cNvPr id="7" name="TextBox 10">
            <a:extLst>
              <a:ext uri="{FF2B5EF4-FFF2-40B4-BE49-F238E27FC236}">
                <a16:creationId xmlns:a16="http://schemas.microsoft.com/office/drawing/2014/main" id="{DD29E934-C323-B3C0-4E49-85EA4E2DA4F3}"/>
              </a:ext>
            </a:extLst>
          </p:cNvPr>
          <p:cNvSpPr txBox="1"/>
          <p:nvPr/>
        </p:nvSpPr>
        <p:spPr>
          <a:xfrm>
            <a:off x="2620344" y="4042477"/>
            <a:ext cx="3724945" cy="4365106"/>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State trusted contact(s) receive notification.</a:t>
            </a: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Assess risks to impacted patients.</a:t>
            </a: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Explore how/what information can be shared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without compromising the integrity</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of</a:t>
            </a:r>
            <a:r>
              <a:rPr lang="en-US" sz="2400">
                <a:solidFill>
                  <a:prstClr val="black"/>
                </a:solidFill>
                <a:latin typeface="Calibri" panose="020F0502020204030204"/>
                <a:cs typeface="Calibri"/>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the action. </a:t>
            </a:r>
          </a:p>
          <a:p>
            <a:pPr marL="496580" lvl="1" indent="-248290">
              <a:lnSpc>
                <a:spcPts val="2300"/>
              </a:lnSpc>
              <a:buClr>
                <a:srgbClr val="C05711"/>
              </a:buClr>
              <a:buFont typeface="Arial"/>
              <a:buChar char="•"/>
            </a:pPr>
            <a:endParaRPr lang="en-US" sz="2400">
              <a:solidFill>
                <a:srgbClr val="000000"/>
              </a:solidFill>
              <a:latin typeface="Calibri" panose="020F0502020204030204" pitchFamily="34" charset="0"/>
            </a:endParaRPr>
          </a:p>
        </p:txBody>
      </p:sp>
      <p:sp>
        <p:nvSpPr>
          <p:cNvPr id="8" name="TextBox 9">
            <a:extLst>
              <a:ext uri="{FF2B5EF4-FFF2-40B4-BE49-F238E27FC236}">
                <a16:creationId xmlns:a16="http://schemas.microsoft.com/office/drawing/2014/main" id="{E6EF51F5-51FF-35D4-5447-6AAD68C0F2DE}"/>
              </a:ext>
            </a:extLst>
          </p:cNvPr>
          <p:cNvSpPr txBox="1"/>
          <p:nvPr/>
        </p:nvSpPr>
        <p:spPr>
          <a:xfrm>
            <a:off x="7391400" y="2776090"/>
            <a:ext cx="4598607" cy="538609"/>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Response Preparation</a:t>
            </a:r>
            <a:endParaRPr lang="en-US" sz="3200" b="1">
              <a:solidFill>
                <a:srgbClr val="00476B"/>
              </a:solidFill>
              <a:latin typeface="Calibri" panose="020F0502020204030204" pitchFamily="34" charset="0"/>
              <a:cs typeface="Calibri" panose="020F0502020204030204" pitchFamily="34" charset="0"/>
            </a:endParaRPr>
          </a:p>
        </p:txBody>
      </p:sp>
      <p:sp>
        <p:nvSpPr>
          <p:cNvPr id="2" name="AutoShape 3">
            <a:extLst>
              <a:ext uri="{FF2B5EF4-FFF2-40B4-BE49-F238E27FC236}">
                <a16:creationId xmlns:a16="http://schemas.microsoft.com/office/drawing/2014/main" id="{FADC60E4-A199-0F8F-99E8-C842553EF1B5}"/>
              </a:ext>
              <a:ext uri="{C183D7F6-B498-43B3-948B-1728B52AA6E4}">
                <adec:decorative xmlns:adec="http://schemas.microsoft.com/office/drawing/2017/decorative" val="1"/>
              </a:ext>
            </a:extLst>
          </p:cNvPr>
          <p:cNvSpPr/>
          <p:nvPr/>
        </p:nvSpPr>
        <p:spPr>
          <a:xfrm rot="-5400000">
            <a:off x="3882857" y="6493873"/>
            <a:ext cx="5700997" cy="55510"/>
          </a:xfrm>
          <a:prstGeom prst="line">
            <a:avLst/>
          </a:prstGeom>
          <a:ln w="38100" cap="flat">
            <a:solidFill>
              <a:srgbClr val="C05711"/>
            </a:solidFill>
            <a:prstDash val="solid"/>
            <a:headEnd type="none" w="sm" len="sm"/>
            <a:tailEnd type="none" w="sm" len="sm"/>
          </a:ln>
        </p:spPr>
        <p:txBody>
          <a:bodyPr/>
          <a:lstStyle/>
          <a:p>
            <a:endParaRPr lang="en-US"/>
          </a:p>
        </p:txBody>
      </p:sp>
      <p:sp>
        <p:nvSpPr>
          <p:cNvPr id="3" name="AutoShape 4">
            <a:extLst>
              <a:ext uri="{FF2B5EF4-FFF2-40B4-BE49-F238E27FC236}">
                <a16:creationId xmlns:a16="http://schemas.microsoft.com/office/drawing/2014/main" id="{34158E4A-94CC-31EC-79D0-82D20176F5E3}"/>
              </a:ext>
              <a:ext uri="{C183D7F6-B498-43B3-948B-1728B52AA6E4}">
                <adec:decorative xmlns:adec="http://schemas.microsoft.com/office/drawing/2017/decorative" val="1"/>
              </a:ext>
            </a:extLst>
          </p:cNvPr>
          <p:cNvSpPr/>
          <p:nvPr/>
        </p:nvSpPr>
        <p:spPr>
          <a:xfrm rot="-10800000">
            <a:off x="2666999" y="3604225"/>
            <a:ext cx="14498687" cy="66903"/>
          </a:xfrm>
          <a:prstGeom prst="line">
            <a:avLst/>
          </a:prstGeom>
          <a:ln w="38100" cap="flat">
            <a:solidFill>
              <a:srgbClr val="C05711"/>
            </a:solidFill>
            <a:prstDash val="solid"/>
            <a:headEnd type="none" w="sm" len="sm"/>
            <a:tailEnd type="none" w="sm" len="sm"/>
          </a:ln>
        </p:spPr>
        <p:txBody>
          <a:bodyPr/>
          <a:lstStyle/>
          <a:p>
            <a:endParaRPr lang="en-US"/>
          </a:p>
        </p:txBody>
      </p:sp>
      <p:pic>
        <p:nvPicPr>
          <p:cNvPr id="4" name="Picture 6">
            <a:extLst>
              <a:ext uri="{FF2B5EF4-FFF2-40B4-BE49-F238E27FC236}">
                <a16:creationId xmlns:a16="http://schemas.microsoft.com/office/drawing/2014/main" id="{2489F79B-9B84-788B-2C44-5C8EA151EE9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11" name="Title 10" hidden="1">
            <a:extLst>
              <a:ext uri="{FF2B5EF4-FFF2-40B4-BE49-F238E27FC236}">
                <a16:creationId xmlns:a16="http://schemas.microsoft.com/office/drawing/2014/main" id="{9CEA08CC-7475-5A97-091C-4A61CCFC75D8}"/>
              </a:ext>
            </a:extLst>
          </p:cNvPr>
          <p:cNvSpPr>
            <a:spLocks noGrp="1"/>
          </p:cNvSpPr>
          <p:nvPr>
            <p:ph type="title" idx="4294967295"/>
          </p:nvPr>
        </p:nvSpPr>
        <p:spPr>
          <a:xfrm>
            <a:off x="1257300" y="-1989137"/>
            <a:ext cx="15773400" cy="911816"/>
          </a:xfrm>
          <a:prstGeom prst="rect">
            <a:avLst/>
          </a:prstGeom>
        </p:spPr>
        <p:txBody>
          <a:bodyPr anchor="b"/>
          <a:lstStyle/>
          <a:p>
            <a:r>
              <a:rPr lang="en-US"/>
              <a:t>Text Slide 5</a:t>
            </a:r>
          </a:p>
        </p:txBody>
      </p:sp>
      <p:sp>
        <p:nvSpPr>
          <p:cNvPr id="12" name="TextBox 10">
            <a:extLst>
              <a:ext uri="{FF2B5EF4-FFF2-40B4-BE49-F238E27FC236}">
                <a16:creationId xmlns:a16="http://schemas.microsoft.com/office/drawing/2014/main" id="{4961AE39-439F-A320-A0A6-74F9270D764D}"/>
              </a:ext>
            </a:extLst>
          </p:cNvPr>
          <p:cNvSpPr txBox="1"/>
          <p:nvPr/>
        </p:nvSpPr>
        <p:spPr>
          <a:xfrm>
            <a:off x="7191707" y="4050597"/>
            <a:ext cx="4847893" cy="5170646"/>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Assemble response partners.</a:t>
            </a:r>
            <a:br>
              <a:rPr lang="en-US" sz="2400" b="1" i="0" u="none" strike="noStrike" kern="1200" cap="none" spc="0" normalizeH="0" baseline="0" noProof="0" dirty="0">
                <a:ln>
                  <a:noFill/>
                </a:ln>
                <a:effectLst/>
                <a:uLnTx/>
                <a:uFillTx/>
                <a:latin typeface="Calibri" panose="020F0502020204030204"/>
                <a:cs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Continue to assess risk </a:t>
            </a:r>
            <a:r>
              <a:rPr kumimoji="0" lang="en-US" sz="2400" b="0" i="0" u="none" strike="noStrike" kern="1200" cap="none" spc="0" normalizeH="0" baseline="0" noProof="0" dirty="0">
                <a:ln>
                  <a:noFill/>
                </a:ln>
                <a:effectLst/>
                <a:uLnTx/>
                <a:uFillTx/>
                <a:latin typeface="Calibri" panose="020F0502020204030204"/>
                <a:ea typeface="+mn-ea"/>
                <a:cs typeface="Calibri"/>
              </a:rPr>
              <a:t>by reviewing available resources (e.g., capacity assessment, PDMP data).</a:t>
            </a:r>
            <a:r>
              <a:rPr kumimoji="0" lang="en-US" sz="2400" b="1" i="0" u="none" strike="noStrike" kern="1200" cap="none" spc="0" normalizeH="0" baseline="0" noProof="0" dirty="0">
                <a:ln>
                  <a:noFill/>
                </a:ln>
                <a:effectLst/>
                <a:uLnTx/>
                <a:uFillTx/>
                <a:latin typeface="Calibri" panose="020F0502020204030204"/>
                <a:ea typeface="+mn-ea"/>
                <a:cs typeface="Calibri"/>
              </a:rPr>
              <a:t> </a:t>
            </a:r>
            <a:br>
              <a:rPr lang="en-US" sz="2400" b="1" i="0" u="none" strike="noStrike" kern="1200" cap="none" spc="0" normalizeH="0" baseline="0" noProof="0" dirty="0">
                <a:ln>
                  <a:noFill/>
                </a:ln>
                <a:effectLst/>
                <a:uLnTx/>
                <a:uFillTx/>
                <a:latin typeface="Calibri" panose="020F0502020204030204"/>
                <a:cs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Communicate risks </a:t>
            </a:r>
            <a:r>
              <a:rPr kumimoji="0" lang="en-US" sz="2400" b="0" i="0" u="none" strike="noStrike" kern="1200" cap="none" spc="0" normalizeH="0" baseline="0" noProof="0" dirty="0">
                <a:ln>
                  <a:noFill/>
                </a:ln>
                <a:effectLst/>
                <a:uLnTx/>
                <a:uFillTx/>
                <a:latin typeface="Calibri" panose="020F0502020204030204"/>
                <a:ea typeface="+mn-ea"/>
                <a:cs typeface="Calibri"/>
              </a:rPr>
              <a:t>to impacted partners.</a:t>
            </a:r>
            <a:br>
              <a:rPr lang="en-US" sz="2400" b="0" i="0" u="none" strike="noStrike" kern="1200" cap="none" spc="0" normalizeH="0" baseline="0" noProof="0" dirty="0">
                <a:ln>
                  <a:noFill/>
                </a:ln>
                <a:effectLst/>
                <a:uLnTx/>
                <a:uFillTx/>
                <a:latin typeface="Calibri" panose="020F0502020204030204"/>
                <a:cs typeface="Calibri"/>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Identify resources </a:t>
            </a:r>
            <a:r>
              <a:rPr kumimoji="0" lang="en-US" sz="2400" b="0" i="0" u="none" strike="noStrike" kern="1200" cap="none" spc="0" normalizeH="0" baseline="0" noProof="0" dirty="0">
                <a:ln>
                  <a:noFill/>
                </a:ln>
                <a:effectLst/>
                <a:uLnTx/>
                <a:uFillTx/>
                <a:latin typeface="Calibri" panose="020F0502020204030204"/>
                <a:ea typeface="+mn-ea"/>
                <a:cs typeface="+mn-cs"/>
              </a:rPr>
              <a:t>that partners can provide to support the response.</a:t>
            </a:r>
            <a:br>
              <a:rPr lang="en-US" sz="2400" b="0" i="0" u="none" strike="noStrike" kern="1200" cap="none" spc="0" normalizeH="0" baseline="0" noProof="0" dirty="0">
                <a:ln>
                  <a:noFill/>
                </a:ln>
                <a:effectLst/>
                <a:uLnTx/>
                <a:uFillTx/>
                <a:latin typeface="Calibri" panose="020F0502020204030204"/>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Coordinate resources </a:t>
            </a:r>
            <a:r>
              <a:rPr kumimoji="0" lang="en-US" sz="2400" b="0" i="0" u="none" strike="noStrike" kern="1200" cap="none" spc="0" normalizeH="0" baseline="0" noProof="0" dirty="0">
                <a:ln>
                  <a:noFill/>
                </a:ln>
                <a:effectLst/>
                <a:uLnTx/>
                <a:uFillTx/>
                <a:latin typeface="Calibri" panose="020F0502020204030204"/>
                <a:ea typeface="+mn-ea"/>
                <a:cs typeface="+mn-cs"/>
              </a:rPr>
              <a:t>among partners and state agency staff.</a:t>
            </a:r>
            <a:endParaRPr kumimoji="0" lang="en-US" sz="2400" b="1" i="0" u="none" strike="noStrike" kern="1200" cap="none" spc="0" normalizeH="0" baseline="0" noProof="0" dirty="0">
              <a:ln>
                <a:noFill/>
              </a:ln>
              <a:effectLst/>
              <a:uLnTx/>
              <a:uFillTx/>
              <a:latin typeface="Calibri" panose="020F0502020204030204"/>
              <a:ea typeface="+mn-ea"/>
              <a:cs typeface="Calibri"/>
            </a:endParaRPr>
          </a:p>
        </p:txBody>
      </p:sp>
      <p:sp>
        <p:nvSpPr>
          <p:cNvPr id="9" name="Right Arrow 8">
            <a:extLst>
              <a:ext uri="{FF2B5EF4-FFF2-40B4-BE49-F238E27FC236}">
                <a16:creationId xmlns:a16="http://schemas.microsoft.com/office/drawing/2014/main" id="{805274B3-7DA0-EF5B-159B-6CE32C703BA5}"/>
              </a:ext>
            </a:extLst>
          </p:cNvPr>
          <p:cNvSpPr/>
          <p:nvPr/>
        </p:nvSpPr>
        <p:spPr>
          <a:xfrm>
            <a:off x="5900217" y="2852291"/>
            <a:ext cx="1491183" cy="386209"/>
          </a:xfrm>
          <a:prstGeom prst="rightArrow">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a:extLst>
              <a:ext uri="{FF2B5EF4-FFF2-40B4-BE49-F238E27FC236}">
                <a16:creationId xmlns:a16="http://schemas.microsoft.com/office/drawing/2014/main" id="{718727AC-37D3-8612-1D4A-2FE79FDFA913}"/>
              </a:ext>
              <a:ext uri="{C183D7F6-B498-43B3-948B-1728B52AA6E4}">
                <adec:decorative xmlns:adec="http://schemas.microsoft.com/office/drawing/2017/decorative" val="1"/>
              </a:ext>
            </a:extLst>
          </p:cNvPr>
          <p:cNvPicPr>
            <a:picLocks noChangeAspect="1"/>
          </p:cNvPicPr>
          <p:nvPr/>
        </p:nvPicPr>
        <p:blipFill rotWithShape="1">
          <a:blip r:embed="rId4"/>
          <a:srcRect l="91298"/>
          <a:stretch/>
        </p:blipFill>
        <p:spPr>
          <a:xfrm>
            <a:off x="-1" y="-93998"/>
            <a:ext cx="1797187" cy="10474995"/>
          </a:xfrm>
          <a:prstGeom prst="rect">
            <a:avLst/>
          </a:prstGeom>
        </p:spPr>
      </p:pic>
      <p:sp>
        <p:nvSpPr>
          <p:cNvPr id="14" name="AutoShape 3">
            <a:extLst>
              <a:ext uri="{FF2B5EF4-FFF2-40B4-BE49-F238E27FC236}">
                <a16:creationId xmlns:a16="http://schemas.microsoft.com/office/drawing/2014/main" id="{E94FE966-A629-F13A-BB87-8423F66C3FBC}"/>
              </a:ext>
              <a:ext uri="{C183D7F6-B498-43B3-948B-1728B52AA6E4}">
                <adec:decorative xmlns:adec="http://schemas.microsoft.com/office/drawing/2017/decorative" val="1"/>
              </a:ext>
            </a:extLst>
          </p:cNvPr>
          <p:cNvSpPr/>
          <p:nvPr/>
        </p:nvSpPr>
        <p:spPr>
          <a:xfrm rot="-5400000">
            <a:off x="9674057" y="6493873"/>
            <a:ext cx="5700997" cy="55510"/>
          </a:xfrm>
          <a:prstGeom prst="line">
            <a:avLst/>
          </a:prstGeom>
          <a:ln w="38100" cap="flat">
            <a:solidFill>
              <a:srgbClr val="C05711"/>
            </a:solidFill>
            <a:prstDash val="solid"/>
            <a:headEnd type="none" w="sm" len="sm"/>
            <a:tailEnd type="none" w="sm" len="sm"/>
          </a:ln>
        </p:spPr>
        <p:txBody>
          <a:bodyPr/>
          <a:lstStyle/>
          <a:p>
            <a:endParaRPr lang="en-US"/>
          </a:p>
        </p:txBody>
      </p:sp>
      <p:sp>
        <p:nvSpPr>
          <p:cNvPr id="15" name="TextBox 9">
            <a:extLst>
              <a:ext uri="{FF2B5EF4-FFF2-40B4-BE49-F238E27FC236}">
                <a16:creationId xmlns:a16="http://schemas.microsoft.com/office/drawing/2014/main" id="{8E4D0F8F-D93B-E409-E3BD-098244E4E73A}"/>
              </a:ext>
            </a:extLst>
          </p:cNvPr>
          <p:cNvSpPr txBox="1"/>
          <p:nvPr/>
        </p:nvSpPr>
        <p:spPr>
          <a:xfrm>
            <a:off x="12801600" y="2776090"/>
            <a:ext cx="4598607" cy="538609"/>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Risk Mitigation</a:t>
            </a:r>
            <a:endParaRPr lang="en-US" sz="3200" b="1">
              <a:solidFill>
                <a:srgbClr val="00476B"/>
              </a:solidFill>
              <a:latin typeface="Calibri" panose="020F0502020204030204" pitchFamily="34" charset="0"/>
              <a:cs typeface="Calibri" panose="020F0502020204030204" pitchFamily="34" charset="0"/>
            </a:endParaRPr>
          </a:p>
        </p:txBody>
      </p:sp>
      <p:sp>
        <p:nvSpPr>
          <p:cNvPr id="16" name="Right Arrow 15">
            <a:extLst>
              <a:ext uri="{FF2B5EF4-FFF2-40B4-BE49-F238E27FC236}">
                <a16:creationId xmlns:a16="http://schemas.microsoft.com/office/drawing/2014/main" id="{86ABC99D-62EB-07A0-83A1-F3E060D0FE52}"/>
              </a:ext>
            </a:extLst>
          </p:cNvPr>
          <p:cNvSpPr/>
          <p:nvPr/>
        </p:nvSpPr>
        <p:spPr>
          <a:xfrm>
            <a:off x="11986224" y="2852291"/>
            <a:ext cx="1491183" cy="386209"/>
          </a:xfrm>
          <a:prstGeom prst="rightArrow">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0">
            <a:extLst>
              <a:ext uri="{FF2B5EF4-FFF2-40B4-BE49-F238E27FC236}">
                <a16:creationId xmlns:a16="http://schemas.microsoft.com/office/drawing/2014/main" id="{EF7D9892-7AA5-D879-290A-D6D377702A4D}"/>
              </a:ext>
            </a:extLst>
          </p:cNvPr>
          <p:cNvSpPr txBox="1"/>
          <p:nvPr/>
        </p:nvSpPr>
        <p:spPr>
          <a:xfrm>
            <a:off x="13054626" y="4050597"/>
            <a:ext cx="4345582" cy="2954655"/>
          </a:xfrm>
          <a:prstGeom prst="rect">
            <a:avLst/>
          </a:prstGeom>
        </p:spPr>
        <p:txBody>
          <a:bodyPr wrap="square" lIns="0" tIns="0" rIns="0" bIns="0" rtlCol="0" anchor="t">
            <a:spAutoFit/>
          </a:bodyPr>
          <a:lstStyle/>
          <a:p>
            <a:pPr marL="342900" indent="-342900">
              <a:buFont typeface="+mj-lt"/>
              <a:buAutoNum type="arabicPeriod"/>
              <a:defRPr/>
            </a:pPr>
            <a:r>
              <a:rPr kumimoji="0" lang="en-US" sz="2400" b="1" i="0" u="none" strike="noStrike" kern="1200" cap="none" spc="0" normalizeH="0" baseline="0" noProof="0">
                <a:ln>
                  <a:noFill/>
                </a:ln>
                <a:effectLst/>
                <a:uLnTx/>
                <a:uFillTx/>
                <a:latin typeface="Calibri" panose="020F0502020204030204"/>
                <a:ea typeface="+mn-ea"/>
                <a:cs typeface="+mn-cs"/>
              </a:rPr>
              <a:t>Communicate </a:t>
            </a:r>
            <a:r>
              <a:rPr lang="en-US" sz="2400" b="1">
                <a:latin typeface="Calibri" panose="020F0502020204030204"/>
              </a:rPr>
              <a:t>the risks </a:t>
            </a:r>
            <a:r>
              <a:rPr lang="en-US" sz="2400">
                <a:latin typeface="Calibri" panose="020F0502020204030204"/>
              </a:rPr>
              <a:t>to</a:t>
            </a:r>
            <a:r>
              <a:rPr kumimoji="0" lang="en-US" sz="2400" b="0" i="0" u="none" strike="noStrike" kern="1200" cap="none" spc="0" normalizeH="0" baseline="0" noProof="0">
                <a:ln>
                  <a:noFill/>
                </a:ln>
                <a:effectLst/>
                <a:uLnTx/>
                <a:uFillTx/>
                <a:latin typeface="Calibri" panose="020F0502020204030204"/>
                <a:ea typeface="+mn-ea"/>
                <a:cs typeface="+mn-cs"/>
              </a:rPr>
              <a:t> patients, providers, and other impacted partners.</a:t>
            </a:r>
            <a:br>
              <a:rPr kumimoji="0" lang="en-US" sz="2400" b="0" i="0" u="none" strike="noStrike" kern="1200" cap="none" spc="0" normalizeH="0" baseline="0" noProof="0">
                <a:ln>
                  <a:noFill/>
                </a:ln>
                <a:effectLst/>
                <a:uLnTx/>
                <a:uFillTx/>
                <a:latin typeface="Calibri" panose="020F0502020204030204"/>
                <a:ea typeface="+mn-ea"/>
                <a:cs typeface="+mn-cs"/>
              </a:rPr>
            </a:br>
            <a:endParaRPr kumimoji="0" lang="en-US" sz="2400" b="1"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effectLst/>
                <a:uLnTx/>
                <a:uFillTx/>
                <a:latin typeface="Calibri" panose="020F0502020204030204"/>
                <a:ea typeface="+mn-ea"/>
                <a:cs typeface="+mn-cs"/>
              </a:rPr>
              <a:t>Coordinate resources </a:t>
            </a:r>
            <a:r>
              <a:rPr kumimoji="0" lang="en-US" sz="2400" b="0" i="0" u="none" strike="noStrike" kern="1200" cap="none" spc="0" normalizeH="0" baseline="0" noProof="0">
                <a:ln>
                  <a:noFill/>
                </a:ln>
                <a:effectLst/>
                <a:uLnTx/>
                <a:uFillTx/>
                <a:latin typeface="Calibri" panose="020F0502020204030204"/>
                <a:ea typeface="+mn-ea"/>
                <a:cs typeface="+mn-cs"/>
              </a:rPr>
              <a:t>among partners and state agency staff to assist patients and address their needs.</a:t>
            </a:r>
            <a:endParaRPr kumimoji="0" lang="en-US" sz="2400" b="0" i="0" u="none" strike="noStrike" kern="1200" cap="none" spc="0" normalizeH="0" baseline="0" noProof="0">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1321445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FDC8552-9089-8E8F-3EB8-03B605CC2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286197"/>
            <a:ext cx="12541155" cy="7846308"/>
          </a:xfrm>
          <a:prstGeom prst="rect">
            <a:avLst/>
          </a:prstGeom>
        </p:spPr>
      </p:pic>
      <p:sp>
        <p:nvSpPr>
          <p:cNvPr id="5" name="Freeform 13">
            <a:extLst>
              <a:ext uri="{FF2B5EF4-FFF2-40B4-BE49-F238E27FC236}">
                <a16:creationId xmlns:a16="http://schemas.microsoft.com/office/drawing/2014/main" id="{2A110220-6AA0-D22E-6798-47294E7EC6AF}"/>
              </a:ext>
              <a:ext uri="{C183D7F6-B498-43B3-948B-1728B52AA6E4}">
                <adec:decorative xmlns:adec="http://schemas.microsoft.com/office/drawing/2017/decorative" val="1"/>
              </a:ext>
            </a:extLst>
          </p:cNvPr>
          <p:cNvSpPr/>
          <p:nvPr/>
        </p:nvSpPr>
        <p:spPr>
          <a:xfrm>
            <a:off x="-1524000" y="791355"/>
            <a:ext cx="18516600"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txBody>
          <a:bodyPr/>
          <a:lstStyle/>
          <a:p>
            <a:endParaRPr lang="en-US"/>
          </a:p>
        </p:txBody>
      </p:sp>
      <p:sp>
        <p:nvSpPr>
          <p:cNvPr id="7" name="Freeform 16">
            <a:extLst>
              <a:ext uri="{FF2B5EF4-FFF2-40B4-BE49-F238E27FC236}">
                <a16:creationId xmlns:a16="http://schemas.microsoft.com/office/drawing/2014/main" id="{D47EC06A-78ED-8367-2702-E80E4C93CDFD}"/>
              </a:ext>
              <a:ext uri="{C183D7F6-B498-43B3-948B-1728B52AA6E4}">
                <adec:decorative xmlns:adec="http://schemas.microsoft.com/office/drawing/2017/decorative" val="1"/>
              </a:ext>
            </a:extLst>
          </p:cNvPr>
          <p:cNvSpPr/>
          <p:nvPr/>
        </p:nvSpPr>
        <p:spPr>
          <a:xfrm>
            <a:off x="-1106146" y="620127"/>
            <a:ext cx="1787014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txBody>
          <a:bodyPr/>
          <a:lstStyle/>
          <a:p>
            <a:endParaRPr lang="en-US"/>
          </a:p>
        </p:txBody>
      </p:sp>
      <p:sp>
        <p:nvSpPr>
          <p:cNvPr id="8" name="TextBox 18">
            <a:extLst>
              <a:ext uri="{FF2B5EF4-FFF2-40B4-BE49-F238E27FC236}">
                <a16:creationId xmlns:a16="http://schemas.microsoft.com/office/drawing/2014/main" id="{291D7B67-0206-54E8-F8C7-9644D6D537E4}"/>
              </a:ext>
            </a:extLst>
          </p:cNvPr>
          <p:cNvSpPr txBox="1"/>
          <p:nvPr/>
        </p:nvSpPr>
        <p:spPr>
          <a:xfrm>
            <a:off x="1002537" y="647700"/>
            <a:ext cx="15837663" cy="1215076"/>
          </a:xfrm>
          <a:prstGeom prst="rect">
            <a:avLst/>
          </a:prstGeom>
        </p:spPr>
        <p:txBody>
          <a:bodyPr wrap="square" lIns="0" tIns="0" rIns="0" bIns="0" rtlCol="0" anchor="t">
            <a:spAutoFit/>
          </a:bodyPr>
          <a:lstStyle/>
          <a:p>
            <a:pPr>
              <a:lnSpc>
                <a:spcPts val="10077"/>
              </a:lnSpc>
              <a:spcBef>
                <a:spcPct val="0"/>
              </a:spcBef>
            </a:pPr>
            <a:r>
              <a:rPr lang="en-US" sz="7197" b="1">
                <a:solidFill>
                  <a:srgbClr val="FFFFFF"/>
                </a:solidFill>
                <a:latin typeface="Calibri" panose="020F0502020204030204" pitchFamily="34" charset="0"/>
                <a:ea typeface="Sunflower" pitchFamily="2" charset="0"/>
                <a:cs typeface="Calibri" panose="020F0502020204030204" pitchFamily="34" charset="0"/>
              </a:rPr>
              <a:t>Scenario Part 2: Day of Search Warrant</a:t>
            </a:r>
          </a:p>
        </p:txBody>
      </p:sp>
      <p:sp>
        <p:nvSpPr>
          <p:cNvPr id="10" name="TextBox 10">
            <a:extLst>
              <a:ext uri="{FF2B5EF4-FFF2-40B4-BE49-F238E27FC236}">
                <a16:creationId xmlns:a16="http://schemas.microsoft.com/office/drawing/2014/main" id="{2A6A2A45-BABE-80F6-2D88-9BB16E0A0869}"/>
              </a:ext>
            </a:extLst>
          </p:cNvPr>
          <p:cNvSpPr txBox="1"/>
          <p:nvPr/>
        </p:nvSpPr>
        <p:spPr>
          <a:xfrm>
            <a:off x="762000" y="2929304"/>
            <a:ext cx="6139869" cy="3939540"/>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200" dirty="0"/>
              <a:t>Provider has surrendered their DEA registration.</a:t>
            </a:r>
            <a:br>
              <a:rPr lang="en-US" sz="3200" dirty="0"/>
            </a:br>
            <a:endParaRPr lang="en-US" sz="3200" dirty="0"/>
          </a:p>
          <a:p>
            <a:pPr marL="285750" indent="-285750">
              <a:buFont typeface="Arial" panose="020B0604020202020204" pitchFamily="34" charset="0"/>
              <a:buChar char="•"/>
            </a:pPr>
            <a:r>
              <a:rPr lang="en-US" sz="3200" dirty="0"/>
              <a:t>Patients have started to arrive at the provider’s place of practice.</a:t>
            </a:r>
            <a:br>
              <a:rPr lang="en-US" sz="3200" dirty="0"/>
            </a:br>
            <a:r>
              <a:rPr lang="en-US" sz="3200" dirty="0"/>
              <a:t> </a:t>
            </a:r>
            <a:endParaRPr lang="en-US" sz="3200" dirty="0">
              <a:cs typeface="Calibri"/>
            </a:endParaRPr>
          </a:p>
          <a:p>
            <a:pPr marL="285750" indent="-285750">
              <a:buFont typeface="Arial" panose="020B0604020202020204" pitchFamily="34" charset="0"/>
              <a:buChar char="•"/>
            </a:pPr>
            <a:r>
              <a:rPr lang="en-US" sz="3200" dirty="0"/>
              <a:t>Office manager is onsite, but unsure where to refer patients. </a:t>
            </a:r>
            <a:endParaRPr lang="en-US" sz="3200" dirty="0">
              <a:cs typeface="Calibri"/>
            </a:endParaRPr>
          </a:p>
        </p:txBody>
      </p:sp>
      <p:sp>
        <p:nvSpPr>
          <p:cNvPr id="2" name="Title 1" hidden="1">
            <a:extLst>
              <a:ext uri="{FF2B5EF4-FFF2-40B4-BE49-F238E27FC236}">
                <a16:creationId xmlns:a16="http://schemas.microsoft.com/office/drawing/2014/main" id="{365C4E41-C349-F807-3718-7244DCF0E082}"/>
              </a:ext>
            </a:extLst>
          </p:cNvPr>
          <p:cNvSpPr>
            <a:spLocks noGrp="1"/>
          </p:cNvSpPr>
          <p:nvPr>
            <p:ph type="title" idx="4294967295"/>
          </p:nvPr>
        </p:nvSpPr>
        <p:spPr>
          <a:xfrm>
            <a:off x="1257300" y="-1989136"/>
            <a:ext cx="15773400" cy="906185"/>
          </a:xfrm>
          <a:prstGeom prst="rect">
            <a:avLst/>
          </a:prstGeom>
        </p:spPr>
        <p:txBody>
          <a:bodyPr anchor="b"/>
          <a:lstStyle/>
          <a:p>
            <a:r>
              <a:rPr lang="en-US"/>
              <a:t>Text Slide 2</a:t>
            </a:r>
          </a:p>
        </p:txBody>
      </p:sp>
      <p:pic>
        <p:nvPicPr>
          <p:cNvPr id="6" name="Picture 6">
            <a:extLst>
              <a:ext uri="{FF2B5EF4-FFF2-40B4-BE49-F238E27FC236}">
                <a16:creationId xmlns:a16="http://schemas.microsoft.com/office/drawing/2014/main" id="{51C28D3E-CC84-8B28-B9B7-C125EE7E7434}"/>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762000" y="9060774"/>
            <a:ext cx="2099210" cy="714885"/>
          </a:xfrm>
          <a:prstGeom prst="rect">
            <a:avLst/>
          </a:prstGeom>
        </p:spPr>
      </p:pic>
    </p:spTree>
    <p:extLst>
      <p:ext uri="{BB962C8B-B14F-4D97-AF65-F5344CB8AC3E}">
        <p14:creationId xmlns:p14="http://schemas.microsoft.com/office/powerpoint/2010/main" val="9633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16404843" cy="1215204"/>
          </a:xfrm>
          <a:prstGeom prst="rect">
            <a:avLst/>
          </a:prstGeom>
        </p:spPr>
        <p:txBody>
          <a:bodyPr wrap="square" lIns="0" tIns="0" rIns="0" bIns="0" rtlCol="0" anchor="t">
            <a:spAutoFit/>
          </a:bodyPr>
          <a:lstStyle/>
          <a:p>
            <a:pPr>
              <a:lnSpc>
                <a:spcPts val="10080"/>
              </a:lnSpc>
            </a:pPr>
            <a:r>
              <a:rPr lang="en-US" sz="6000" b="1">
                <a:solidFill>
                  <a:srgbClr val="00476B"/>
                </a:solidFill>
                <a:latin typeface="Calibri" panose="020F0502020204030204" pitchFamily="34" charset="0"/>
                <a:ea typeface="Sunflower" pitchFamily="2" charset="0"/>
                <a:cs typeface="Calibri" panose="020F0502020204030204" pitchFamily="34" charset="0"/>
              </a:rPr>
              <a:t>Discussion: Day-of or Immediate Response</a:t>
            </a:r>
          </a:p>
        </p:txBody>
      </p:sp>
      <p:sp>
        <p:nvSpPr>
          <p:cNvPr id="5" name="AutoShape 3">
            <a:extLst>
              <a:ext uri="{FF2B5EF4-FFF2-40B4-BE49-F238E27FC236}">
                <a16:creationId xmlns:a16="http://schemas.microsoft.com/office/drawing/2014/main" id="{A47538B6-140C-4573-AF2A-68BCAEB21EC6}"/>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pic>
        <p:nvPicPr>
          <p:cNvPr id="4" name="Picture 6">
            <a:extLst>
              <a:ext uri="{FF2B5EF4-FFF2-40B4-BE49-F238E27FC236}">
                <a16:creationId xmlns:a16="http://schemas.microsoft.com/office/drawing/2014/main" id="{9561099B-CA15-13B5-015F-20410D55E869}"/>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09600" y="2400300"/>
            <a:ext cx="16404843" cy="7446141"/>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resources and risk mitigation strategies can be implemented on the day of the action?</a:t>
            </a:r>
            <a:br>
              <a:rPr lang="en-US" sz="3200" dirty="0">
                <a:effectLst/>
                <a:latin typeface="Calibri" panose="020F0502020204030204" pitchFamily="34" charset="0"/>
                <a:ea typeface="Calibri" panose="020F0502020204030204" pitchFamily="34" charset="0"/>
                <a:cs typeface="Arial" panose="020B0604020202020204" pitchFamily="34" charset="0"/>
              </a:rPr>
            </a:br>
            <a:r>
              <a:rPr lang="en-US" sz="320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services will be needed for patients (e.g., where to get naloxone, SUD treatment locator/hotline, Lifeline/988, HRSA healthcare facility locator, peer support, instructions</a:t>
            </a:r>
            <a:br>
              <a:rPr lang="en-US" sz="3200" dirty="0">
                <a:effectLst/>
                <a:latin typeface="Calibri" panose="020F0502020204030204" pitchFamily="34" charset="0"/>
                <a:ea typeface="Calibri" panose="020F0502020204030204" pitchFamily="34" charset="0"/>
                <a:cs typeface="Arial" panose="020B0604020202020204" pitchFamily="34" charset="0"/>
              </a:rPr>
            </a:br>
            <a:r>
              <a:rPr lang="en-US" sz="3200" dirty="0">
                <a:effectLst/>
                <a:latin typeface="Calibri" panose="020F0502020204030204" pitchFamily="34" charset="0"/>
                <a:ea typeface="Calibri" panose="020F0502020204030204" pitchFamily="34" charset="0"/>
                <a:cs typeface="Arial" panose="020B0604020202020204" pitchFamily="34" charset="0"/>
              </a:rPr>
              <a:t>to contact their health insurance provider)?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does a bridge care/clinical support team look like? Will they be available?</a:t>
            </a:r>
            <a:br>
              <a:rPr lang="en-US" sz="3200" dirty="0">
                <a:effectLst/>
                <a:latin typeface="Calibri" panose="020F0502020204030204" pitchFamily="34" charset="0"/>
                <a:ea typeface="Calibri" panose="020F0502020204030204" pitchFamily="34" charset="0"/>
                <a:cs typeface="Arial" panose="020B0604020202020204" pitchFamily="34" charset="0"/>
              </a:rPr>
            </a:br>
            <a:r>
              <a:rPr lang="en-US" sz="3200" dirty="0">
                <a:effectLst/>
                <a:latin typeface="Calibri" panose="020F0502020204030204" pitchFamily="34" charset="0"/>
                <a:ea typeface="Calibri" panose="020F0502020204030204" pitchFamily="34" charset="0"/>
                <a:cs typeface="Arial" panose="020B0604020202020204" pitchFamily="34" charset="0"/>
              </a:rPr>
              <a:t>How will they reach patients?    </a:t>
            </a:r>
          </a:p>
          <a:p>
            <a:pPr marR="0" lvl="0">
              <a:lnSpc>
                <a:spcPct val="107000"/>
              </a:lnSpc>
              <a:spcBef>
                <a:spcPts val="0"/>
              </a:spcBef>
              <a:spcAft>
                <a:spcPts val="0"/>
              </a:spcAft>
            </a:pP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3200" dirty="0">
                <a:latin typeface="Calibri" panose="020F0502020204030204" pitchFamily="34" charset="0"/>
                <a:ea typeface="Calibri" panose="020F0502020204030204" pitchFamily="34" charset="0"/>
                <a:cs typeface="Arial" panose="020B0604020202020204" pitchFamily="34" charset="0"/>
              </a:rPr>
              <a:t>What personnel are available to assist patients (i.e., peer navigators, social workers, etc.)?</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Who and where are qualified clinicians willing to accept displaced patients?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outreach and support are available to clinicians taking over care for patients?</a:t>
            </a:r>
          </a:p>
        </p:txBody>
      </p:sp>
    </p:spTree>
    <p:extLst>
      <p:ext uri="{BB962C8B-B14F-4D97-AF65-F5344CB8AC3E}">
        <p14:creationId xmlns:p14="http://schemas.microsoft.com/office/powerpoint/2010/main" val="361803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17077301" cy="1174552"/>
          </a:xfrm>
          <a:prstGeom prst="rect">
            <a:avLst/>
          </a:prstGeom>
        </p:spPr>
        <p:txBody>
          <a:bodyPr wrap="square" lIns="0" tIns="0" rIns="0" bIns="0" rtlCol="0" anchor="t">
            <a:spAutoFit/>
          </a:bodyPr>
          <a:lstStyle/>
          <a:p>
            <a:pPr>
              <a:lnSpc>
                <a:spcPts val="10080"/>
              </a:lnSpc>
            </a:pPr>
            <a:r>
              <a:rPr lang="en-US" sz="6000" b="1">
                <a:solidFill>
                  <a:srgbClr val="00476B"/>
                </a:solidFill>
                <a:latin typeface="Calibri" panose="020F0502020204030204" pitchFamily="34" charset="0"/>
                <a:ea typeface="Sunflower" pitchFamily="2" charset="0"/>
                <a:cs typeface="Calibri" panose="020F0502020204030204" pitchFamily="34" charset="0"/>
              </a:rPr>
              <a:t>Discussion: Day-of or Immediate Response (Cont.)</a:t>
            </a:r>
          </a:p>
        </p:txBody>
      </p:sp>
      <p:sp>
        <p:nvSpPr>
          <p:cNvPr id="5" name="AutoShape 3">
            <a:extLst>
              <a:ext uri="{FF2B5EF4-FFF2-40B4-BE49-F238E27FC236}">
                <a16:creationId xmlns:a16="http://schemas.microsoft.com/office/drawing/2014/main" id="{A47538B6-140C-4573-AF2A-68BCAEB21EC6}"/>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3" name="TextBox 2">
            <a:extLst>
              <a:ext uri="{FF2B5EF4-FFF2-40B4-BE49-F238E27FC236}">
                <a16:creationId xmlns:a16="http://schemas.microsoft.com/office/drawing/2014/main" id="{F296F130-F12C-AE4B-4287-6FD9C201D36E}"/>
              </a:ext>
            </a:extLst>
          </p:cNvPr>
          <p:cNvSpPr txBox="1"/>
          <p:nvPr/>
        </p:nvSpPr>
        <p:spPr>
          <a:xfrm>
            <a:off x="643175" y="2632596"/>
            <a:ext cx="16349425" cy="7478970"/>
          </a:xfrm>
          <a:prstGeom prst="rect">
            <a:avLst/>
          </a:prstGeom>
          <a:noFill/>
        </p:spPr>
        <p:txBody>
          <a:bodyPr wrap="square" lIns="91440" tIns="45720" rIns="91440" bIns="45720" anchor="t">
            <a:spAutoFit/>
          </a:bodyPr>
          <a:lstStyle/>
          <a:p>
            <a:pPr marL="342900" marR="0" lvl="0" indent="-342900">
              <a:spcBef>
                <a:spcPts val="0"/>
              </a:spcBef>
              <a:spcAft>
                <a:spcPts val="0"/>
              </a:spcAft>
              <a:buFont typeface="Symbol" panose="05050102010706020507" pitchFamily="18" charset="2"/>
              <a:buChar char=""/>
            </a:pPr>
            <a:r>
              <a:rPr lang="en-US" sz="3200" dirty="0">
                <a:effectLst/>
                <a:latin typeface="Calibri"/>
                <a:ea typeface="Calibri" panose="020F0502020204030204" pitchFamily="34" charset="0"/>
                <a:cs typeface="Arial"/>
              </a:rPr>
              <a:t>What does telehealth availability look like? </a:t>
            </a:r>
            <a:r>
              <a:rPr lang="en-US" sz="3200" b="1" i="1" dirty="0">
                <a:solidFill>
                  <a:srgbClr val="C05711"/>
                </a:solidFill>
                <a:effectLst/>
                <a:latin typeface="Calibri"/>
                <a:ea typeface="Calibri" panose="020F0502020204030204" pitchFamily="34" charset="0"/>
                <a:cs typeface="Calibri"/>
              </a:rPr>
              <a:t>Note: </a:t>
            </a:r>
            <a:r>
              <a:rPr lang="en-US" sz="3200" i="1" dirty="0">
                <a:effectLst/>
                <a:latin typeface="Calibri"/>
                <a:ea typeface="Calibri" panose="020F0502020204030204" pitchFamily="34" charset="0"/>
                <a:cs typeface="Calibri"/>
              </a:rPr>
              <a:t>Consider barriers with initial intake/screening appointments.</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Calibri"/>
                <a:ea typeface="Calibri" panose="020F0502020204030204" pitchFamily="34" charset="0"/>
                <a:cs typeface="Arial"/>
              </a:rPr>
              <a:t>How will information be communicated to patients?</a:t>
            </a:r>
          </a:p>
          <a:p>
            <a:pPr marL="342900" marR="0" lvl="0" indent="-342900">
              <a:spcBef>
                <a:spcPts val="0"/>
              </a:spcBef>
              <a:spcAft>
                <a:spcPts val="0"/>
              </a:spcAft>
              <a:buFont typeface="Symbol" panose="05050102010706020507" pitchFamily="18" charset="2"/>
              <a:buChar char=""/>
            </a:pP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Symbol" panose="05050102010706020507" pitchFamily="18" charset="2"/>
              <a:buChar char=""/>
            </a:pPr>
            <a:r>
              <a:rPr lang="en-US" sz="3200" dirty="0">
                <a:effectLst/>
                <a:latin typeface="Calibri"/>
                <a:ea typeface="Calibri" panose="020F0502020204030204" pitchFamily="34" charset="0"/>
                <a:cs typeface="Arial"/>
              </a:rPr>
              <a:t>How will communication and referrals be coordinated with the affected clinics’ staff</a:t>
            </a:r>
            <a:r>
              <a:rPr lang="en-US" sz="3200" dirty="0">
                <a:latin typeface="Calibri"/>
                <a:ea typeface="Calibri" panose="020F0502020204030204" pitchFamily="34" charset="0"/>
                <a:cs typeface="Arial"/>
              </a:rPr>
              <a:t> (i.e.. office manager, receptionist)</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Calibri"/>
                <a:ea typeface="Calibri" panose="020F0502020204030204" pitchFamily="34" charset="0"/>
                <a:cs typeface="Arial"/>
              </a:rPr>
              <a:t>What roles can other partners (e.g., </a:t>
            </a:r>
            <a:r>
              <a:rPr lang="en-US" sz="3200" dirty="0">
                <a:solidFill>
                  <a:srgbClr val="000000"/>
                </a:solidFill>
                <a:latin typeface="Calibri"/>
                <a:ea typeface="Calibri" panose="020F0502020204030204" pitchFamily="34" charset="0"/>
                <a:cs typeface="Calibri"/>
              </a:rPr>
              <a:t>F</a:t>
            </a:r>
            <a:r>
              <a:rPr lang="en-US" sz="3200" dirty="0">
                <a:solidFill>
                  <a:srgbClr val="000000"/>
                </a:solidFill>
                <a:effectLst/>
                <a:latin typeface="Calibri"/>
                <a:ea typeface="Calibri" panose="020F0502020204030204" pitchFamily="34" charset="0"/>
                <a:cs typeface="Calibri"/>
              </a:rPr>
              <a:t>ederally </a:t>
            </a:r>
            <a:r>
              <a:rPr lang="en-US" sz="3200" dirty="0">
                <a:solidFill>
                  <a:srgbClr val="000000"/>
                </a:solidFill>
                <a:latin typeface="Calibri"/>
                <a:ea typeface="Calibri" panose="020F0502020204030204" pitchFamily="34" charset="0"/>
                <a:cs typeface="Calibri"/>
              </a:rPr>
              <a:t>Q</a:t>
            </a:r>
            <a:r>
              <a:rPr lang="en-US" sz="3200" dirty="0">
                <a:solidFill>
                  <a:srgbClr val="000000"/>
                </a:solidFill>
                <a:effectLst/>
                <a:latin typeface="Calibri"/>
                <a:ea typeface="Calibri" panose="020F0502020204030204" pitchFamily="34" charset="0"/>
                <a:cs typeface="Calibri"/>
              </a:rPr>
              <a:t>ualified </a:t>
            </a:r>
            <a:r>
              <a:rPr lang="en-US" sz="3200" dirty="0">
                <a:solidFill>
                  <a:srgbClr val="000000"/>
                </a:solidFill>
                <a:latin typeface="Calibri"/>
                <a:ea typeface="Calibri" panose="020F0502020204030204" pitchFamily="34" charset="0"/>
                <a:cs typeface="Calibri"/>
              </a:rPr>
              <a:t>H</a:t>
            </a:r>
            <a:r>
              <a:rPr lang="en-US" sz="3200" dirty="0">
                <a:solidFill>
                  <a:srgbClr val="000000"/>
                </a:solidFill>
                <a:effectLst/>
                <a:latin typeface="Calibri"/>
                <a:ea typeface="Calibri" panose="020F0502020204030204" pitchFamily="34" charset="0"/>
                <a:cs typeface="Calibri"/>
              </a:rPr>
              <a:t>ealth </a:t>
            </a:r>
            <a:r>
              <a:rPr lang="en-US" sz="3200" dirty="0">
                <a:solidFill>
                  <a:srgbClr val="000000"/>
                </a:solidFill>
                <a:latin typeface="Calibri"/>
                <a:ea typeface="Calibri" panose="020F0502020204030204" pitchFamily="34" charset="0"/>
                <a:cs typeface="Calibri"/>
              </a:rPr>
              <a:t>C</a:t>
            </a:r>
            <a:r>
              <a:rPr lang="en-US" sz="3200" dirty="0">
                <a:solidFill>
                  <a:srgbClr val="000000"/>
                </a:solidFill>
                <a:effectLst/>
                <a:latin typeface="Calibri"/>
                <a:ea typeface="Calibri" panose="020F0502020204030204" pitchFamily="34" charset="0"/>
                <a:cs typeface="Calibri"/>
              </a:rPr>
              <a:t>enters</a:t>
            </a:r>
            <a:r>
              <a:rPr lang="en-US" sz="3200" dirty="0">
                <a:effectLst/>
                <a:latin typeface="Calibri"/>
                <a:ea typeface="Calibri" panose="020F0502020204030204" pitchFamily="34" charset="0"/>
                <a:cs typeface="Arial"/>
              </a:rPr>
              <a:t>, payers, pharmacists, and health systems) play in facilitating care continuity and risk mitigation for affected patients?</a:t>
            </a:r>
          </a:p>
          <a:p>
            <a:pPr marL="342900" marR="0" lvl="0" indent="-342900">
              <a:spcBef>
                <a:spcPts val="0"/>
              </a:spcBef>
              <a:spcAft>
                <a:spcPts val="0"/>
              </a:spcAft>
              <a:buFont typeface="Symbol" panose="05050102010706020507" pitchFamily="18" charset="2"/>
              <a:buChar char=""/>
            </a:pP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3200" dirty="0">
                <a:effectLst/>
                <a:latin typeface="Calibri"/>
                <a:ea typeface="Calibri" panose="020F0502020204030204" pitchFamily="34" charset="0"/>
                <a:cs typeface="Arial"/>
              </a:rPr>
              <a:t>What additional partners need to be notified to help mitigate risks (e.g., hotlines)?</a:t>
            </a:r>
            <a:br>
              <a:rPr lang="en-US" sz="3200" dirty="0">
                <a:effectLst/>
                <a:latin typeface="Calibri" panose="020F0502020204030204" pitchFamily="34" charset="0"/>
                <a:ea typeface="Calibri" panose="020F0502020204030204" pitchFamily="34" charset="0"/>
                <a:cs typeface="Arial" panose="020B0604020202020204" pitchFamily="34" charset="0"/>
              </a:rPr>
            </a:br>
            <a:r>
              <a:rPr lang="en-US" sz="3200" dirty="0">
                <a:effectLst/>
                <a:latin typeface="Calibri"/>
                <a:ea typeface="Calibri" panose="020F0502020204030204" pitchFamily="34" charset="0"/>
                <a:cs typeface="Arial"/>
              </a:rPr>
              <a:t>What additional response activities are needed?</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spcAft>
                <a:spcPts val="800"/>
              </a:spcAft>
              <a:buFont typeface="Symbol" panose="05050102010706020507" pitchFamily="18" charset="2"/>
              <a:buChar char=""/>
            </a:pPr>
            <a:r>
              <a:rPr lang="en-US" sz="3200" dirty="0">
                <a:effectLst/>
                <a:latin typeface="Calibri"/>
                <a:ea typeface="Calibri" panose="020F0502020204030204" pitchFamily="34" charset="0"/>
                <a:cs typeface="Arial"/>
              </a:rPr>
              <a:t>What</a:t>
            </a:r>
            <a:r>
              <a:rPr lang="en-US" sz="3200" dirty="0">
                <a:latin typeface="Calibri"/>
                <a:ea typeface="Calibri" panose="020F0502020204030204" pitchFamily="34" charset="0"/>
                <a:cs typeface="Arial"/>
              </a:rPr>
              <a:t>, if any,</a:t>
            </a:r>
            <a:r>
              <a:rPr lang="en-US" sz="3200" dirty="0">
                <a:effectLst/>
                <a:latin typeface="Calibri"/>
                <a:ea typeface="Calibri" panose="020F0502020204030204" pitchFamily="34" charset="0"/>
                <a:cs typeface="Arial"/>
              </a:rPr>
              <a:t> action can the state take if the provider does not surrender the DEA registration?</a:t>
            </a:r>
          </a:p>
        </p:txBody>
      </p:sp>
    </p:spTree>
    <p:extLst>
      <p:ext uri="{BB962C8B-B14F-4D97-AF65-F5344CB8AC3E}">
        <p14:creationId xmlns:p14="http://schemas.microsoft.com/office/powerpoint/2010/main" val="264218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CF8C6EE-FED1-3544-F7E9-CDA2789C923B}"/>
              </a:ext>
              <a:ext uri="{C183D7F6-B498-43B3-948B-1728B52AA6E4}">
                <adec:decorative xmlns:adec="http://schemas.microsoft.com/office/drawing/2017/decorative" val="1"/>
              </a:ext>
            </a:extLst>
          </p:cNvPr>
          <p:cNvSpPr/>
          <p:nvPr/>
        </p:nvSpPr>
        <p:spPr>
          <a:xfrm>
            <a:off x="-7740821" y="723232"/>
            <a:ext cx="17607053" cy="2820068"/>
          </a:xfrm>
          <a:custGeom>
            <a:avLst/>
            <a:gdLst/>
            <a:ahLst/>
            <a:cxnLst/>
            <a:rect l="l" t="t" r="r" b="b"/>
            <a:pathLst>
              <a:path w="3052344" h="488885">
                <a:moveTo>
                  <a:pt x="203200" y="0"/>
                </a:moveTo>
                <a:lnTo>
                  <a:pt x="3052344" y="0"/>
                </a:lnTo>
                <a:lnTo>
                  <a:pt x="2849144" y="488885"/>
                </a:lnTo>
                <a:lnTo>
                  <a:pt x="0" y="488885"/>
                </a:lnTo>
                <a:lnTo>
                  <a:pt x="203200" y="0"/>
                </a:lnTo>
                <a:close/>
              </a:path>
            </a:pathLst>
          </a:custGeom>
          <a:solidFill>
            <a:srgbClr val="C05711"/>
          </a:solidFill>
        </p:spPr>
        <p:txBody>
          <a:bodyPr/>
          <a:lstStyle/>
          <a:p>
            <a:endParaRPr lang="en-US"/>
          </a:p>
        </p:txBody>
      </p:sp>
      <p:sp>
        <p:nvSpPr>
          <p:cNvPr id="5" name="Freeform 6">
            <a:extLst>
              <a:ext uri="{FF2B5EF4-FFF2-40B4-BE49-F238E27FC236}">
                <a16:creationId xmlns:a16="http://schemas.microsoft.com/office/drawing/2014/main" id="{4265BB8E-7E83-AB5F-B843-A0709214A724}"/>
              </a:ext>
              <a:ext uri="{C183D7F6-B498-43B3-948B-1728B52AA6E4}">
                <adec:decorative xmlns:adec="http://schemas.microsoft.com/office/drawing/2017/decorative" val="1"/>
              </a:ext>
            </a:extLst>
          </p:cNvPr>
          <p:cNvSpPr/>
          <p:nvPr/>
        </p:nvSpPr>
        <p:spPr>
          <a:xfrm>
            <a:off x="-7924800" y="571500"/>
            <a:ext cx="17607055" cy="2768401"/>
          </a:xfrm>
          <a:custGeom>
            <a:avLst/>
            <a:gdLst/>
            <a:ahLst/>
            <a:cxnLst/>
            <a:rect l="l" t="t" r="r" b="b"/>
            <a:pathLst>
              <a:path w="3052344" h="479928">
                <a:moveTo>
                  <a:pt x="203200" y="0"/>
                </a:moveTo>
                <a:lnTo>
                  <a:pt x="3052344" y="0"/>
                </a:lnTo>
                <a:lnTo>
                  <a:pt x="2849144" y="479928"/>
                </a:lnTo>
                <a:lnTo>
                  <a:pt x="0" y="479928"/>
                </a:lnTo>
                <a:lnTo>
                  <a:pt x="203200" y="0"/>
                </a:lnTo>
                <a:close/>
              </a:path>
            </a:pathLst>
          </a:custGeom>
          <a:blipFill>
            <a:blip r:embed="rId3"/>
            <a:stretch>
              <a:fillRect/>
            </a:stretch>
          </a:blipFill>
        </p:spPr>
        <p:txBody>
          <a:bodyPr/>
          <a:lstStyle/>
          <a:p>
            <a:endParaRPr lang="en-US"/>
          </a:p>
        </p:txBody>
      </p:sp>
      <p:sp>
        <p:nvSpPr>
          <p:cNvPr id="7" name="Freeform 9">
            <a:extLst>
              <a:ext uri="{FF2B5EF4-FFF2-40B4-BE49-F238E27FC236}">
                <a16:creationId xmlns:a16="http://schemas.microsoft.com/office/drawing/2014/main" id="{247A2466-C581-04F7-5676-51E95883239E}"/>
              </a:ext>
              <a:ext uri="{C183D7F6-B498-43B3-948B-1728B52AA6E4}">
                <adec:decorative xmlns:adec="http://schemas.microsoft.com/office/drawing/2017/decorative" val="1"/>
              </a:ext>
            </a:extLst>
          </p:cNvPr>
          <p:cNvSpPr/>
          <p:nvPr/>
        </p:nvSpPr>
        <p:spPr>
          <a:xfrm rot="1254661" flipH="1">
            <a:off x="12277512" y="-748761"/>
            <a:ext cx="8295865" cy="13148410"/>
          </a:xfrm>
          <a:custGeom>
            <a:avLst/>
            <a:gdLst/>
            <a:ahLst/>
            <a:cxnLst/>
            <a:rect l="l" t="t" r="r" b="b"/>
            <a:pathLst>
              <a:path w="2191447" h="2753126">
                <a:moveTo>
                  <a:pt x="0" y="0"/>
                </a:moveTo>
                <a:lnTo>
                  <a:pt x="2191447" y="0"/>
                </a:lnTo>
                <a:lnTo>
                  <a:pt x="2191447" y="2753126"/>
                </a:lnTo>
                <a:lnTo>
                  <a:pt x="0" y="2753126"/>
                </a:lnTo>
                <a:close/>
              </a:path>
            </a:pathLst>
          </a:custGeom>
          <a:blipFill>
            <a:blip r:embed="rId3"/>
            <a:stretch>
              <a:fillRect/>
            </a:stretch>
          </a:blipFill>
        </p:spPr>
        <p:txBody>
          <a:bodyPr/>
          <a:lstStyle/>
          <a:p>
            <a:endParaRPr lang="en-US" b="1">
              <a:latin typeface="Calibri" panose="020F0502020204030204" pitchFamily="34" charset="0"/>
            </a:endParaRPr>
          </a:p>
        </p:txBody>
      </p:sp>
      <p:sp>
        <p:nvSpPr>
          <p:cNvPr id="10" name="TextBox 19">
            <a:extLst>
              <a:ext uri="{FF2B5EF4-FFF2-40B4-BE49-F238E27FC236}">
                <a16:creationId xmlns:a16="http://schemas.microsoft.com/office/drawing/2014/main" id="{69795306-256D-ADCE-A402-506B1BEE15B2}"/>
              </a:ext>
            </a:extLst>
          </p:cNvPr>
          <p:cNvSpPr txBox="1"/>
          <p:nvPr/>
        </p:nvSpPr>
        <p:spPr>
          <a:xfrm>
            <a:off x="844491" y="773398"/>
            <a:ext cx="7461309" cy="2215991"/>
          </a:xfrm>
          <a:prstGeom prst="rect">
            <a:avLst/>
          </a:prstGeom>
        </p:spPr>
        <p:txBody>
          <a:bodyPr wrap="square" lIns="0" tIns="0" rIns="0" bIns="0" rtlCol="0" anchor="t">
            <a:spAutoFit/>
          </a:bodyPr>
          <a:lstStyle/>
          <a:p>
            <a:r>
              <a:rPr lang="en-US" sz="7200" b="1">
                <a:solidFill>
                  <a:srgbClr val="FFFFFF"/>
                </a:solidFill>
                <a:latin typeface="Calibri" panose="020F0502020204030204" pitchFamily="34" charset="0"/>
              </a:rPr>
              <a:t>Scenario 3: Long Term Response</a:t>
            </a:r>
            <a:endParaRPr lang="en-US" sz="6000" b="1">
              <a:solidFill>
                <a:srgbClr val="FFFFFF"/>
              </a:solidFill>
              <a:latin typeface="Calibri" panose="020F0502020204030204" pitchFamily="34" charset="0"/>
            </a:endParaRPr>
          </a:p>
        </p:txBody>
      </p:sp>
      <p:sp>
        <p:nvSpPr>
          <p:cNvPr id="9" name="TextBox 18">
            <a:extLst>
              <a:ext uri="{FF2B5EF4-FFF2-40B4-BE49-F238E27FC236}">
                <a16:creationId xmlns:a16="http://schemas.microsoft.com/office/drawing/2014/main" id="{560C3415-19A1-25C2-7E34-567FCD2AFD70}"/>
              </a:ext>
            </a:extLst>
          </p:cNvPr>
          <p:cNvSpPr txBox="1"/>
          <p:nvPr/>
        </p:nvSpPr>
        <p:spPr>
          <a:xfrm>
            <a:off x="886224" y="3967697"/>
            <a:ext cx="8980007" cy="3204403"/>
          </a:xfrm>
          <a:prstGeom prst="rect">
            <a:avLst/>
          </a:prstGeom>
        </p:spPr>
        <p:txBody>
          <a:bodyPr wrap="square" lIns="0" tIns="0" rIns="0" bIns="0" rtlCol="0" anchor="t">
            <a:spAutoFit/>
          </a:bodyPr>
          <a:lstStyle/>
          <a:p>
            <a:pPr marL="0" indent="-228600">
              <a:lnSpc>
                <a:spcPct val="107000"/>
              </a:lnSpc>
              <a:spcBef>
                <a:spcPts val="0"/>
              </a:spcBef>
              <a:spcAft>
                <a:spcPts val="800"/>
              </a:spcAft>
            </a:pPr>
            <a:r>
              <a:rPr lang="en-US" sz="2800">
                <a:effectLst/>
                <a:latin typeface="Calibri" panose="020F0502020204030204" pitchFamily="34" charset="0"/>
                <a:ea typeface="Times New Roman" panose="02020603050405020304" pitchFamily="18" charset="0"/>
                <a:cs typeface="Calibri" panose="020F0502020204030204" pitchFamily="34" charset="0"/>
              </a:rPr>
              <a:t>While the immediate response is crucial, disruptions do not end a couple of weeks following the closure. Forced tapering</a:t>
            </a:r>
            <a:br>
              <a:rPr lang="en-US" sz="2800">
                <a:effectLst/>
                <a:latin typeface="Calibri" panose="020F0502020204030204" pitchFamily="34" charset="0"/>
                <a:ea typeface="Times New Roman" panose="02020603050405020304" pitchFamily="18" charset="0"/>
                <a:cs typeface="Calibri" panose="020F0502020204030204" pitchFamily="34" charset="0"/>
              </a:rPr>
            </a:br>
            <a:r>
              <a:rPr lang="en-US" sz="2800">
                <a:effectLst/>
                <a:latin typeface="Calibri" panose="020F0502020204030204" pitchFamily="34" charset="0"/>
                <a:ea typeface="Times New Roman" panose="02020603050405020304" pitchFamily="18" charset="0"/>
                <a:cs typeface="Calibri" panose="020F0502020204030204" pitchFamily="34" charset="0"/>
              </a:rPr>
              <a:t>is not advised, and in some cases, it will take months to transition patients on to new care plans and support the providers and communities impacted by this event. With that, let’s consider some long-term response efforts that the state can </a:t>
            </a:r>
            <a:r>
              <a:rPr lang="en-US" sz="2800">
                <a:latin typeface="Calibri" panose="020F0502020204030204" pitchFamily="34" charset="0"/>
                <a:ea typeface="Times New Roman" panose="02020603050405020304" pitchFamily="18" charset="0"/>
                <a:cs typeface="Calibri" panose="020F0502020204030204" pitchFamily="34" charset="0"/>
              </a:rPr>
              <a:t>undertake</a:t>
            </a:r>
            <a:r>
              <a:rPr lang="en-US" sz="2800">
                <a:effectLst/>
                <a:latin typeface="Calibri" panose="020F0502020204030204" pitchFamily="34" charset="0"/>
                <a:ea typeface="Times New Roman" panose="02020603050405020304" pitchFamily="18" charset="0"/>
                <a:cs typeface="Calibri" panose="020F0502020204030204" pitchFamily="34" charset="0"/>
              </a:rPr>
              <a:t>.</a:t>
            </a:r>
            <a:r>
              <a:rPr lang="en-US" sz="2800">
                <a:latin typeface="Calibri" panose="020F0502020204030204" pitchFamily="34" charset="0"/>
                <a:ea typeface="Times New Roman" panose="02020603050405020304" pitchFamily="18" charset="0"/>
                <a:cs typeface="Calibri" panose="020F0502020204030204" pitchFamily="34" charset="0"/>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7">
            <a:extLst>
              <a:ext uri="{FF2B5EF4-FFF2-40B4-BE49-F238E27FC236}">
                <a16:creationId xmlns:a16="http://schemas.microsoft.com/office/drawing/2014/main" id="{AC8E04D8-8041-C0E2-787B-8B97BBBCBACB}"/>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640766" y="9038695"/>
            <a:ext cx="2099210" cy="714885"/>
          </a:xfrm>
          <a:prstGeom prst="rect">
            <a:avLst/>
          </a:prstGeom>
        </p:spPr>
      </p:pic>
      <p:pic>
        <p:nvPicPr>
          <p:cNvPr id="13" name="Picture 12" descr="Two hikers helping one another up a rock">
            <a:extLst>
              <a:ext uri="{FF2B5EF4-FFF2-40B4-BE49-F238E27FC236}">
                <a16:creationId xmlns:a16="http://schemas.microsoft.com/office/drawing/2014/main" id="{09423D44-443C-CE8C-CEF4-B03985A348B4}"/>
              </a:ext>
            </a:extLst>
          </p:cNvPr>
          <p:cNvPicPr>
            <a:picLocks noChangeAspect="1"/>
          </p:cNvPicPr>
          <p:nvPr/>
        </p:nvPicPr>
        <p:blipFill rotWithShape="1">
          <a:blip r:embed="rId5">
            <a:extLst>
              <a:ext uri="{28A0092B-C50C-407E-A947-70E740481C1C}">
                <a14:useLocalDpi xmlns:a14="http://schemas.microsoft.com/office/drawing/2010/main" val="0"/>
              </a:ext>
            </a:extLst>
          </a:blip>
          <a:srcRect l="15451" t="9847" r="42894" b="9550"/>
          <a:stretch/>
        </p:blipFill>
        <p:spPr>
          <a:xfrm>
            <a:off x="10485088" y="509883"/>
            <a:ext cx="7162145" cy="9243697"/>
          </a:xfrm>
          <a:prstGeom prst="rect">
            <a:avLst/>
          </a:prstGeom>
        </p:spPr>
      </p:pic>
      <p:sp>
        <p:nvSpPr>
          <p:cNvPr id="2" name="Title 1" hidden="1">
            <a:extLst>
              <a:ext uri="{FF2B5EF4-FFF2-40B4-BE49-F238E27FC236}">
                <a16:creationId xmlns:a16="http://schemas.microsoft.com/office/drawing/2014/main" id="{0936745E-FF77-C952-4E46-6562064A4BC1}"/>
              </a:ext>
            </a:extLst>
          </p:cNvPr>
          <p:cNvSpPr>
            <a:spLocks noGrp="1"/>
          </p:cNvSpPr>
          <p:nvPr>
            <p:ph type="title" idx="4294967295"/>
          </p:nvPr>
        </p:nvSpPr>
        <p:spPr>
          <a:xfrm>
            <a:off x="1257300" y="-1989137"/>
            <a:ext cx="15773400" cy="731837"/>
          </a:xfrm>
          <a:prstGeom prst="rect">
            <a:avLst/>
          </a:prstGeom>
        </p:spPr>
        <p:txBody>
          <a:bodyPr anchor="b"/>
          <a:lstStyle/>
          <a:p>
            <a:r>
              <a:rPr lang="en-US"/>
              <a:t>Text Slide 10</a:t>
            </a:r>
          </a:p>
        </p:txBody>
      </p:sp>
    </p:spTree>
    <p:extLst>
      <p:ext uri="{BB962C8B-B14F-4D97-AF65-F5344CB8AC3E}">
        <p14:creationId xmlns:p14="http://schemas.microsoft.com/office/powerpoint/2010/main" val="116146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16404843" cy="1215204"/>
          </a:xfrm>
          <a:prstGeom prst="rect">
            <a:avLst/>
          </a:prstGeom>
        </p:spPr>
        <p:txBody>
          <a:bodyPr wrap="square" lIns="0" tIns="0" rIns="0" bIns="0" rtlCol="0" anchor="t">
            <a:spAutoFit/>
          </a:bodyPr>
          <a:lstStyle/>
          <a:p>
            <a:pPr>
              <a:lnSpc>
                <a:spcPts val="10080"/>
              </a:lnSpc>
            </a:pPr>
            <a:r>
              <a:rPr lang="en-US" sz="6000" b="1">
                <a:solidFill>
                  <a:srgbClr val="00476B"/>
                </a:solidFill>
                <a:latin typeface="Calibri" panose="020F0502020204030204" pitchFamily="34" charset="0"/>
                <a:ea typeface="Sunflower" pitchFamily="2" charset="0"/>
                <a:cs typeface="Calibri" panose="020F0502020204030204" pitchFamily="34" charset="0"/>
              </a:rPr>
              <a:t>Discussion: Long Term Response</a:t>
            </a:r>
          </a:p>
        </p:txBody>
      </p:sp>
      <p:sp>
        <p:nvSpPr>
          <p:cNvPr id="5" name="AutoShape 3">
            <a:extLst>
              <a:ext uri="{FF2B5EF4-FFF2-40B4-BE49-F238E27FC236}">
                <a16:creationId xmlns:a16="http://schemas.microsoft.com/office/drawing/2014/main" id="{A47538B6-140C-4573-AF2A-68BCAEB21EC6}"/>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pic>
        <p:nvPicPr>
          <p:cNvPr id="4" name="Picture 6">
            <a:extLst>
              <a:ext uri="{FF2B5EF4-FFF2-40B4-BE49-F238E27FC236}">
                <a16:creationId xmlns:a16="http://schemas.microsoft.com/office/drawing/2014/main" id="{9561099B-CA15-13B5-015F-20410D55E869}"/>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09600" y="2400300"/>
            <a:ext cx="16404843" cy="6986528"/>
          </a:xfrm>
          <a:prstGeom prst="rect">
            <a:avLst/>
          </a:prstGeom>
          <a:noFill/>
        </p:spPr>
        <p:txBody>
          <a:bodyPr wrap="square">
            <a:spAutoFit/>
          </a:bodyPr>
          <a:lstStyle/>
          <a:p>
            <a:pPr marL="457200" indent="-457200">
              <a:spcBef>
                <a:spcPts val="0"/>
              </a:spcBef>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Arial" panose="020B0604020202020204" pitchFamily="34" charset="0"/>
              </a:rPr>
              <a:t>If the state identifies qualified healthcare providers who are able and willing to absorb patients, what can be done to support clinicians?</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spcBef>
                <a:spcPts val="0"/>
              </a:spcBef>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resources are available for clinician education on accepting at risk/displaced patients?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spcBef>
                <a:spcPts val="0"/>
              </a:spcBef>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mental health support resources are available to prevent provider fatigue?</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spcBef>
                <a:spcPts val="0"/>
              </a:spcBef>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What risk mitigation strategies can be implemented 30+ days after the surrender of DEA registration?</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spcBef>
                <a:spcPts val="0"/>
              </a:spcBef>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Arial" panose="020B0604020202020204" pitchFamily="34" charset="0"/>
              </a:rPr>
              <a:t>Who will notify patients’ payers of the disruption? What talking points should be included? </a:t>
            </a:r>
            <a:br>
              <a:rPr lang="en-US" sz="3200" dirty="0">
                <a:effectLst/>
                <a:latin typeface="Calibri" panose="020F0502020204030204" pitchFamily="34" charset="0"/>
                <a:ea typeface="Calibri" panose="020F0502020204030204" pitchFamily="34" charset="0"/>
                <a:cs typeface="Arial" panose="020B0604020202020204" pitchFamily="34" charset="0"/>
              </a:rPr>
            </a:b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spcBef>
                <a:spcPts val="0"/>
              </a:spcBef>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Arial" panose="020B0604020202020204" pitchFamily="34" charset="0"/>
              </a:rPr>
              <a:t>Are payers able to refer patients to a new healthcare provider? If so, who are the new healthcare providers? </a:t>
            </a:r>
          </a:p>
        </p:txBody>
      </p:sp>
    </p:spTree>
    <p:extLst>
      <p:ext uri="{BB962C8B-B14F-4D97-AF65-F5344CB8AC3E}">
        <p14:creationId xmlns:p14="http://schemas.microsoft.com/office/powerpoint/2010/main" val="1971401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6264259" cy="1242200"/>
          </a:xfrm>
          <a:prstGeom prst="rect">
            <a:avLst/>
          </a:prstGeom>
        </p:spPr>
        <p:txBody>
          <a:bodyPr lIns="0" tIns="0" rIns="0" bIns="0" rtlCol="0" anchor="t">
            <a:spAutoFit/>
          </a:bodyPr>
          <a:lstStyle/>
          <a:p>
            <a:pPr>
              <a:lnSpc>
                <a:spcPts val="10080"/>
              </a:lnSpc>
            </a:pPr>
            <a:r>
              <a:rPr lang="en-US" sz="7200" b="1">
                <a:solidFill>
                  <a:srgbClr val="00476B"/>
                </a:solidFill>
                <a:latin typeface="Calibri" panose="020F0502020204030204" pitchFamily="34" charset="0"/>
                <a:ea typeface="Sunflower" pitchFamily="2" charset="0"/>
                <a:cs typeface="Calibri" panose="020F0502020204030204" pitchFamily="34" charset="0"/>
              </a:rPr>
              <a:t>Inject #2</a:t>
            </a:r>
          </a:p>
        </p:txBody>
      </p:sp>
      <p:sp>
        <p:nvSpPr>
          <p:cNvPr id="5" name="AutoShape 3">
            <a:extLst>
              <a:ext uri="{FF2B5EF4-FFF2-40B4-BE49-F238E27FC236}">
                <a16:creationId xmlns:a16="http://schemas.microsoft.com/office/drawing/2014/main" id="{A47538B6-140C-4573-AF2A-68BCAEB21EC6}"/>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63956" y="2400300"/>
            <a:ext cx="16785843" cy="1077218"/>
          </a:xfrm>
          <a:prstGeom prst="rect">
            <a:avLst/>
          </a:prstGeom>
          <a:noFill/>
        </p:spPr>
        <p:txBody>
          <a:bodyPr wrap="square">
            <a:spAutoFit/>
          </a:bodyPr>
          <a:lstStyle/>
          <a:p>
            <a:pPr marL="0" indent="0">
              <a:buNone/>
            </a:pPr>
            <a:r>
              <a:rPr lang="en-US" sz="3200"/>
              <a:t>Please review the Opioid Preparedness Exercise in a Box Inject Inventory and select two situations</a:t>
            </a:r>
            <a:br>
              <a:rPr lang="en-US" sz="3200"/>
            </a:br>
            <a:r>
              <a:rPr lang="en-US" sz="3200"/>
              <a:t>to add to the mock scenario, then add the second situation to this slide. </a:t>
            </a:r>
          </a:p>
        </p:txBody>
      </p:sp>
      <p:pic>
        <p:nvPicPr>
          <p:cNvPr id="9" name="Picture 8">
            <a:extLst>
              <a:ext uri="{FF2B5EF4-FFF2-40B4-BE49-F238E27FC236}">
                <a16:creationId xmlns:a16="http://schemas.microsoft.com/office/drawing/2014/main" id="{668603BD-65FA-3A48-83F9-DCC776FA078F}"/>
              </a:ext>
              <a:ext uri="{C183D7F6-B498-43B3-948B-1728B52AA6E4}">
                <adec:decorative xmlns:adec="http://schemas.microsoft.com/office/drawing/2017/decorative" val="1"/>
              </a:ext>
            </a:extLst>
          </p:cNvPr>
          <p:cNvPicPr>
            <a:picLocks noChangeAspect="1"/>
          </p:cNvPicPr>
          <p:nvPr/>
        </p:nvPicPr>
        <p:blipFill rotWithShape="1">
          <a:blip r:embed="rId3"/>
          <a:srcRect l="-131" t="-22" r="10686" b="81018"/>
          <a:stretch/>
        </p:blipFill>
        <p:spPr>
          <a:xfrm>
            <a:off x="-134375" y="8301813"/>
            <a:ext cx="18422375" cy="1985187"/>
          </a:xfrm>
          <a:prstGeom prst="rect">
            <a:avLst/>
          </a:prstGeom>
        </p:spPr>
      </p:pic>
      <p:pic>
        <p:nvPicPr>
          <p:cNvPr id="10" name="Picture 9">
            <a:extLst>
              <a:ext uri="{FF2B5EF4-FFF2-40B4-BE49-F238E27FC236}">
                <a16:creationId xmlns:a16="http://schemas.microsoft.com/office/drawing/2014/main" id="{0D7AC785-8C68-E9A5-7F1C-3FEE13C5B12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8450" y="9029700"/>
            <a:ext cx="2103750" cy="714885"/>
          </a:xfrm>
          <a:prstGeom prst="rect">
            <a:avLst/>
          </a:prstGeom>
        </p:spPr>
      </p:pic>
      <p:pic>
        <p:nvPicPr>
          <p:cNvPr id="11" name="Picture 10">
            <a:extLst>
              <a:ext uri="{FF2B5EF4-FFF2-40B4-BE49-F238E27FC236}">
                <a16:creationId xmlns:a16="http://schemas.microsoft.com/office/drawing/2014/main" id="{4022C31A-86AF-94D9-5D10-F5370C77F03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8450" y="9029705"/>
            <a:ext cx="2103750" cy="714885"/>
          </a:xfrm>
          <a:prstGeom prst="rect">
            <a:avLst/>
          </a:prstGeom>
        </p:spPr>
      </p:pic>
    </p:spTree>
    <p:extLst>
      <p:ext uri="{BB962C8B-B14F-4D97-AF65-F5344CB8AC3E}">
        <p14:creationId xmlns:p14="http://schemas.microsoft.com/office/powerpoint/2010/main" val="134089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a:extLst>
              <a:ext uri="{FF2B5EF4-FFF2-40B4-BE49-F238E27FC236}">
                <a16:creationId xmlns:a16="http://schemas.microsoft.com/office/drawing/2014/main" id="{9452B9BA-6014-F619-C206-032BCF88241F}"/>
              </a:ext>
            </a:extLst>
          </p:cNvPr>
          <p:cNvSpPr txBox="1"/>
          <p:nvPr/>
        </p:nvSpPr>
        <p:spPr>
          <a:xfrm>
            <a:off x="777530" y="2796538"/>
            <a:ext cx="13403235" cy="3693319"/>
          </a:xfrm>
          <a:prstGeom prst="rect">
            <a:avLst/>
          </a:prstGeom>
        </p:spPr>
        <p:txBody>
          <a:bodyPr lIns="0" tIns="0" rIns="0" bIns="0" rtlCol="0" anchor="t">
            <a:spAutoFit/>
          </a:bodyPr>
          <a:lstStyle/>
          <a:p>
            <a:r>
              <a:rPr lang="en-US" sz="8000" b="1">
                <a:solidFill>
                  <a:srgbClr val="00476B"/>
                </a:solidFill>
                <a:latin typeface="Calibri" panose="020F0502020204030204" pitchFamily="34" charset="0"/>
                <a:cs typeface="Calibri" panose="020F0502020204030204" pitchFamily="34" charset="0"/>
              </a:rPr>
              <a:t>[STATE] Preparedness</a:t>
            </a:r>
            <a:br>
              <a:rPr lang="en-US" sz="8000" b="1">
                <a:solidFill>
                  <a:srgbClr val="00476B"/>
                </a:solidFill>
                <a:latin typeface="Calibri" panose="020F0502020204030204" pitchFamily="34" charset="0"/>
                <a:cs typeface="Calibri" panose="020F0502020204030204" pitchFamily="34" charset="0"/>
              </a:rPr>
            </a:br>
            <a:r>
              <a:rPr lang="en-US" sz="8000" b="1">
                <a:solidFill>
                  <a:srgbClr val="00476B"/>
                </a:solidFill>
                <a:latin typeface="Calibri" panose="020F0502020204030204" pitchFamily="34" charset="0"/>
                <a:cs typeface="Calibri" panose="020F0502020204030204" pitchFamily="34" charset="0"/>
              </a:rPr>
              <a:t>Exercise: Disruptions in Access to Opioids Prescriptions</a:t>
            </a:r>
          </a:p>
        </p:txBody>
      </p:sp>
      <p:sp>
        <p:nvSpPr>
          <p:cNvPr id="7" name="Freeform 8">
            <a:extLst>
              <a:ext uri="{FF2B5EF4-FFF2-40B4-BE49-F238E27FC236}">
                <a16:creationId xmlns:a16="http://schemas.microsoft.com/office/drawing/2014/main" id="{849EFEDB-A1AF-8F44-5E80-D772066D99EB}"/>
              </a:ext>
              <a:ext uri="{C183D7F6-B498-43B3-948B-1728B52AA6E4}">
                <adec:decorative xmlns:adec="http://schemas.microsoft.com/office/drawing/2017/decorative" val="1"/>
              </a:ext>
            </a:extLst>
          </p:cNvPr>
          <p:cNvSpPr/>
          <p:nvPr/>
        </p:nvSpPr>
        <p:spPr>
          <a:xfrm>
            <a:off x="-1066800" y="7815230"/>
            <a:ext cx="5791200" cy="1416085"/>
          </a:xfrm>
          <a:custGeom>
            <a:avLst/>
            <a:gdLst/>
            <a:ahLst/>
            <a:cxnLst/>
            <a:rect l="l" t="t" r="r" b="b"/>
            <a:pathLst>
              <a:path w="1856549" h="218252">
                <a:moveTo>
                  <a:pt x="203200" y="0"/>
                </a:moveTo>
                <a:lnTo>
                  <a:pt x="1856549" y="0"/>
                </a:lnTo>
                <a:lnTo>
                  <a:pt x="1653349" y="218252"/>
                </a:lnTo>
                <a:lnTo>
                  <a:pt x="0" y="218252"/>
                </a:lnTo>
                <a:lnTo>
                  <a:pt x="203200" y="0"/>
                </a:lnTo>
                <a:close/>
              </a:path>
            </a:pathLst>
          </a:custGeom>
          <a:solidFill>
            <a:srgbClr val="C05711"/>
          </a:solidFill>
        </p:spPr>
        <p:txBody>
          <a:bodyPr/>
          <a:lstStyle/>
          <a:p>
            <a:endParaRPr lang="en-US" b="1">
              <a:latin typeface="Calibri" panose="020F0502020204030204" pitchFamily="34" charset="0"/>
            </a:endParaRPr>
          </a:p>
        </p:txBody>
      </p:sp>
      <p:sp>
        <p:nvSpPr>
          <p:cNvPr id="10" name="TextBox 10">
            <a:extLst>
              <a:ext uri="{FF2B5EF4-FFF2-40B4-BE49-F238E27FC236}">
                <a16:creationId xmlns:a16="http://schemas.microsoft.com/office/drawing/2014/main" id="{59D2ABBD-B335-44EB-279B-673546E6AA99}"/>
              </a:ext>
            </a:extLst>
          </p:cNvPr>
          <p:cNvSpPr txBox="1"/>
          <p:nvPr/>
        </p:nvSpPr>
        <p:spPr>
          <a:xfrm>
            <a:off x="777530" y="8191500"/>
            <a:ext cx="3032470" cy="602729"/>
          </a:xfrm>
          <a:prstGeom prst="rect">
            <a:avLst/>
          </a:prstGeom>
        </p:spPr>
        <p:txBody>
          <a:bodyPr wrap="square" lIns="0" tIns="0" rIns="0" bIns="0" rtlCol="0" anchor="t">
            <a:spAutoFit/>
          </a:bodyPr>
          <a:lstStyle/>
          <a:p>
            <a:pPr marL="0" lvl="0" indent="0">
              <a:lnSpc>
                <a:spcPts val="4679"/>
              </a:lnSpc>
              <a:spcBef>
                <a:spcPct val="0"/>
              </a:spcBef>
            </a:pPr>
            <a:r>
              <a:rPr lang="en-US" sz="4000" b="1">
                <a:solidFill>
                  <a:srgbClr val="FFFFFF"/>
                </a:solidFill>
                <a:latin typeface="Calibri" panose="020F0502020204030204" pitchFamily="34" charset="0"/>
              </a:rPr>
              <a:t>Date</a:t>
            </a:r>
          </a:p>
        </p:txBody>
      </p:sp>
      <p:pic>
        <p:nvPicPr>
          <p:cNvPr id="2" name="Picture 2">
            <a:extLst>
              <a:ext uri="{FF2B5EF4-FFF2-40B4-BE49-F238E27FC236}">
                <a16:creationId xmlns:a16="http://schemas.microsoft.com/office/drawing/2014/main" id="{2A73CA0B-F91A-C08F-5393-2B3CE65B3CF4}"/>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77530" y="718181"/>
            <a:ext cx="2099210" cy="714885"/>
          </a:xfrm>
          <a:prstGeom prst="rect">
            <a:avLst/>
          </a:prstGeom>
        </p:spPr>
      </p:pic>
      <p:grpSp>
        <p:nvGrpSpPr>
          <p:cNvPr id="3" name="Group 3">
            <a:extLst>
              <a:ext uri="{FF2B5EF4-FFF2-40B4-BE49-F238E27FC236}">
                <a16:creationId xmlns:a16="http://schemas.microsoft.com/office/drawing/2014/main" id="{44844CD5-18DC-7D64-1EF8-692DAEDCFDAA}"/>
              </a:ext>
              <a:ext uri="{C183D7F6-B498-43B3-948B-1728B52AA6E4}">
                <adec:decorative xmlns:adec="http://schemas.microsoft.com/office/drawing/2017/decorative" val="1"/>
              </a:ext>
            </a:extLst>
          </p:cNvPr>
          <p:cNvGrpSpPr>
            <a:grpSpLocks noChangeAspect="1"/>
          </p:cNvGrpSpPr>
          <p:nvPr/>
        </p:nvGrpSpPr>
        <p:grpSpPr>
          <a:xfrm rot="-2416671">
            <a:off x="13012493" y="-4168480"/>
            <a:ext cx="7330065" cy="10995098"/>
            <a:chOff x="0" y="0"/>
            <a:chExt cx="6350000" cy="9525000"/>
          </a:xfrm>
        </p:grpSpPr>
        <p:sp>
          <p:nvSpPr>
            <p:cNvPr id="4" name="Freeform 4">
              <a:extLst>
                <a:ext uri="{FF2B5EF4-FFF2-40B4-BE49-F238E27FC236}">
                  <a16:creationId xmlns:a16="http://schemas.microsoft.com/office/drawing/2014/main" id="{33125DD6-197D-9425-0DA6-102909DD8E2E}"/>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85796" r="-9950"/>
              </a:stretch>
            </a:blipFill>
          </p:spPr>
          <p:txBody>
            <a:bodyPr/>
            <a:lstStyle/>
            <a:p>
              <a:endParaRPr lang="en-US"/>
            </a:p>
          </p:txBody>
        </p:sp>
      </p:grpSp>
      <p:grpSp>
        <p:nvGrpSpPr>
          <p:cNvPr id="5" name="Group 5">
            <a:extLst>
              <a:ext uri="{FF2B5EF4-FFF2-40B4-BE49-F238E27FC236}">
                <a16:creationId xmlns:a16="http://schemas.microsoft.com/office/drawing/2014/main" id="{D65275BF-411D-F3C6-6778-0F1C22BD00B5}"/>
              </a:ext>
              <a:ext uri="{C183D7F6-B498-43B3-948B-1728B52AA6E4}">
                <adec:decorative xmlns:adec="http://schemas.microsoft.com/office/drawing/2017/decorative" val="1"/>
              </a:ext>
            </a:extLst>
          </p:cNvPr>
          <p:cNvGrpSpPr>
            <a:grpSpLocks noChangeAspect="1"/>
          </p:cNvGrpSpPr>
          <p:nvPr/>
        </p:nvGrpSpPr>
        <p:grpSpPr>
          <a:xfrm rot="2420288">
            <a:off x="14219937" y="3373214"/>
            <a:ext cx="7330065" cy="10995098"/>
            <a:chOff x="0" y="0"/>
            <a:chExt cx="6350000" cy="9525000"/>
          </a:xfrm>
        </p:grpSpPr>
        <p:sp>
          <p:nvSpPr>
            <p:cNvPr id="6" name="Freeform 6">
              <a:extLst>
                <a:ext uri="{FF2B5EF4-FFF2-40B4-BE49-F238E27FC236}">
                  <a16:creationId xmlns:a16="http://schemas.microsoft.com/office/drawing/2014/main" id="{63F87684-6D90-9C7F-F526-3157238706B0}"/>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95746"/>
              </a:stretch>
            </a:blipFill>
          </p:spPr>
          <p:txBody>
            <a:bodyPr/>
            <a:lstStyle/>
            <a:p>
              <a:endParaRPr lang="en-US"/>
            </a:p>
          </p:txBody>
        </p:sp>
      </p:grpSp>
      <p:sp>
        <p:nvSpPr>
          <p:cNvPr id="9" name="Title 8" hidden="1">
            <a:extLst>
              <a:ext uri="{FF2B5EF4-FFF2-40B4-BE49-F238E27FC236}">
                <a16:creationId xmlns:a16="http://schemas.microsoft.com/office/drawing/2014/main" id="{86C418E7-0B11-CF88-B4E0-9173E1EB23AB}"/>
              </a:ext>
            </a:extLst>
          </p:cNvPr>
          <p:cNvSpPr>
            <a:spLocks noGrp="1"/>
          </p:cNvSpPr>
          <p:nvPr>
            <p:ph type="title" idx="4294967295"/>
          </p:nvPr>
        </p:nvSpPr>
        <p:spPr>
          <a:xfrm>
            <a:off x="74034" y="-1955453"/>
            <a:ext cx="15773400" cy="714886"/>
          </a:xfrm>
          <a:prstGeom prst="rect">
            <a:avLst/>
          </a:prstGeom>
        </p:spPr>
        <p:txBody>
          <a:bodyPr anchor="t"/>
          <a:lstStyle/>
          <a:p>
            <a:pPr algn="l"/>
            <a:r>
              <a:rPr lang="en-US"/>
              <a:t>Opening Slide</a:t>
            </a:r>
            <a:r>
              <a:rPr lang="en-US" baseline="0"/>
              <a:t> </a:t>
            </a:r>
            <a:r>
              <a:rPr lang="en-US"/>
              <a:t>1</a:t>
            </a:r>
          </a:p>
        </p:txBody>
      </p:sp>
    </p:spTree>
    <p:extLst>
      <p:ext uri="{BB962C8B-B14F-4D97-AF65-F5344CB8AC3E}">
        <p14:creationId xmlns:p14="http://schemas.microsoft.com/office/powerpoint/2010/main" val="567522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16404843" cy="1215204"/>
          </a:xfrm>
          <a:prstGeom prst="rect">
            <a:avLst/>
          </a:prstGeom>
        </p:spPr>
        <p:txBody>
          <a:bodyPr wrap="square" lIns="0" tIns="0" rIns="0" bIns="0" rtlCol="0" anchor="t">
            <a:spAutoFit/>
          </a:bodyPr>
          <a:lstStyle/>
          <a:p>
            <a:pPr>
              <a:lnSpc>
                <a:spcPts val="10080"/>
              </a:lnSpc>
            </a:pPr>
            <a:r>
              <a:rPr lang="en-US" sz="7200" b="1">
                <a:solidFill>
                  <a:srgbClr val="00476B"/>
                </a:solidFill>
                <a:latin typeface="Calibri" panose="020F0502020204030204" pitchFamily="34" charset="0"/>
                <a:ea typeface="Sunflower" pitchFamily="2" charset="0"/>
                <a:cs typeface="Calibri" panose="020F0502020204030204" pitchFamily="34" charset="0"/>
              </a:rPr>
              <a:t>Inject #2 Discussion Questions and Probes</a:t>
            </a:r>
          </a:p>
        </p:txBody>
      </p:sp>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63956" y="2400300"/>
            <a:ext cx="16785843" cy="1077218"/>
          </a:xfrm>
          <a:prstGeom prst="rect">
            <a:avLst/>
          </a:prstGeom>
          <a:noFill/>
        </p:spPr>
        <p:txBody>
          <a:bodyPr wrap="square">
            <a:spAutoFit/>
          </a:bodyPr>
          <a:lstStyle/>
          <a:p>
            <a:pPr marL="0" indent="0">
              <a:buNone/>
            </a:pPr>
            <a:r>
              <a:rPr lang="en-US" sz="3200"/>
              <a:t>Please review the Opioid Preparedness Exercise in a Box Inject Inventory and add</a:t>
            </a:r>
            <a:br>
              <a:rPr lang="en-US" sz="3200"/>
            </a:br>
            <a:r>
              <a:rPr lang="en-US" sz="3200"/>
              <a:t>the discussion questions and probes that align with the selected situation.</a:t>
            </a:r>
          </a:p>
        </p:txBody>
      </p:sp>
      <p:sp>
        <p:nvSpPr>
          <p:cNvPr id="3" name="AutoShape 3">
            <a:extLst>
              <a:ext uri="{FF2B5EF4-FFF2-40B4-BE49-F238E27FC236}">
                <a16:creationId xmlns:a16="http://schemas.microsoft.com/office/drawing/2014/main" id="{0FAEE4A6-0F4E-8279-D3FF-9C498CFB078C}"/>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pic>
        <p:nvPicPr>
          <p:cNvPr id="14" name="Picture 13">
            <a:extLst>
              <a:ext uri="{FF2B5EF4-FFF2-40B4-BE49-F238E27FC236}">
                <a16:creationId xmlns:a16="http://schemas.microsoft.com/office/drawing/2014/main" id="{08618EAC-B5B3-FD0F-7EAF-DE4E26C21A57}"/>
              </a:ext>
              <a:ext uri="{C183D7F6-B498-43B3-948B-1728B52AA6E4}">
                <adec:decorative xmlns:adec="http://schemas.microsoft.com/office/drawing/2017/decorative" val="1"/>
              </a:ext>
            </a:extLst>
          </p:cNvPr>
          <p:cNvPicPr>
            <a:picLocks noChangeAspect="1"/>
          </p:cNvPicPr>
          <p:nvPr/>
        </p:nvPicPr>
        <p:blipFill rotWithShape="1">
          <a:blip r:embed="rId3"/>
          <a:srcRect l="-124" t="62575" r="458" b="16376"/>
          <a:stretch/>
        </p:blipFill>
        <p:spPr>
          <a:xfrm>
            <a:off x="-242512" y="8301808"/>
            <a:ext cx="18530512" cy="1985189"/>
          </a:xfrm>
          <a:prstGeom prst="rect">
            <a:avLst/>
          </a:prstGeom>
        </p:spPr>
      </p:pic>
      <p:pic>
        <p:nvPicPr>
          <p:cNvPr id="15" name="Picture 14">
            <a:extLst>
              <a:ext uri="{FF2B5EF4-FFF2-40B4-BE49-F238E27FC236}">
                <a16:creationId xmlns:a16="http://schemas.microsoft.com/office/drawing/2014/main" id="{89BC68DB-D237-2D79-ED88-5B42D91C655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8450" y="9029705"/>
            <a:ext cx="2103750" cy="714885"/>
          </a:xfrm>
          <a:prstGeom prst="rect">
            <a:avLst/>
          </a:prstGeom>
        </p:spPr>
      </p:pic>
    </p:spTree>
    <p:extLst>
      <p:ext uri="{BB962C8B-B14F-4D97-AF65-F5344CB8AC3E}">
        <p14:creationId xmlns:p14="http://schemas.microsoft.com/office/powerpoint/2010/main" val="3242937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DEE40F6B-FC51-AB44-A5AF-CFDE244839C4}"/>
              </a:ext>
            </a:extLst>
          </p:cNvPr>
          <p:cNvSpPr txBox="1"/>
          <p:nvPr/>
        </p:nvSpPr>
        <p:spPr>
          <a:xfrm>
            <a:off x="2713492" y="764551"/>
            <a:ext cx="13917671" cy="1000274"/>
          </a:xfrm>
          <a:prstGeom prst="rect">
            <a:avLst/>
          </a:prstGeom>
        </p:spPr>
        <p:txBody>
          <a:bodyPr wrap="square" lIns="0" tIns="0" rIns="0" bIns="0" rtlCol="0" anchor="t">
            <a:spAutoFit/>
          </a:bodyPr>
          <a:lstStyle/>
          <a:p>
            <a:pPr marL="0" lvl="0" indent="0" algn="ctr">
              <a:lnSpc>
                <a:spcPts val="7776"/>
              </a:lnSpc>
              <a:spcBef>
                <a:spcPct val="0"/>
              </a:spcBef>
            </a:pPr>
            <a:r>
              <a:rPr lang="en-US" sz="7200" b="1">
                <a:solidFill>
                  <a:srgbClr val="00476B"/>
                </a:solidFill>
                <a:latin typeface="Calibri" panose="020F0502020204030204" pitchFamily="34" charset="0"/>
              </a:rPr>
              <a:t>Discussion Response Preparation</a:t>
            </a:r>
          </a:p>
        </p:txBody>
      </p:sp>
      <p:sp>
        <p:nvSpPr>
          <p:cNvPr id="6" name="TextBox 9">
            <a:extLst>
              <a:ext uri="{FF2B5EF4-FFF2-40B4-BE49-F238E27FC236}">
                <a16:creationId xmlns:a16="http://schemas.microsoft.com/office/drawing/2014/main" id="{9E51794F-444F-BA0F-C4B0-F06C50C72EE7}"/>
              </a:ext>
            </a:extLst>
          </p:cNvPr>
          <p:cNvSpPr txBox="1"/>
          <p:nvPr/>
        </p:nvSpPr>
        <p:spPr>
          <a:xfrm>
            <a:off x="1436192" y="2152751"/>
            <a:ext cx="2468281" cy="552349"/>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Notification</a:t>
            </a:r>
            <a:endParaRPr lang="en-US" sz="3200" b="1">
              <a:solidFill>
                <a:srgbClr val="00476B"/>
              </a:solidFill>
              <a:latin typeface="Calibri" panose="020F0502020204030204" pitchFamily="34" charset="0"/>
              <a:cs typeface="Calibri" panose="020F0502020204030204" pitchFamily="34" charset="0"/>
            </a:endParaRPr>
          </a:p>
        </p:txBody>
      </p:sp>
      <p:sp>
        <p:nvSpPr>
          <p:cNvPr id="7" name="TextBox 10">
            <a:extLst>
              <a:ext uri="{FF2B5EF4-FFF2-40B4-BE49-F238E27FC236}">
                <a16:creationId xmlns:a16="http://schemas.microsoft.com/office/drawing/2014/main" id="{DD29E934-C323-B3C0-4E49-85EA4E2DA4F3}"/>
              </a:ext>
            </a:extLst>
          </p:cNvPr>
          <p:cNvSpPr txBox="1"/>
          <p:nvPr/>
        </p:nvSpPr>
        <p:spPr>
          <a:xfrm>
            <a:off x="950406" y="3505466"/>
            <a:ext cx="3439855" cy="473443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State trusted contact(s) receive notification.</a:t>
            </a: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Assess risks to impacted patients.</a:t>
            </a:r>
            <a:b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Explore how/what information can be shared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without compromising the integrity</a:t>
            </a:r>
            <a:b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of</a:t>
            </a:r>
            <a:r>
              <a:rPr lang="en-US" sz="2400">
                <a:solidFill>
                  <a:prstClr val="black"/>
                </a:solidFill>
                <a:latin typeface="Calibri" panose="020F0502020204030204"/>
                <a:cs typeface="Calibri"/>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rPr>
              <a:t>the action. </a:t>
            </a:r>
          </a:p>
          <a:p>
            <a:pPr marL="496580" lvl="1" indent="-248290">
              <a:lnSpc>
                <a:spcPts val="2300"/>
              </a:lnSpc>
              <a:buClr>
                <a:srgbClr val="C05711"/>
              </a:buClr>
              <a:buFont typeface="Arial"/>
              <a:buChar char="•"/>
            </a:pPr>
            <a:endParaRPr lang="en-US" sz="2400">
              <a:solidFill>
                <a:srgbClr val="000000"/>
              </a:solidFill>
              <a:latin typeface="Calibri" panose="020F0502020204030204" pitchFamily="34" charset="0"/>
            </a:endParaRPr>
          </a:p>
        </p:txBody>
      </p:sp>
      <p:sp>
        <p:nvSpPr>
          <p:cNvPr id="8" name="TextBox 9">
            <a:extLst>
              <a:ext uri="{FF2B5EF4-FFF2-40B4-BE49-F238E27FC236}">
                <a16:creationId xmlns:a16="http://schemas.microsoft.com/office/drawing/2014/main" id="{E6EF51F5-51FF-35D4-5447-6AAD68C0F2DE}"/>
              </a:ext>
            </a:extLst>
          </p:cNvPr>
          <p:cNvSpPr txBox="1"/>
          <p:nvPr/>
        </p:nvSpPr>
        <p:spPr>
          <a:xfrm>
            <a:off x="5749928" y="1867786"/>
            <a:ext cx="2468281" cy="1077218"/>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Response</a:t>
            </a:r>
            <a:br>
              <a:rPr lang="en-US" sz="3600" b="1">
                <a:solidFill>
                  <a:srgbClr val="00476B"/>
                </a:solidFill>
                <a:latin typeface="Calibri" panose="020F0502020204030204" pitchFamily="34" charset="0"/>
                <a:cs typeface="Calibri" panose="020F0502020204030204" pitchFamily="34" charset="0"/>
              </a:rPr>
            </a:br>
            <a:r>
              <a:rPr lang="en-US" sz="3600" b="1">
                <a:solidFill>
                  <a:srgbClr val="00476B"/>
                </a:solidFill>
                <a:latin typeface="Calibri" panose="020F0502020204030204" pitchFamily="34" charset="0"/>
                <a:cs typeface="Calibri" panose="020F0502020204030204" pitchFamily="34" charset="0"/>
              </a:rPr>
              <a:t>Preparation</a:t>
            </a:r>
            <a:endParaRPr lang="en-US" sz="3200" b="1">
              <a:solidFill>
                <a:srgbClr val="00476B"/>
              </a:solidFill>
              <a:latin typeface="Calibri" panose="020F0502020204030204" pitchFamily="34" charset="0"/>
              <a:cs typeface="Calibri" panose="020F0502020204030204" pitchFamily="34" charset="0"/>
            </a:endParaRPr>
          </a:p>
        </p:txBody>
      </p:sp>
      <p:sp>
        <p:nvSpPr>
          <p:cNvPr id="2" name="AutoShape 3">
            <a:extLst>
              <a:ext uri="{FF2B5EF4-FFF2-40B4-BE49-F238E27FC236}">
                <a16:creationId xmlns:a16="http://schemas.microsoft.com/office/drawing/2014/main" id="{FADC60E4-A199-0F8F-99E8-C842553EF1B5}"/>
              </a:ext>
              <a:ext uri="{C183D7F6-B498-43B3-948B-1728B52AA6E4}">
                <adec:decorative xmlns:adec="http://schemas.microsoft.com/office/drawing/2017/decorative" val="1"/>
              </a:ext>
            </a:extLst>
          </p:cNvPr>
          <p:cNvSpPr/>
          <p:nvPr/>
        </p:nvSpPr>
        <p:spPr>
          <a:xfrm rot="-5400000">
            <a:off x="1672475" y="6601804"/>
            <a:ext cx="6164608" cy="47601"/>
          </a:xfrm>
          <a:prstGeom prst="line">
            <a:avLst/>
          </a:prstGeom>
          <a:ln w="38100" cap="flat">
            <a:solidFill>
              <a:srgbClr val="C05711"/>
            </a:solidFill>
            <a:prstDash val="solid"/>
            <a:headEnd type="none" w="sm" len="sm"/>
            <a:tailEnd type="none" w="sm" len="sm"/>
          </a:ln>
        </p:spPr>
        <p:txBody>
          <a:bodyPr/>
          <a:lstStyle/>
          <a:p>
            <a:endParaRPr lang="en-US"/>
          </a:p>
        </p:txBody>
      </p:sp>
      <p:sp>
        <p:nvSpPr>
          <p:cNvPr id="3" name="AutoShape 4">
            <a:extLst>
              <a:ext uri="{FF2B5EF4-FFF2-40B4-BE49-F238E27FC236}">
                <a16:creationId xmlns:a16="http://schemas.microsoft.com/office/drawing/2014/main" id="{34158E4A-94CC-31EC-79D0-82D20176F5E3}"/>
              </a:ext>
              <a:ext uri="{C183D7F6-B498-43B3-948B-1728B52AA6E4}">
                <adec:decorative xmlns:adec="http://schemas.microsoft.com/office/drawing/2017/decorative" val="1"/>
              </a:ext>
            </a:extLst>
          </p:cNvPr>
          <p:cNvSpPr/>
          <p:nvPr/>
        </p:nvSpPr>
        <p:spPr>
          <a:xfrm rot="-10800000" flipV="1">
            <a:off x="815986" y="3122408"/>
            <a:ext cx="16786212" cy="13893"/>
          </a:xfrm>
          <a:prstGeom prst="line">
            <a:avLst/>
          </a:prstGeom>
          <a:ln w="38100" cap="flat">
            <a:solidFill>
              <a:srgbClr val="C05711"/>
            </a:solidFill>
            <a:prstDash val="solid"/>
            <a:headEnd type="none" w="sm" len="sm"/>
            <a:tailEnd type="none" w="sm" len="sm"/>
          </a:ln>
        </p:spPr>
        <p:txBody>
          <a:bodyPr/>
          <a:lstStyle/>
          <a:p>
            <a:endParaRPr lang="en-US"/>
          </a:p>
        </p:txBody>
      </p:sp>
      <p:sp>
        <p:nvSpPr>
          <p:cNvPr id="11" name="Title 10" hidden="1">
            <a:extLst>
              <a:ext uri="{FF2B5EF4-FFF2-40B4-BE49-F238E27FC236}">
                <a16:creationId xmlns:a16="http://schemas.microsoft.com/office/drawing/2014/main" id="{9CEA08CC-7475-5A97-091C-4A61CCFC75D8}"/>
              </a:ext>
            </a:extLst>
          </p:cNvPr>
          <p:cNvSpPr>
            <a:spLocks noGrp="1"/>
          </p:cNvSpPr>
          <p:nvPr>
            <p:ph type="title" idx="4294967295"/>
          </p:nvPr>
        </p:nvSpPr>
        <p:spPr>
          <a:xfrm>
            <a:off x="1257300" y="-1989137"/>
            <a:ext cx="15773400" cy="911816"/>
          </a:xfrm>
          <a:prstGeom prst="rect">
            <a:avLst/>
          </a:prstGeom>
        </p:spPr>
        <p:txBody>
          <a:bodyPr anchor="b"/>
          <a:lstStyle/>
          <a:p>
            <a:r>
              <a:rPr lang="en-US"/>
              <a:t>Text Slide 5</a:t>
            </a:r>
          </a:p>
        </p:txBody>
      </p:sp>
      <p:sp>
        <p:nvSpPr>
          <p:cNvPr id="12" name="TextBox 10">
            <a:extLst>
              <a:ext uri="{FF2B5EF4-FFF2-40B4-BE49-F238E27FC236}">
                <a16:creationId xmlns:a16="http://schemas.microsoft.com/office/drawing/2014/main" id="{4961AE39-439F-A320-A0A6-74F9270D764D}"/>
              </a:ext>
            </a:extLst>
          </p:cNvPr>
          <p:cNvSpPr txBox="1"/>
          <p:nvPr/>
        </p:nvSpPr>
        <p:spPr>
          <a:xfrm>
            <a:off x="5173804" y="3505466"/>
            <a:ext cx="3620530" cy="5771901"/>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48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Assemble response partners.</a:t>
            </a:r>
            <a:br>
              <a:rPr lang="en-US" sz="2400" b="1" i="0" u="none" strike="noStrike" kern="1200" cap="none" spc="0" normalizeH="0" baseline="0" noProof="0" dirty="0">
                <a:ln>
                  <a:noFill/>
                </a:ln>
                <a:effectLst/>
                <a:uLnTx/>
                <a:uFillTx/>
                <a:latin typeface="Calibri" panose="020F0502020204030204"/>
                <a:cs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ts val="248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Continue to assess risk </a:t>
            </a:r>
            <a:r>
              <a:rPr kumimoji="0" lang="en-US" sz="2400" b="0" i="0" u="none" strike="noStrike" kern="1200" cap="none" spc="0" normalizeH="0" baseline="0" noProof="0" dirty="0">
                <a:ln>
                  <a:noFill/>
                </a:ln>
                <a:effectLst/>
                <a:uLnTx/>
                <a:uFillTx/>
                <a:latin typeface="Calibri" panose="020F0502020204030204"/>
                <a:ea typeface="+mn-ea"/>
                <a:cs typeface="Calibri"/>
              </a:rPr>
              <a:t>by reviewing available resources (e.g., capacity assessment, PDMP data).</a:t>
            </a:r>
            <a:r>
              <a:rPr kumimoji="0" lang="en-US" sz="2400" b="1" i="0" u="none" strike="noStrike" kern="1200" cap="none" spc="0" normalizeH="0" baseline="0" noProof="0" dirty="0">
                <a:ln>
                  <a:noFill/>
                </a:ln>
                <a:effectLst/>
                <a:uLnTx/>
                <a:uFillTx/>
                <a:latin typeface="Calibri" panose="020F0502020204030204"/>
                <a:ea typeface="+mn-ea"/>
                <a:cs typeface="Calibri"/>
              </a:rPr>
              <a:t> </a:t>
            </a:r>
            <a:br>
              <a:rPr lang="en-US" sz="2400" b="1" i="0" u="none" strike="noStrike" kern="1200" cap="none" spc="0" normalizeH="0" baseline="0" noProof="0" dirty="0">
                <a:ln>
                  <a:noFill/>
                </a:ln>
                <a:effectLst/>
                <a:uLnTx/>
                <a:uFillTx/>
                <a:latin typeface="Calibri" panose="020F0502020204030204"/>
                <a:cs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342900" marR="0" lvl="0" indent="-342900" algn="l" defTabSz="914400" rtl="0" eaLnBrk="1" fontAlgn="auto" latinLnBrk="0" hangingPunct="1">
              <a:lnSpc>
                <a:spcPts val="248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Calibri"/>
              </a:rPr>
              <a:t>Communicate risks </a:t>
            </a:r>
            <a:r>
              <a:rPr kumimoji="0" lang="en-US" sz="2400" b="0" i="0" u="none" strike="noStrike" kern="1200" cap="none" spc="0" normalizeH="0" baseline="0" noProof="0" dirty="0">
                <a:ln>
                  <a:noFill/>
                </a:ln>
                <a:effectLst/>
                <a:uLnTx/>
                <a:uFillTx/>
                <a:latin typeface="Calibri" panose="020F0502020204030204"/>
                <a:ea typeface="+mn-ea"/>
                <a:cs typeface="Calibri"/>
              </a:rPr>
              <a:t>to impacted partners.</a:t>
            </a:r>
            <a:br>
              <a:rPr lang="en-US" sz="2400" b="0" i="0" u="none" strike="noStrike" kern="1200" cap="none" spc="0" normalizeH="0" baseline="0" noProof="0" dirty="0">
                <a:ln>
                  <a:noFill/>
                </a:ln>
                <a:effectLst/>
                <a:uLnTx/>
                <a:uFillTx/>
                <a:latin typeface="Calibri" panose="020F0502020204030204"/>
                <a:cs typeface="Calibri"/>
              </a:rPr>
            </a:b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ts val="248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Identify resources </a:t>
            </a:r>
            <a:r>
              <a:rPr kumimoji="0" lang="en-US" sz="2400" b="0" i="0" u="none" strike="noStrike" kern="1200" cap="none" spc="0" normalizeH="0" baseline="0" noProof="0" dirty="0">
                <a:ln>
                  <a:noFill/>
                </a:ln>
                <a:effectLst/>
                <a:uLnTx/>
                <a:uFillTx/>
                <a:latin typeface="Calibri" panose="020F0502020204030204"/>
                <a:ea typeface="+mn-ea"/>
                <a:cs typeface="+mn-cs"/>
              </a:rPr>
              <a:t>that partners can provide to support the response.</a:t>
            </a:r>
            <a:br>
              <a:rPr lang="en-US" sz="2400" b="0" i="0" u="none" strike="noStrike" kern="1200" cap="none" spc="0" normalizeH="0" baseline="0" noProof="0" dirty="0">
                <a:ln>
                  <a:noFill/>
                </a:ln>
                <a:effectLst/>
                <a:uLnTx/>
                <a:uFillTx/>
                <a:latin typeface="Calibri" panose="020F0502020204030204"/>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ts val="248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effectLst/>
                <a:uLnTx/>
                <a:uFillTx/>
                <a:latin typeface="Calibri" panose="020F0502020204030204"/>
                <a:ea typeface="+mn-ea"/>
                <a:cs typeface="+mn-cs"/>
              </a:rPr>
              <a:t>Coordinate resources</a:t>
            </a:r>
            <a:br>
              <a:rPr lang="en-US" sz="2400" b="1" i="0" u="none" strike="noStrike" kern="1200" cap="none" spc="0" normalizeH="0" baseline="0" noProof="0" dirty="0">
                <a:ln>
                  <a:noFill/>
                </a:ln>
                <a:effectLst/>
                <a:uLnTx/>
                <a:uFillTx/>
                <a:latin typeface="Calibri" panose="020F0502020204030204"/>
              </a:rPr>
            </a:br>
            <a:r>
              <a:rPr kumimoji="0" lang="en-US" sz="2400" b="0" i="0" u="none" strike="noStrike" kern="1200" cap="none" spc="0" normalizeH="0" baseline="0" noProof="0" dirty="0">
                <a:ln>
                  <a:noFill/>
                </a:ln>
                <a:effectLst/>
                <a:uLnTx/>
                <a:uFillTx/>
                <a:latin typeface="Calibri" panose="020F0502020204030204"/>
                <a:ea typeface="+mn-ea"/>
                <a:cs typeface="+mn-cs"/>
              </a:rPr>
              <a:t>among partners and</a:t>
            </a:r>
            <a:br>
              <a:rPr lang="en-US" sz="2400" b="0" i="0" u="none" strike="noStrike" kern="1200" cap="none" spc="0" normalizeH="0" baseline="0" noProof="0" dirty="0">
                <a:ln>
                  <a:noFill/>
                </a:ln>
                <a:effectLst/>
                <a:uLnTx/>
                <a:uFillTx/>
                <a:latin typeface="Calibri" panose="020F0502020204030204"/>
              </a:rPr>
            </a:br>
            <a:r>
              <a:rPr kumimoji="0" lang="en-US" sz="2400" b="0" i="0" u="none" strike="noStrike" kern="1200" cap="none" spc="0" normalizeH="0" baseline="0" noProof="0" dirty="0">
                <a:ln>
                  <a:noFill/>
                </a:ln>
                <a:effectLst/>
                <a:uLnTx/>
                <a:uFillTx/>
                <a:latin typeface="Calibri" panose="020F0502020204030204"/>
                <a:ea typeface="+mn-ea"/>
                <a:cs typeface="+mn-cs"/>
              </a:rPr>
              <a:t>state agency staff.</a:t>
            </a:r>
            <a:endParaRPr kumimoji="0" lang="en-US" sz="2400" b="1" i="0" u="none" strike="noStrike" kern="1200" cap="none" spc="0" normalizeH="0" baseline="0" noProof="0" dirty="0">
              <a:ln>
                <a:noFill/>
              </a:ln>
              <a:effectLst/>
              <a:uLnTx/>
              <a:uFillTx/>
              <a:latin typeface="Calibri" panose="020F0502020204030204"/>
              <a:ea typeface="+mn-ea"/>
              <a:cs typeface="Calibri"/>
            </a:endParaRPr>
          </a:p>
        </p:txBody>
      </p:sp>
      <p:sp>
        <p:nvSpPr>
          <p:cNvPr id="9" name="Right Arrow 8">
            <a:extLst>
              <a:ext uri="{FF2B5EF4-FFF2-40B4-BE49-F238E27FC236}">
                <a16:creationId xmlns:a16="http://schemas.microsoft.com/office/drawing/2014/main" id="{805274B3-7DA0-EF5B-159B-6CE32C703BA5}"/>
              </a:ext>
            </a:extLst>
          </p:cNvPr>
          <p:cNvSpPr/>
          <p:nvPr/>
        </p:nvSpPr>
        <p:spPr>
          <a:xfrm>
            <a:off x="4221379" y="2257458"/>
            <a:ext cx="1066800" cy="386209"/>
          </a:xfrm>
          <a:prstGeom prst="rightArrow">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9">
            <a:extLst>
              <a:ext uri="{FF2B5EF4-FFF2-40B4-BE49-F238E27FC236}">
                <a16:creationId xmlns:a16="http://schemas.microsoft.com/office/drawing/2014/main" id="{8E4D0F8F-D93B-E409-E3BD-098244E4E73A}"/>
              </a:ext>
            </a:extLst>
          </p:cNvPr>
          <p:cNvSpPr txBox="1"/>
          <p:nvPr/>
        </p:nvSpPr>
        <p:spPr>
          <a:xfrm>
            <a:off x="9974931" y="2181259"/>
            <a:ext cx="2930509" cy="538609"/>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Risk Mitigation</a:t>
            </a:r>
            <a:endParaRPr lang="en-US" sz="3200" b="1">
              <a:solidFill>
                <a:srgbClr val="00476B"/>
              </a:solidFill>
              <a:latin typeface="Calibri" panose="020F0502020204030204" pitchFamily="34" charset="0"/>
              <a:cs typeface="Calibri" panose="020F0502020204030204" pitchFamily="34" charset="0"/>
            </a:endParaRPr>
          </a:p>
        </p:txBody>
      </p:sp>
      <p:sp>
        <p:nvSpPr>
          <p:cNvPr id="17" name="TextBox 10">
            <a:extLst>
              <a:ext uri="{FF2B5EF4-FFF2-40B4-BE49-F238E27FC236}">
                <a16:creationId xmlns:a16="http://schemas.microsoft.com/office/drawing/2014/main" id="{EF7D9892-7AA5-D879-290A-D6D377702A4D}"/>
              </a:ext>
            </a:extLst>
          </p:cNvPr>
          <p:cNvSpPr txBox="1"/>
          <p:nvPr/>
        </p:nvSpPr>
        <p:spPr>
          <a:xfrm>
            <a:off x="9576250" y="3505466"/>
            <a:ext cx="3727873" cy="3323987"/>
          </a:xfrm>
          <a:prstGeom prst="rect">
            <a:avLst/>
          </a:prstGeom>
        </p:spPr>
        <p:txBody>
          <a:bodyPr wrap="square" lIns="0" tIns="0" rIns="0" bIns="0" rtlCol="0" anchor="t">
            <a:spAutoFit/>
          </a:bodyPr>
          <a:lstStyle/>
          <a:p>
            <a:pPr marL="342900" indent="-342900">
              <a:buFont typeface="+mj-lt"/>
              <a:buAutoNum type="arabicPeriod"/>
              <a:defRPr/>
            </a:pPr>
            <a:r>
              <a:rPr kumimoji="0" lang="en-US" sz="2400" b="1" i="0" u="none" strike="noStrike" kern="1200" cap="none" spc="0" normalizeH="0" baseline="0" noProof="0">
                <a:ln>
                  <a:noFill/>
                </a:ln>
                <a:effectLst/>
                <a:uLnTx/>
                <a:uFillTx/>
                <a:latin typeface="Calibri" panose="020F0502020204030204"/>
                <a:ea typeface="+mn-ea"/>
                <a:cs typeface="+mn-cs"/>
              </a:rPr>
              <a:t>Communicate </a:t>
            </a:r>
            <a:r>
              <a:rPr lang="en-US" sz="2400" b="1">
                <a:latin typeface="Calibri" panose="020F0502020204030204"/>
              </a:rPr>
              <a:t>the risks </a:t>
            </a:r>
            <a:r>
              <a:rPr lang="en-US" sz="2400">
                <a:latin typeface="Calibri" panose="020F0502020204030204"/>
              </a:rPr>
              <a:t>to</a:t>
            </a:r>
            <a:r>
              <a:rPr kumimoji="0" lang="en-US" sz="2400" b="0" i="0" u="none" strike="noStrike" kern="1200" cap="none" spc="0" normalizeH="0" baseline="0" noProof="0">
                <a:ln>
                  <a:noFill/>
                </a:ln>
                <a:effectLst/>
                <a:uLnTx/>
                <a:uFillTx/>
                <a:latin typeface="Calibri" panose="020F0502020204030204"/>
                <a:ea typeface="+mn-ea"/>
                <a:cs typeface="+mn-cs"/>
              </a:rPr>
              <a:t> patients, providers, and other impacted partners.</a:t>
            </a:r>
            <a:br>
              <a:rPr kumimoji="0" lang="en-US" sz="2400" b="0" i="0" u="none" strike="noStrike" kern="1200" cap="none" spc="0" normalizeH="0" baseline="0" noProof="0">
                <a:ln>
                  <a:noFill/>
                </a:ln>
                <a:effectLst/>
                <a:uLnTx/>
                <a:uFillTx/>
                <a:latin typeface="Calibri" panose="020F0502020204030204"/>
                <a:ea typeface="+mn-ea"/>
                <a:cs typeface="+mn-cs"/>
              </a:rPr>
            </a:br>
            <a:endParaRPr kumimoji="0" lang="en-US" sz="2400" b="1" i="0" u="none" strike="noStrike" kern="1200" cap="none" spc="0" normalizeH="0" baseline="0" noProof="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a:ln>
                  <a:noFill/>
                </a:ln>
                <a:effectLst/>
                <a:uLnTx/>
                <a:uFillTx/>
                <a:latin typeface="Calibri" panose="020F0502020204030204"/>
                <a:ea typeface="+mn-ea"/>
                <a:cs typeface="+mn-cs"/>
              </a:rPr>
              <a:t>Coordinate resources </a:t>
            </a:r>
            <a:r>
              <a:rPr kumimoji="0" lang="en-US" sz="2400" b="0" i="0" u="none" strike="noStrike" kern="1200" cap="none" spc="0" normalizeH="0" baseline="0" noProof="0">
                <a:ln>
                  <a:noFill/>
                </a:ln>
                <a:effectLst/>
                <a:uLnTx/>
                <a:uFillTx/>
                <a:latin typeface="Calibri" panose="020F0502020204030204"/>
                <a:ea typeface="+mn-ea"/>
                <a:cs typeface="+mn-cs"/>
              </a:rPr>
              <a:t>among partners and state agency staff to assist patients and address their needs.</a:t>
            </a:r>
            <a:endParaRPr kumimoji="0" lang="en-US" sz="2400" b="0" i="0" u="none" strike="noStrike" kern="1200" cap="none" spc="0" normalizeH="0" baseline="0" noProof="0">
              <a:ln>
                <a:noFill/>
              </a:ln>
              <a:effectLst/>
              <a:uLnTx/>
              <a:uFillTx/>
              <a:latin typeface="Calibri" panose="020F0502020204030204"/>
              <a:ea typeface="+mn-ea"/>
              <a:cs typeface="Calibri"/>
            </a:endParaRPr>
          </a:p>
        </p:txBody>
      </p:sp>
      <p:sp>
        <p:nvSpPr>
          <p:cNvPr id="10" name="AutoShape 3">
            <a:extLst>
              <a:ext uri="{FF2B5EF4-FFF2-40B4-BE49-F238E27FC236}">
                <a16:creationId xmlns:a16="http://schemas.microsoft.com/office/drawing/2014/main" id="{8615A832-9611-1F29-342F-50C37EFB03D1}"/>
              </a:ext>
              <a:ext uri="{C183D7F6-B498-43B3-948B-1728B52AA6E4}">
                <adec:decorative xmlns:adec="http://schemas.microsoft.com/office/drawing/2017/decorative" val="1"/>
              </a:ext>
            </a:extLst>
          </p:cNvPr>
          <p:cNvSpPr/>
          <p:nvPr/>
        </p:nvSpPr>
        <p:spPr>
          <a:xfrm rot="-5400000">
            <a:off x="6102988" y="6601804"/>
            <a:ext cx="6164608" cy="47601"/>
          </a:xfrm>
          <a:prstGeom prst="line">
            <a:avLst/>
          </a:prstGeom>
          <a:ln w="38100" cap="flat">
            <a:solidFill>
              <a:srgbClr val="C05711"/>
            </a:solidFill>
            <a:prstDash val="solid"/>
            <a:headEnd type="none" w="sm" len="sm"/>
            <a:tailEnd type="none" w="sm" len="sm"/>
          </a:ln>
        </p:spPr>
        <p:txBody>
          <a:bodyPr/>
          <a:lstStyle/>
          <a:p>
            <a:endParaRPr lang="en-US"/>
          </a:p>
        </p:txBody>
      </p:sp>
      <p:sp>
        <p:nvSpPr>
          <p:cNvPr id="18" name="Right Arrow 17">
            <a:extLst>
              <a:ext uri="{FF2B5EF4-FFF2-40B4-BE49-F238E27FC236}">
                <a16:creationId xmlns:a16="http://schemas.microsoft.com/office/drawing/2014/main" id="{DD2E0BA3-D5FF-2833-4BF2-535271287EC2}"/>
              </a:ext>
            </a:extLst>
          </p:cNvPr>
          <p:cNvSpPr/>
          <p:nvPr/>
        </p:nvSpPr>
        <p:spPr>
          <a:xfrm>
            <a:off x="8651892" y="2257458"/>
            <a:ext cx="1066800" cy="386209"/>
          </a:xfrm>
          <a:prstGeom prst="rightArrow">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toShape 3">
            <a:extLst>
              <a:ext uri="{FF2B5EF4-FFF2-40B4-BE49-F238E27FC236}">
                <a16:creationId xmlns:a16="http://schemas.microsoft.com/office/drawing/2014/main" id="{21948447-26BC-C7F4-DA27-DA3932F6DDE3}"/>
              </a:ext>
              <a:ext uri="{C183D7F6-B498-43B3-948B-1728B52AA6E4}">
                <adec:decorative xmlns:adec="http://schemas.microsoft.com/office/drawing/2017/decorative" val="1"/>
              </a:ext>
            </a:extLst>
          </p:cNvPr>
          <p:cNvSpPr/>
          <p:nvPr/>
        </p:nvSpPr>
        <p:spPr>
          <a:xfrm rot="-5400000">
            <a:off x="10504152" y="6601804"/>
            <a:ext cx="6164608" cy="47601"/>
          </a:xfrm>
          <a:prstGeom prst="line">
            <a:avLst/>
          </a:prstGeom>
          <a:ln w="38100" cap="flat">
            <a:solidFill>
              <a:srgbClr val="C05711"/>
            </a:solidFill>
            <a:prstDash val="solid"/>
            <a:headEnd type="none" w="sm" len="sm"/>
            <a:tailEnd type="none" w="sm" len="sm"/>
          </a:ln>
        </p:spPr>
        <p:txBody>
          <a:bodyPr/>
          <a:lstStyle/>
          <a:p>
            <a:endParaRPr lang="en-US"/>
          </a:p>
        </p:txBody>
      </p:sp>
      <p:sp>
        <p:nvSpPr>
          <p:cNvPr id="20" name="TextBox 9">
            <a:extLst>
              <a:ext uri="{FF2B5EF4-FFF2-40B4-BE49-F238E27FC236}">
                <a16:creationId xmlns:a16="http://schemas.microsoft.com/office/drawing/2014/main" id="{524F8CB4-5685-F85C-00B5-7C911FAF1F7F}"/>
              </a:ext>
            </a:extLst>
          </p:cNvPr>
          <p:cNvSpPr txBox="1"/>
          <p:nvPr/>
        </p:nvSpPr>
        <p:spPr>
          <a:xfrm>
            <a:off x="14181925" y="1851197"/>
            <a:ext cx="3056380" cy="1077218"/>
          </a:xfrm>
          <a:prstGeom prst="rect">
            <a:avLst/>
          </a:prstGeom>
        </p:spPr>
        <p:txBody>
          <a:bodyPr wrap="square" lIns="0" tIns="0" rIns="0" bIns="0" rtlCol="0" anchor="t">
            <a:spAutoFit/>
          </a:bodyPr>
          <a:lstStyle/>
          <a:p>
            <a:pPr algn="ctr">
              <a:lnSpc>
                <a:spcPts val="4160"/>
              </a:lnSpc>
              <a:spcBef>
                <a:spcPct val="0"/>
              </a:spcBef>
            </a:pPr>
            <a:r>
              <a:rPr lang="en-US" sz="3600" b="1">
                <a:solidFill>
                  <a:srgbClr val="00476B"/>
                </a:solidFill>
                <a:latin typeface="Calibri" panose="020F0502020204030204" pitchFamily="34" charset="0"/>
                <a:cs typeface="Calibri" panose="020F0502020204030204" pitchFamily="34" charset="0"/>
              </a:rPr>
              <a:t>Monitoring</a:t>
            </a:r>
            <a:br>
              <a:rPr lang="en-US" sz="3600" b="1">
                <a:solidFill>
                  <a:srgbClr val="00476B"/>
                </a:solidFill>
                <a:latin typeface="Calibri" panose="020F0502020204030204" pitchFamily="34" charset="0"/>
                <a:cs typeface="Calibri" panose="020F0502020204030204" pitchFamily="34" charset="0"/>
              </a:rPr>
            </a:br>
            <a:r>
              <a:rPr lang="en-US" sz="3600" b="1">
                <a:solidFill>
                  <a:srgbClr val="00476B"/>
                </a:solidFill>
                <a:latin typeface="Calibri" panose="020F0502020204030204" pitchFamily="34" charset="0"/>
                <a:cs typeface="Calibri" panose="020F0502020204030204" pitchFamily="34" charset="0"/>
              </a:rPr>
              <a:t>and Evaluation</a:t>
            </a:r>
            <a:endParaRPr lang="en-US" sz="3200" b="1">
              <a:solidFill>
                <a:srgbClr val="00476B"/>
              </a:solidFill>
              <a:latin typeface="Calibri" panose="020F0502020204030204" pitchFamily="34" charset="0"/>
              <a:cs typeface="Calibri" panose="020F0502020204030204" pitchFamily="34" charset="0"/>
            </a:endParaRPr>
          </a:p>
        </p:txBody>
      </p:sp>
      <p:sp>
        <p:nvSpPr>
          <p:cNvPr id="21" name="TextBox 10">
            <a:extLst>
              <a:ext uri="{FF2B5EF4-FFF2-40B4-BE49-F238E27FC236}">
                <a16:creationId xmlns:a16="http://schemas.microsoft.com/office/drawing/2014/main" id="{3DBE40B8-C145-913C-528C-8B1DE6ACDFF8}"/>
              </a:ext>
            </a:extLst>
          </p:cNvPr>
          <p:cNvSpPr txBox="1"/>
          <p:nvPr/>
        </p:nvSpPr>
        <p:spPr>
          <a:xfrm>
            <a:off x="13950974" y="3539212"/>
            <a:ext cx="3603622" cy="2954655"/>
          </a:xfrm>
          <a:prstGeom prst="rect">
            <a:avLst/>
          </a:prstGeom>
        </p:spPr>
        <p:txBody>
          <a:bodyPr wrap="square" lIns="0" tIns="0" rIns="0" bIns="0" rtlCol="0" anchor="t">
            <a:spAutoFit/>
          </a:bodyPr>
          <a:lstStyle/>
          <a:p>
            <a:pPr marL="342900" indent="-342900">
              <a:buAutoNum type="arabicPeriod"/>
              <a:defRPr/>
            </a:pPr>
            <a:r>
              <a:rPr lang="en-US" sz="2400" b="1"/>
              <a:t>Monitor threat </a:t>
            </a:r>
            <a:r>
              <a:rPr lang="en-US" sz="2400"/>
              <a:t>and enhance surveillance as needed.</a:t>
            </a:r>
            <a:br>
              <a:rPr lang="en-US" sz="2400"/>
            </a:br>
            <a:endParaRPr lang="en-US" sz="2400">
              <a:ea typeface="+mn-lt"/>
              <a:cs typeface="+mn-lt"/>
            </a:endParaRPr>
          </a:p>
          <a:p>
            <a:pPr marL="342900" indent="-342900">
              <a:buAutoNum type="arabicPeriod"/>
              <a:defRPr/>
            </a:pPr>
            <a:r>
              <a:rPr lang="en-US" sz="2400" b="1"/>
              <a:t>Evaluate</a:t>
            </a:r>
            <a:r>
              <a:rPr kumimoji="0" lang="en-US" sz="2400" b="1" i="0" u="none" strike="noStrike" kern="1200" cap="none" spc="0" normalizeH="0" baseline="0" noProof="0">
                <a:ln>
                  <a:noFill/>
                </a:ln>
                <a:effectLst/>
                <a:uLnTx/>
                <a:uFillTx/>
                <a:ea typeface="+mn-ea"/>
                <a:cs typeface="+mn-cs"/>
              </a:rPr>
              <a:t> Response </a:t>
            </a:r>
            <a:r>
              <a:rPr kumimoji="0" lang="en-US" sz="2400" b="0" i="0" u="none" strike="noStrike" kern="1200" cap="none" spc="0" normalizeH="0" baseline="0" noProof="0">
                <a:ln>
                  <a:noFill/>
                </a:ln>
                <a:effectLst/>
                <a:uLnTx/>
                <a:uFillTx/>
                <a:ea typeface="+mn-ea"/>
                <a:cs typeface="+mn-cs"/>
              </a:rPr>
              <a:t>to identify rates of success </a:t>
            </a:r>
            <a:br>
              <a:rPr kumimoji="0" lang="en-US" sz="2400" b="0" i="0" u="none" strike="noStrike" kern="1200" cap="none" spc="0" normalizeH="0" baseline="0" noProof="0">
                <a:ln>
                  <a:noFill/>
                </a:ln>
                <a:effectLst/>
                <a:uLnTx/>
                <a:uFillTx/>
                <a:ea typeface="+mn-ea"/>
                <a:cs typeface="+mn-cs"/>
              </a:rPr>
            </a:br>
            <a:r>
              <a:rPr kumimoji="0" lang="en-US" sz="2400" b="0" i="0" u="none" strike="noStrike" kern="1200" cap="none" spc="0" normalizeH="0" baseline="0" noProof="0">
                <a:ln>
                  <a:noFill/>
                </a:ln>
                <a:effectLst/>
                <a:uLnTx/>
                <a:uFillTx/>
                <a:ea typeface="+mn-ea"/>
                <a:cs typeface="+mn-cs"/>
              </a:rPr>
              <a:t>n linkages to care for all impacted patients.</a:t>
            </a:r>
            <a:endParaRPr lang="en-US" sz="2400" b="0" i="0" u="none" strike="noStrike" kern="1200" cap="none" spc="0" normalizeH="0" baseline="0" noProof="0">
              <a:ln>
                <a:noFill/>
              </a:ln>
              <a:effectLst/>
              <a:uLnTx/>
              <a:uFillTx/>
              <a:cs typeface="Calibri"/>
            </a:endParaRPr>
          </a:p>
        </p:txBody>
      </p:sp>
      <p:sp>
        <p:nvSpPr>
          <p:cNvPr id="22" name="Right Arrow 21">
            <a:extLst>
              <a:ext uri="{FF2B5EF4-FFF2-40B4-BE49-F238E27FC236}">
                <a16:creationId xmlns:a16="http://schemas.microsoft.com/office/drawing/2014/main" id="{1EA8FF24-7F42-4BF9-ADA2-BD1AB99E19B3}"/>
              </a:ext>
            </a:extLst>
          </p:cNvPr>
          <p:cNvSpPr/>
          <p:nvPr/>
        </p:nvSpPr>
        <p:spPr>
          <a:xfrm>
            <a:off x="13053056" y="2257508"/>
            <a:ext cx="1066800" cy="386209"/>
          </a:xfrm>
          <a:prstGeom prst="rightArrow">
            <a:avLst/>
          </a:prstGeom>
          <a:solidFill>
            <a:srgbClr val="C05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30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F58E795-9EB5-E106-FA89-7F3795DE28EB}"/>
              </a:ext>
              <a:ext uri="{C183D7F6-B498-43B3-948B-1728B52AA6E4}">
                <adec:decorative xmlns:adec="http://schemas.microsoft.com/office/drawing/2017/decorative" val="1"/>
              </a:ext>
            </a:extLst>
          </p:cNvPr>
          <p:cNvPicPr>
            <a:picLocks noChangeAspect="1"/>
          </p:cNvPicPr>
          <p:nvPr/>
        </p:nvPicPr>
        <p:blipFill rotWithShape="1">
          <a:blip r:embed="rId3"/>
          <a:srcRect l="38759"/>
          <a:stretch/>
        </p:blipFill>
        <p:spPr>
          <a:xfrm>
            <a:off x="5766576" y="0"/>
            <a:ext cx="12521424" cy="10370137"/>
          </a:xfrm>
          <a:prstGeom prst="rect">
            <a:avLst/>
          </a:prstGeom>
        </p:spPr>
      </p:pic>
      <p:sp>
        <p:nvSpPr>
          <p:cNvPr id="6" name="TextBox 8">
            <a:extLst>
              <a:ext uri="{FF2B5EF4-FFF2-40B4-BE49-F238E27FC236}">
                <a16:creationId xmlns:a16="http://schemas.microsoft.com/office/drawing/2014/main" id="{B02DACF0-F667-4119-60E7-95A8B8822155}"/>
              </a:ext>
            </a:extLst>
          </p:cNvPr>
          <p:cNvSpPr txBox="1"/>
          <p:nvPr/>
        </p:nvSpPr>
        <p:spPr>
          <a:xfrm>
            <a:off x="10058400" y="777000"/>
            <a:ext cx="11558857" cy="3000821"/>
          </a:xfrm>
          <a:prstGeom prst="rect">
            <a:avLst/>
          </a:prstGeom>
        </p:spPr>
        <p:txBody>
          <a:bodyPr lIns="0" tIns="0" rIns="0" bIns="0" rtlCol="0" anchor="t">
            <a:spAutoFit/>
          </a:bodyPr>
          <a:lstStyle/>
          <a:p>
            <a:pPr>
              <a:lnSpc>
                <a:spcPts val="7819"/>
              </a:lnSpc>
            </a:pPr>
            <a:r>
              <a:rPr lang="en-US" sz="7200" b="1">
                <a:solidFill>
                  <a:srgbClr val="FFFFFF"/>
                </a:solidFill>
                <a:latin typeface="Calibri" panose="020F0502020204030204" pitchFamily="34" charset="0"/>
                <a:cs typeface="Calibri" panose="020F0502020204030204" pitchFamily="34" charset="0"/>
              </a:rPr>
              <a:t>Scenario Part 4:</a:t>
            </a:r>
          </a:p>
          <a:p>
            <a:pPr>
              <a:lnSpc>
                <a:spcPts val="7819"/>
              </a:lnSpc>
            </a:pPr>
            <a:r>
              <a:rPr lang="en-US" sz="7200" b="1">
                <a:solidFill>
                  <a:srgbClr val="FFFFFF"/>
                </a:solidFill>
                <a:latin typeface="Calibri" panose="020F0502020204030204" pitchFamily="34" charset="0"/>
                <a:cs typeface="Calibri" panose="020F0502020204030204" pitchFamily="34" charset="0"/>
              </a:rPr>
              <a:t>Monitoring</a:t>
            </a:r>
            <a:br>
              <a:rPr lang="en-US" sz="7200" b="1">
                <a:solidFill>
                  <a:srgbClr val="FFFFFF"/>
                </a:solidFill>
                <a:latin typeface="Calibri" panose="020F0502020204030204" pitchFamily="34" charset="0"/>
                <a:cs typeface="Calibri" panose="020F0502020204030204" pitchFamily="34" charset="0"/>
              </a:rPr>
            </a:br>
            <a:r>
              <a:rPr lang="en-US" sz="7200" b="1">
                <a:solidFill>
                  <a:srgbClr val="FFFFFF"/>
                </a:solidFill>
                <a:latin typeface="Calibri" panose="020F0502020204030204" pitchFamily="34" charset="0"/>
                <a:cs typeface="Calibri" panose="020F0502020204030204" pitchFamily="34" charset="0"/>
              </a:rPr>
              <a:t>and Evaluation</a:t>
            </a:r>
            <a:endParaRPr lang="en-US" sz="6014" b="1">
              <a:solidFill>
                <a:srgbClr val="FFFFFF"/>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2BFA58E-55C5-E8C8-54F2-2009B03ED945}"/>
              </a:ext>
            </a:extLst>
          </p:cNvPr>
          <p:cNvSpPr txBox="1"/>
          <p:nvPr/>
        </p:nvSpPr>
        <p:spPr>
          <a:xfrm>
            <a:off x="10058400" y="4363402"/>
            <a:ext cx="6858000" cy="3447098"/>
          </a:xfrm>
          <a:prstGeom prst="rect">
            <a:avLst/>
          </a:prstGeom>
        </p:spPr>
        <p:txBody>
          <a:bodyPr wrap="square" lIns="0" tIns="0" rIns="0" bIns="0" rtlCol="0" anchor="t">
            <a:spAutoFit/>
          </a:bodyPr>
          <a:lstStyle/>
          <a:p>
            <a:r>
              <a:rPr lang="en-US" sz="3200">
                <a:solidFill>
                  <a:schemeClr val="bg1"/>
                </a:solidFill>
                <a:effectLst/>
                <a:latin typeface="Calibri" panose="020F0502020204030204" pitchFamily="34" charset="0"/>
                <a:ea typeface="Calibri" panose="020F0502020204030204" pitchFamily="34" charset="0"/>
              </a:rPr>
              <a:t>Ten weeks following the disruption in [</a:t>
            </a:r>
            <a:r>
              <a:rPr lang="en-US" sz="3200" b="1">
                <a:solidFill>
                  <a:schemeClr val="bg1"/>
                </a:solidFill>
                <a:effectLst/>
                <a:latin typeface="Calibri" panose="020F0502020204030204" pitchFamily="34" charset="0"/>
                <a:ea typeface="Calibri" panose="020F0502020204030204" pitchFamily="34" charset="0"/>
              </a:rPr>
              <a:t>COUNTY A</a:t>
            </a:r>
            <a:r>
              <a:rPr lang="en-US" sz="3200">
                <a:solidFill>
                  <a:schemeClr val="bg1"/>
                </a:solidFill>
                <a:effectLst/>
                <a:latin typeface="Calibri" panose="020F0502020204030204" pitchFamily="34" charset="0"/>
                <a:ea typeface="Calibri" panose="020F0502020204030204" pitchFamily="34" charset="0"/>
              </a:rPr>
              <a:t>], CDC’s ORRP follows up with the state trusted contact(s) about the status of the disruption. The state trusted contact(s) work with partners to pull together relevant resources to provide this update. </a:t>
            </a:r>
            <a:endParaRPr lang="en-US" sz="3200">
              <a:solidFill>
                <a:schemeClr val="bg1"/>
              </a:solidFill>
            </a:endParaRPr>
          </a:p>
        </p:txBody>
      </p:sp>
      <p:sp>
        <p:nvSpPr>
          <p:cNvPr id="3" name="AutoShape 4">
            <a:extLst>
              <a:ext uri="{FF2B5EF4-FFF2-40B4-BE49-F238E27FC236}">
                <a16:creationId xmlns:a16="http://schemas.microsoft.com/office/drawing/2014/main" id="{6650536D-0938-597B-D398-E3F84D769FFE}"/>
              </a:ext>
              <a:ext uri="{C183D7F6-B498-43B3-948B-1728B52AA6E4}">
                <adec:decorative xmlns:adec="http://schemas.microsoft.com/office/drawing/2017/decorative" val="1"/>
              </a:ext>
            </a:extLst>
          </p:cNvPr>
          <p:cNvSpPr/>
          <p:nvPr/>
        </p:nvSpPr>
        <p:spPr>
          <a:xfrm>
            <a:off x="10058400" y="4000500"/>
            <a:ext cx="7162800" cy="0"/>
          </a:xfrm>
          <a:prstGeom prst="line">
            <a:avLst/>
          </a:prstGeom>
          <a:ln w="47625" cap="flat">
            <a:solidFill>
              <a:srgbClr val="FFFFFF"/>
            </a:solidFill>
            <a:prstDash val="solid"/>
            <a:headEnd type="none" w="sm" len="sm"/>
            <a:tailEnd type="none" w="sm" len="sm"/>
          </a:ln>
        </p:spPr>
        <p:txBody>
          <a:bodyPr/>
          <a:lstStyle/>
          <a:p>
            <a:endParaRPr lang="en-US"/>
          </a:p>
        </p:txBody>
      </p:sp>
      <p:pic>
        <p:nvPicPr>
          <p:cNvPr id="5" name="Picture 4">
            <a:extLst>
              <a:ext uri="{FF2B5EF4-FFF2-40B4-BE49-F238E27FC236}">
                <a16:creationId xmlns:a16="http://schemas.microsoft.com/office/drawing/2014/main" id="{F54A35D1-2B77-307A-D06B-ED458504A933}"/>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72" r="12165"/>
          <a:stretch/>
        </p:blipFill>
        <p:spPr>
          <a:xfrm>
            <a:off x="678180" y="883518"/>
            <a:ext cx="8465820" cy="8603382"/>
          </a:xfrm>
          <a:prstGeom prst="rect">
            <a:avLst/>
          </a:prstGeom>
        </p:spPr>
      </p:pic>
      <p:sp>
        <p:nvSpPr>
          <p:cNvPr id="7" name="Title 6" hidden="1">
            <a:extLst>
              <a:ext uri="{FF2B5EF4-FFF2-40B4-BE49-F238E27FC236}">
                <a16:creationId xmlns:a16="http://schemas.microsoft.com/office/drawing/2014/main" id="{97981762-E135-33CA-C383-705AEAED6099}"/>
              </a:ext>
            </a:extLst>
          </p:cNvPr>
          <p:cNvSpPr>
            <a:spLocks noGrp="1"/>
          </p:cNvSpPr>
          <p:nvPr>
            <p:ph type="title" idx="4294967295"/>
          </p:nvPr>
        </p:nvSpPr>
        <p:spPr>
          <a:xfrm>
            <a:off x="1257300" y="-1989137"/>
            <a:ext cx="15773400" cy="817645"/>
          </a:xfrm>
          <a:prstGeom prst="rect">
            <a:avLst/>
          </a:prstGeom>
        </p:spPr>
        <p:txBody>
          <a:bodyPr anchor="b"/>
          <a:lstStyle/>
          <a:p>
            <a:r>
              <a:rPr lang="en-US"/>
              <a:t>Text Slide 11</a:t>
            </a:r>
          </a:p>
        </p:txBody>
      </p:sp>
    </p:spTree>
    <p:extLst>
      <p:ext uri="{BB962C8B-B14F-4D97-AF65-F5344CB8AC3E}">
        <p14:creationId xmlns:p14="http://schemas.microsoft.com/office/powerpoint/2010/main" val="471177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332B26EE-8D83-8F4B-5C93-482F39F107C0}"/>
              </a:ext>
            </a:extLst>
          </p:cNvPr>
          <p:cNvSpPr txBox="1"/>
          <p:nvPr/>
        </p:nvSpPr>
        <p:spPr>
          <a:xfrm>
            <a:off x="663957" y="533420"/>
            <a:ext cx="16404843" cy="1215204"/>
          </a:xfrm>
          <a:prstGeom prst="rect">
            <a:avLst/>
          </a:prstGeom>
        </p:spPr>
        <p:txBody>
          <a:bodyPr wrap="square" lIns="0" tIns="0" rIns="0" bIns="0" rtlCol="0" anchor="t">
            <a:spAutoFit/>
          </a:bodyPr>
          <a:lstStyle/>
          <a:p>
            <a:pPr>
              <a:lnSpc>
                <a:spcPts val="10080"/>
              </a:lnSpc>
            </a:pPr>
            <a:r>
              <a:rPr lang="en-US" sz="6000" b="1">
                <a:solidFill>
                  <a:srgbClr val="00476B"/>
                </a:solidFill>
                <a:latin typeface="Calibri" panose="020F0502020204030204" pitchFamily="34" charset="0"/>
                <a:ea typeface="Sunflower" pitchFamily="2" charset="0"/>
                <a:cs typeface="Calibri" panose="020F0502020204030204" pitchFamily="34" charset="0"/>
              </a:rPr>
              <a:t>Discussion: Monitoring and Evaluation</a:t>
            </a:r>
          </a:p>
        </p:txBody>
      </p:sp>
      <p:sp>
        <p:nvSpPr>
          <p:cNvPr id="5" name="AutoShape 3">
            <a:extLst>
              <a:ext uri="{FF2B5EF4-FFF2-40B4-BE49-F238E27FC236}">
                <a16:creationId xmlns:a16="http://schemas.microsoft.com/office/drawing/2014/main" id="{A47538B6-140C-4573-AF2A-68BCAEB21EC6}"/>
              </a:ext>
              <a:ext uri="{C183D7F6-B498-43B3-948B-1728B52AA6E4}">
                <adec:decorative xmlns:adec="http://schemas.microsoft.com/office/drawing/2017/decorative" val="1"/>
              </a:ext>
            </a:extLst>
          </p:cNvPr>
          <p:cNvSpPr/>
          <p:nvPr/>
        </p:nvSpPr>
        <p:spPr>
          <a:xfrm>
            <a:off x="663957" y="2019300"/>
            <a:ext cx="6264259" cy="0"/>
          </a:xfrm>
          <a:prstGeom prst="line">
            <a:avLst/>
          </a:prstGeom>
          <a:ln w="76200" cap="flat">
            <a:solidFill>
              <a:srgbClr val="C05711"/>
            </a:solidFill>
            <a:prstDash val="solid"/>
            <a:headEnd type="none" w="sm" len="sm"/>
            <a:tailEnd type="none" w="sm" len="sm"/>
          </a:ln>
        </p:spPr>
        <p:txBody>
          <a:bodyPr/>
          <a:lstStyle/>
          <a:p>
            <a:endParaRPr lang="en-US"/>
          </a:p>
        </p:txBody>
      </p:sp>
      <p:pic>
        <p:nvPicPr>
          <p:cNvPr id="4" name="Picture 6">
            <a:extLst>
              <a:ext uri="{FF2B5EF4-FFF2-40B4-BE49-F238E27FC236}">
                <a16:creationId xmlns:a16="http://schemas.microsoft.com/office/drawing/2014/main" id="{9561099B-CA15-13B5-015F-20410D55E869}"/>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2" name="Title 1" hidden="1">
            <a:extLst>
              <a:ext uri="{FF2B5EF4-FFF2-40B4-BE49-F238E27FC236}">
                <a16:creationId xmlns:a16="http://schemas.microsoft.com/office/drawing/2014/main" id="{8A9C5A25-A7FD-900A-6AB4-AA050534DC74}"/>
              </a:ext>
            </a:extLst>
          </p:cNvPr>
          <p:cNvSpPr>
            <a:spLocks noGrp="1"/>
          </p:cNvSpPr>
          <p:nvPr>
            <p:ph type="title" idx="4294967295"/>
          </p:nvPr>
        </p:nvSpPr>
        <p:spPr>
          <a:xfrm>
            <a:off x="1257300" y="-1989136"/>
            <a:ext cx="15773400" cy="714886"/>
          </a:xfrm>
          <a:prstGeom prst="rect">
            <a:avLst/>
          </a:prstGeom>
        </p:spPr>
        <p:txBody>
          <a:bodyPr anchor="b"/>
          <a:lstStyle/>
          <a:p>
            <a:r>
              <a:rPr lang="en-US"/>
              <a:t>Blank Header Slide 3</a:t>
            </a:r>
          </a:p>
        </p:txBody>
      </p:sp>
      <p:sp>
        <p:nvSpPr>
          <p:cNvPr id="7" name="TextBox 6">
            <a:extLst>
              <a:ext uri="{FF2B5EF4-FFF2-40B4-BE49-F238E27FC236}">
                <a16:creationId xmlns:a16="http://schemas.microsoft.com/office/drawing/2014/main" id="{8E62E9DC-C853-0AC4-FDFD-8C4D7FA57EAF}"/>
              </a:ext>
            </a:extLst>
          </p:cNvPr>
          <p:cNvSpPr txBox="1"/>
          <p:nvPr/>
        </p:nvSpPr>
        <p:spPr>
          <a:xfrm>
            <a:off x="609600" y="2400300"/>
            <a:ext cx="16404843" cy="6817251"/>
          </a:xfrm>
          <a:prstGeom prst="rect">
            <a:avLst/>
          </a:prstGeom>
          <a:noFill/>
        </p:spPr>
        <p:txBody>
          <a:bodyPr wrap="square">
            <a:spAutoFit/>
          </a:bodyPr>
          <a:lstStyle/>
          <a:p>
            <a:pPr marL="342900" marR="182880" lvl="0" indent="-342900">
              <a:spcBef>
                <a:spcPts val="600"/>
              </a:spcBef>
              <a:spcAft>
                <a:spcPts val="0"/>
              </a:spcAft>
              <a:buFont typeface="Symbol" panose="05050102010706020507" pitchFamily="18" charset="2"/>
              <a:buChar char=""/>
              <a:tabLst>
                <a:tab pos="247015" algn="l"/>
                <a:tab pos="457200" algn="l"/>
              </a:tabLst>
            </a:pPr>
            <a:r>
              <a:rPr lang="en-US" sz="2800" dirty="0">
                <a:solidFill>
                  <a:srgbClr val="000000"/>
                </a:solidFill>
                <a:effectLst/>
                <a:latin typeface="+mj-lt"/>
                <a:ea typeface="Tahoma" panose="020B0604030504040204" pitchFamily="34" charset="0"/>
                <a:cs typeface="Arial" panose="020B0604020202020204" pitchFamily="34" charset="0"/>
              </a:rPr>
              <a:t>What data can be leveraged to evaluate the response? </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dirty="0">
                <a:effectLst/>
                <a:latin typeface="+mj-lt"/>
                <a:ea typeface="Arial" panose="020B0604020202020204" pitchFamily="34" charset="0"/>
                <a:cs typeface="Arial" panose="020B0604020202020204" pitchFamily="34" charset="0"/>
              </a:rPr>
              <a:t>If possible, consider documenting the number of flyers, Narcan kits, fentanyl test strips, etc. that were distributed; the number of emergency room visits; fatal and non-fatal overdoses, etc.</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dirty="0">
                <a:effectLst/>
                <a:latin typeface="+mj-lt"/>
                <a:ea typeface="Arial" panose="020B0604020202020204" pitchFamily="34" charset="0"/>
                <a:cs typeface="Arial" panose="020B0604020202020204" pitchFamily="34" charset="0"/>
              </a:rPr>
              <a:t>How many hospitals and/or healthcare providers were alerted about the disruption?</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dirty="0">
                <a:effectLst/>
                <a:latin typeface="+mj-lt"/>
                <a:ea typeface="Arial" panose="020B0604020202020204" pitchFamily="34" charset="0"/>
                <a:cs typeface="Arial" panose="020B0604020202020204" pitchFamily="34" charset="0"/>
              </a:rPr>
              <a:t>How many and what types of partner agencies or organizations were mobilized during response efforts?</a:t>
            </a:r>
          </a:p>
          <a:p>
            <a:pPr marL="742950" marR="182880" lvl="1" indent="-285750">
              <a:spcBef>
                <a:spcPts val="0"/>
              </a:spcBef>
              <a:spcAft>
                <a:spcPts val="0"/>
              </a:spcAft>
              <a:buFont typeface="Courier New" panose="02070309020205020404" pitchFamily="49" charset="0"/>
              <a:buChar char="o"/>
              <a:tabLst>
                <a:tab pos="228600" algn="l"/>
                <a:tab pos="457200" algn="l"/>
              </a:tabLst>
            </a:pPr>
            <a:r>
              <a:rPr lang="en-US" sz="2800" dirty="0">
                <a:effectLst/>
                <a:latin typeface="+mj-lt"/>
                <a:ea typeface="Arial" panose="020B0604020202020204" pitchFamily="34" charset="0"/>
                <a:cs typeface="Arial" panose="020B0604020202020204" pitchFamily="34" charset="0"/>
              </a:rPr>
              <a:t>What kinds of referral healthcare systems were identified?</a:t>
            </a:r>
          </a:p>
          <a:p>
            <a:pPr marL="685800" marR="182880" indent="0">
              <a:spcBef>
                <a:spcPts val="0"/>
              </a:spcBef>
              <a:spcAft>
                <a:spcPts val="0"/>
              </a:spcAft>
              <a:tabLst>
                <a:tab pos="228600" algn="l"/>
                <a:tab pos="457200" algn="l"/>
              </a:tabLst>
            </a:pPr>
            <a:r>
              <a:rPr lang="en-US" sz="2800" dirty="0">
                <a:effectLst/>
                <a:latin typeface="+mj-lt"/>
                <a:ea typeface="Arial" panose="020B0604020202020204" pitchFamily="34" charset="0"/>
                <a:cs typeface="Arial" panose="020B0604020202020204" pitchFamily="34" charset="0"/>
              </a:rPr>
              <a:t> </a:t>
            </a:r>
          </a:p>
          <a:p>
            <a:pPr marL="342900" marR="182880" lvl="0" indent="-342900">
              <a:spcBef>
                <a:spcPts val="0"/>
              </a:spcBef>
              <a:spcAft>
                <a:spcPts val="600"/>
              </a:spcAft>
              <a:buFont typeface="Symbol" panose="05050102010706020507" pitchFamily="18" charset="2"/>
              <a:buChar char=""/>
              <a:tabLst>
                <a:tab pos="228600" algn="l"/>
                <a:tab pos="457200" algn="l"/>
              </a:tabLst>
            </a:pPr>
            <a:r>
              <a:rPr lang="en-US" sz="2800" dirty="0">
                <a:effectLst/>
                <a:latin typeface="+mj-lt"/>
                <a:ea typeface="Arial" panose="020B0604020202020204" pitchFamily="34" charset="0"/>
                <a:cs typeface="Arial" panose="020B0604020202020204" pitchFamily="34" charset="0"/>
              </a:rPr>
              <a:t>What data can be used to evaluate continuity of care amongst displaced patients (e.g., treatment, primary care providers, specialists)?</a:t>
            </a:r>
          </a:p>
          <a:p>
            <a:pPr marL="342900" marR="182880" lvl="0" indent="-342900">
              <a:spcBef>
                <a:spcPts val="600"/>
              </a:spcBef>
              <a:spcAft>
                <a:spcPts val="600"/>
              </a:spcAft>
              <a:buFont typeface="Symbol" panose="05050102010706020507" pitchFamily="18" charset="2"/>
              <a:buChar char=""/>
              <a:tabLst>
                <a:tab pos="247015" algn="l"/>
                <a:tab pos="457200" algn="l"/>
              </a:tabLst>
            </a:pPr>
            <a:r>
              <a:rPr lang="en-US" sz="2800" dirty="0">
                <a:solidFill>
                  <a:srgbClr val="000000"/>
                </a:solidFill>
                <a:effectLst/>
                <a:latin typeface="+mj-lt"/>
                <a:ea typeface="Tahoma" panose="020B0604030504040204" pitchFamily="34" charset="0"/>
                <a:cs typeface="Arial" panose="020B0604020202020204" pitchFamily="34" charset="0"/>
              </a:rPr>
              <a:t>What partnerships, if any, can be leveraged to evaluate the response (e.g., Medicaid, FQHCs)?</a:t>
            </a:r>
          </a:p>
          <a:p>
            <a:pPr marL="342900" marR="182880" lvl="0" indent="-342900">
              <a:spcBef>
                <a:spcPts val="1200"/>
              </a:spcBef>
              <a:spcAft>
                <a:spcPts val="600"/>
              </a:spcAft>
              <a:buFont typeface="Symbol" panose="05050102010706020507" pitchFamily="18" charset="2"/>
              <a:buChar char=""/>
              <a:tabLst>
                <a:tab pos="247015" algn="l"/>
                <a:tab pos="457200" algn="l"/>
              </a:tabLst>
            </a:pPr>
            <a:r>
              <a:rPr lang="en-US" sz="2800" dirty="0">
                <a:solidFill>
                  <a:srgbClr val="000000"/>
                </a:solidFill>
                <a:effectLst/>
                <a:latin typeface="+mj-lt"/>
                <a:ea typeface="Tahoma" panose="020B0604030504040204" pitchFamily="34" charset="0"/>
                <a:cs typeface="Arial" panose="020B0604020202020204" pitchFamily="34" charset="0"/>
              </a:rPr>
              <a:t>What does the closeout of a response look like, such as when all patients impacted by the disruption are connected to a new provider, or one to six months after the disruption?</a:t>
            </a:r>
          </a:p>
          <a:p>
            <a:pPr marL="342900" marR="182880" lvl="0" indent="-342900">
              <a:spcBef>
                <a:spcPts val="600"/>
              </a:spcBef>
              <a:spcAft>
                <a:spcPts val="600"/>
              </a:spcAft>
              <a:buFont typeface="Symbol" panose="05050102010706020507" pitchFamily="18" charset="2"/>
              <a:buChar char=""/>
              <a:tabLst>
                <a:tab pos="247015" algn="l"/>
                <a:tab pos="457200" algn="l"/>
              </a:tabLst>
            </a:pPr>
            <a:r>
              <a:rPr lang="en-US" sz="2800" dirty="0">
                <a:solidFill>
                  <a:srgbClr val="000000"/>
                </a:solidFill>
                <a:effectLst/>
                <a:latin typeface="+mj-lt"/>
                <a:ea typeface="Tahoma" panose="020B0604030504040204" pitchFamily="34" charset="0"/>
                <a:cs typeface="Arial" panose="020B0604020202020204" pitchFamily="34" charset="0"/>
              </a:rPr>
              <a:t>What are the state’s plans for quality improvement for the response?</a:t>
            </a:r>
          </a:p>
          <a:p>
            <a:pPr marL="342900" marR="182880" lvl="0" indent="-342900">
              <a:spcBef>
                <a:spcPts val="600"/>
              </a:spcBef>
              <a:spcAft>
                <a:spcPts val="600"/>
              </a:spcAft>
              <a:buFont typeface="Symbol" panose="05050102010706020507" pitchFamily="18" charset="2"/>
              <a:buChar char=""/>
              <a:tabLst>
                <a:tab pos="247015" algn="l"/>
                <a:tab pos="457200" algn="l"/>
              </a:tabLst>
            </a:pPr>
            <a:r>
              <a:rPr lang="en-US" sz="2800" kern="100" dirty="0">
                <a:effectLst/>
                <a:latin typeface="+mj-lt"/>
                <a:ea typeface="Tahoma" panose="020B0604030504040204" pitchFamily="34" charset="0"/>
                <a:cs typeface="Arial" panose="020B0604020202020204" pitchFamily="34" charset="0"/>
              </a:rPr>
              <a:t>What are some lessons learned that can inform the next response and protocol?</a:t>
            </a:r>
            <a:endParaRPr lang="en-US" sz="2800" dirty="0">
              <a:solidFill>
                <a:srgbClr val="000000"/>
              </a:solidFill>
              <a:effectLst/>
              <a:latin typeface="+mj-lt"/>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75945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a:extLst>
              <a:ext uri="{FF2B5EF4-FFF2-40B4-BE49-F238E27FC236}">
                <a16:creationId xmlns:a16="http://schemas.microsoft.com/office/drawing/2014/main" id="{76B04619-7832-94AD-48AD-1EE66FCEF1AC}"/>
              </a:ext>
            </a:extLst>
          </p:cNvPr>
          <p:cNvSpPr txBox="1"/>
          <p:nvPr/>
        </p:nvSpPr>
        <p:spPr>
          <a:xfrm>
            <a:off x="3723341" y="4312503"/>
            <a:ext cx="13403235" cy="2000548"/>
          </a:xfrm>
          <a:prstGeom prst="rect">
            <a:avLst/>
          </a:prstGeom>
        </p:spPr>
        <p:txBody>
          <a:bodyPr lIns="0" tIns="0" rIns="0" bIns="0" rtlCol="0" anchor="t">
            <a:spAutoFit/>
          </a:bodyPr>
          <a:lstStyle/>
          <a:p>
            <a:pPr algn="r"/>
            <a:r>
              <a:rPr lang="en-US" sz="13000" b="1">
                <a:solidFill>
                  <a:srgbClr val="07476B"/>
                </a:solidFill>
                <a:latin typeface="Calibri" panose="020F0502020204030204" pitchFamily="34" charset="0"/>
                <a:cs typeface="Calibri" panose="020F0502020204030204" pitchFamily="34" charset="0"/>
              </a:rPr>
              <a:t>Action Planning</a:t>
            </a:r>
          </a:p>
        </p:txBody>
      </p:sp>
      <p:sp>
        <p:nvSpPr>
          <p:cNvPr id="11" name="TextBox 10">
            <a:extLst>
              <a:ext uri="{FF2B5EF4-FFF2-40B4-BE49-F238E27FC236}">
                <a16:creationId xmlns:a16="http://schemas.microsoft.com/office/drawing/2014/main" id="{5AAC0C70-B370-B890-A00A-7FC3DF9174D8}"/>
              </a:ext>
            </a:extLst>
          </p:cNvPr>
          <p:cNvSpPr txBox="1"/>
          <p:nvPr/>
        </p:nvSpPr>
        <p:spPr>
          <a:xfrm>
            <a:off x="13700071" y="8270688"/>
            <a:ext cx="3337270" cy="602729"/>
          </a:xfrm>
          <a:prstGeom prst="rect">
            <a:avLst/>
          </a:prstGeom>
        </p:spPr>
        <p:txBody>
          <a:bodyPr wrap="square" lIns="0" tIns="0" rIns="0" bIns="0" rtlCol="0" anchor="t">
            <a:spAutoFit/>
          </a:bodyPr>
          <a:lstStyle/>
          <a:p>
            <a:pPr marL="0" lvl="0" indent="0" algn="r">
              <a:lnSpc>
                <a:spcPts val="4679"/>
              </a:lnSpc>
              <a:spcBef>
                <a:spcPct val="0"/>
              </a:spcBef>
            </a:pPr>
            <a:r>
              <a:rPr lang="en-US" sz="4000" b="1">
                <a:solidFill>
                  <a:srgbClr val="FFFFFF"/>
                </a:solidFill>
                <a:latin typeface="Calibri" panose="020F0502020204030204" pitchFamily="34" charset="0"/>
              </a:rPr>
              <a:t>Date</a:t>
            </a:r>
          </a:p>
        </p:txBody>
      </p:sp>
      <p:grpSp>
        <p:nvGrpSpPr>
          <p:cNvPr id="7" name="Group 7">
            <a:extLst>
              <a:ext uri="{FF2B5EF4-FFF2-40B4-BE49-F238E27FC236}">
                <a16:creationId xmlns:a16="http://schemas.microsoft.com/office/drawing/2014/main" id="{54231E42-A044-EE47-347D-3D97E1F4D4DA}"/>
              </a:ext>
              <a:ext uri="{C183D7F6-B498-43B3-948B-1728B52AA6E4}">
                <adec:decorative xmlns:adec="http://schemas.microsoft.com/office/drawing/2017/decorative" val="1"/>
              </a:ext>
            </a:extLst>
          </p:cNvPr>
          <p:cNvGrpSpPr>
            <a:grpSpLocks noChangeAspect="1"/>
          </p:cNvGrpSpPr>
          <p:nvPr/>
        </p:nvGrpSpPr>
        <p:grpSpPr>
          <a:xfrm rot="2428893">
            <a:off x="-2158695" y="-4080179"/>
            <a:ext cx="7330065" cy="10995098"/>
            <a:chOff x="0" y="0"/>
            <a:chExt cx="6350000" cy="9525000"/>
          </a:xfrm>
        </p:grpSpPr>
        <p:sp>
          <p:nvSpPr>
            <p:cNvPr id="8" name="Freeform 8">
              <a:extLst>
                <a:ext uri="{FF2B5EF4-FFF2-40B4-BE49-F238E27FC236}">
                  <a16:creationId xmlns:a16="http://schemas.microsoft.com/office/drawing/2014/main" id="{0251C4B4-0BF9-2A77-481D-DDB4D44DABB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txBody>
            <a:bodyPr/>
            <a:lstStyle/>
            <a:p>
              <a:endParaRPr lang="en-US"/>
            </a:p>
          </p:txBody>
        </p:sp>
      </p:grpSp>
      <p:grpSp>
        <p:nvGrpSpPr>
          <p:cNvPr id="9" name="Group 9">
            <a:extLst>
              <a:ext uri="{FF2B5EF4-FFF2-40B4-BE49-F238E27FC236}">
                <a16:creationId xmlns:a16="http://schemas.microsoft.com/office/drawing/2014/main" id="{85D82683-31DC-BAE5-FB2A-5230495625F6}"/>
              </a:ext>
              <a:ext uri="{C183D7F6-B498-43B3-948B-1728B52AA6E4}">
                <adec:decorative xmlns:adec="http://schemas.microsoft.com/office/drawing/2017/decorative" val="1"/>
              </a:ext>
            </a:extLst>
          </p:cNvPr>
          <p:cNvGrpSpPr>
            <a:grpSpLocks noChangeAspect="1"/>
          </p:cNvGrpSpPr>
          <p:nvPr/>
        </p:nvGrpSpPr>
        <p:grpSpPr>
          <a:xfrm rot="8384531">
            <a:off x="-3357491" y="3630161"/>
            <a:ext cx="7330065" cy="10995098"/>
            <a:chOff x="0" y="0"/>
            <a:chExt cx="6350000" cy="9525000"/>
          </a:xfrm>
        </p:grpSpPr>
        <p:sp>
          <p:nvSpPr>
            <p:cNvPr id="10" name="Freeform 10">
              <a:extLst>
                <a:ext uri="{FF2B5EF4-FFF2-40B4-BE49-F238E27FC236}">
                  <a16:creationId xmlns:a16="http://schemas.microsoft.com/office/drawing/2014/main" id="{39B56509-3B93-286C-4284-391099EC239A}"/>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txBody>
            <a:bodyPr/>
            <a:lstStyle/>
            <a:p>
              <a:endParaRPr lang="en-US"/>
            </a:p>
          </p:txBody>
        </p:sp>
      </p:grpSp>
      <p:pic>
        <p:nvPicPr>
          <p:cNvPr id="2" name="Picture 2">
            <a:extLst>
              <a:ext uri="{FF2B5EF4-FFF2-40B4-BE49-F238E27FC236}">
                <a16:creationId xmlns:a16="http://schemas.microsoft.com/office/drawing/2014/main" id="{39962352-284C-91A1-8AE3-2F0948725A4B}"/>
              </a:ext>
              <a:ext uri="{C183D7F6-B498-43B3-948B-1728B52AA6E4}">
                <adec:decorative xmlns:adec="http://schemas.microsoft.com/office/drawing/2017/decorative" val="1"/>
              </a:ext>
            </a:extLst>
          </p:cNvPr>
          <p:cNvPicPr>
            <a:picLocks noChangeAspect="1"/>
          </p:cNvPicPr>
          <p:nvPr/>
        </p:nvPicPr>
        <p:blipFill>
          <a:blip r:embed="rId5"/>
          <a:srcRect/>
          <a:stretch>
            <a:fillRect/>
          </a:stretch>
        </p:blipFill>
        <p:spPr>
          <a:xfrm>
            <a:off x="14936176" y="718181"/>
            <a:ext cx="2099210" cy="714885"/>
          </a:xfrm>
          <a:prstGeom prst="rect">
            <a:avLst/>
          </a:prstGeom>
        </p:spPr>
      </p:pic>
      <p:sp>
        <p:nvSpPr>
          <p:cNvPr id="5" name="Title 4" hidden="1">
            <a:extLst>
              <a:ext uri="{FF2B5EF4-FFF2-40B4-BE49-F238E27FC236}">
                <a16:creationId xmlns:a16="http://schemas.microsoft.com/office/drawing/2014/main" id="{F482AD71-DBA3-D4DE-AC50-C9A5D17FE30F}"/>
              </a:ext>
            </a:extLst>
          </p:cNvPr>
          <p:cNvSpPr>
            <a:spLocks noGrp="1"/>
          </p:cNvSpPr>
          <p:nvPr>
            <p:ph type="title" idx="4294967295"/>
          </p:nvPr>
        </p:nvSpPr>
        <p:spPr>
          <a:xfrm>
            <a:off x="1257300" y="-1989137"/>
            <a:ext cx="15773400" cy="714885"/>
          </a:xfrm>
          <a:prstGeom prst="rect">
            <a:avLst/>
          </a:prstGeom>
        </p:spPr>
        <p:txBody>
          <a:bodyPr anchor="b"/>
          <a:lstStyle/>
          <a:p>
            <a:pPr algn="r"/>
            <a:r>
              <a:rPr lang="en-US"/>
              <a:t>Opening Slide 2</a:t>
            </a:r>
          </a:p>
        </p:txBody>
      </p:sp>
    </p:spTree>
    <p:extLst>
      <p:ext uri="{BB962C8B-B14F-4D97-AF65-F5344CB8AC3E}">
        <p14:creationId xmlns:p14="http://schemas.microsoft.com/office/powerpoint/2010/main" val="195073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riting on sticky notes">
            <a:extLst>
              <a:ext uri="{FF2B5EF4-FFF2-40B4-BE49-F238E27FC236}">
                <a16:creationId xmlns:a16="http://schemas.microsoft.com/office/drawing/2014/main" id="{03D50E07-2D2C-BDB8-A202-D5620BA83EBD}"/>
              </a:ext>
            </a:extLst>
          </p:cNvPr>
          <p:cNvPicPr>
            <a:picLocks noChangeAspect="1"/>
          </p:cNvPicPr>
          <p:nvPr/>
        </p:nvPicPr>
        <p:blipFill rotWithShape="1">
          <a:blip r:embed="rId3">
            <a:extLst>
              <a:ext uri="{28A0092B-C50C-407E-A947-70E740481C1C}">
                <a14:useLocalDpi xmlns:a14="http://schemas.microsoft.com/office/drawing/2010/main" val="0"/>
              </a:ext>
            </a:extLst>
          </a:blip>
          <a:srcRect l="35918" t="19" r="40957" b="-19"/>
          <a:stretch/>
        </p:blipFill>
        <p:spPr>
          <a:xfrm>
            <a:off x="14706600" y="2005"/>
            <a:ext cx="3581400" cy="10325073"/>
          </a:xfrm>
          <a:prstGeom prst="rect">
            <a:avLst/>
          </a:prstGeom>
        </p:spPr>
      </p:pic>
      <p:sp>
        <p:nvSpPr>
          <p:cNvPr id="4" name="TextBox 4">
            <a:extLst>
              <a:ext uri="{FF2B5EF4-FFF2-40B4-BE49-F238E27FC236}">
                <a16:creationId xmlns:a16="http://schemas.microsoft.com/office/drawing/2014/main" id="{1C69C9B5-50E0-9A7A-043E-C30D6C0B76D9}"/>
              </a:ext>
            </a:extLst>
          </p:cNvPr>
          <p:cNvSpPr txBox="1"/>
          <p:nvPr/>
        </p:nvSpPr>
        <p:spPr>
          <a:xfrm>
            <a:off x="663957" y="533420"/>
            <a:ext cx="13814043" cy="1215204"/>
          </a:xfrm>
          <a:prstGeom prst="rect">
            <a:avLst/>
          </a:prstGeom>
        </p:spPr>
        <p:txBody>
          <a:bodyPr wrap="square" lIns="0" tIns="0" rIns="0" bIns="0" rtlCol="0" anchor="t">
            <a:spAutoFit/>
          </a:bodyPr>
          <a:lstStyle/>
          <a:p>
            <a:pPr>
              <a:lnSpc>
                <a:spcPts val="10080"/>
              </a:lnSpc>
            </a:pPr>
            <a:r>
              <a:rPr lang="en-US" sz="7200" b="1">
                <a:solidFill>
                  <a:srgbClr val="00476B"/>
                </a:solidFill>
                <a:latin typeface="Calibri" panose="020F0502020204030204" pitchFamily="34" charset="0"/>
                <a:ea typeface="Sunflower" pitchFamily="2" charset="0"/>
                <a:cs typeface="Calibri" panose="020F0502020204030204" pitchFamily="34" charset="0"/>
              </a:rPr>
              <a:t>Directions: Action Planning Activity</a:t>
            </a:r>
          </a:p>
        </p:txBody>
      </p:sp>
      <p:sp>
        <p:nvSpPr>
          <p:cNvPr id="2" name="TextBox 4">
            <a:extLst>
              <a:ext uri="{FF2B5EF4-FFF2-40B4-BE49-F238E27FC236}">
                <a16:creationId xmlns:a16="http://schemas.microsoft.com/office/drawing/2014/main" id="{7DF6E97B-86D2-6520-F8DD-6F27FDD46172}"/>
              </a:ext>
            </a:extLst>
          </p:cNvPr>
          <p:cNvSpPr txBox="1"/>
          <p:nvPr/>
        </p:nvSpPr>
        <p:spPr>
          <a:xfrm>
            <a:off x="735188" y="2324100"/>
            <a:ext cx="12980812" cy="5963171"/>
          </a:xfrm>
          <a:prstGeom prst="rect">
            <a:avLst/>
          </a:prstGeom>
        </p:spPr>
        <p:txBody>
          <a:bodyPr wrap="square" lIns="0" tIns="0" rIns="0" bIns="0" rtlCol="0" anchor="t">
            <a:spAutoFit/>
          </a:bodyPr>
          <a:lstStyle/>
          <a:p>
            <a:pPr marL="342900" indent="-342900">
              <a:lnSpc>
                <a:spcPts val="3060"/>
              </a:lnSpc>
              <a:buFont typeface="Arial" panose="020B0604020202020204" pitchFamily="34" charset="0"/>
              <a:buChar char="•"/>
            </a:pPr>
            <a:r>
              <a:rPr lang="en-US" sz="2800" dirty="0"/>
              <a:t>The goal of the action planning activity is for exercise participants to discuss and brainstorm three to five priority action items to work on following the session. States should use the </a:t>
            </a:r>
            <a:r>
              <a:rPr lang="en-US" sz="2800" b="1" dirty="0"/>
              <a:t>last 15 minutes of each session </a:t>
            </a:r>
            <a:r>
              <a:rPr lang="en-US" sz="2800" dirty="0"/>
              <a:t>to strategize with the group about immediate next steps and identify people to carry out those activities.</a:t>
            </a:r>
            <a:br>
              <a:rPr lang="en-US" sz="2800" dirty="0"/>
            </a:br>
            <a:endParaRPr lang="en-US" sz="2800" dirty="0"/>
          </a:p>
          <a:p>
            <a:pPr marL="342900" indent="-342900">
              <a:lnSpc>
                <a:spcPts val="3060"/>
              </a:lnSpc>
              <a:buFont typeface="Arial" panose="020B0604020202020204" pitchFamily="34" charset="0"/>
              <a:buChar char="•"/>
            </a:pPr>
            <a:r>
              <a:rPr lang="en-US" sz="2800" dirty="0"/>
              <a:t>During the activity, the facilitator will probe and guide the discussion among response partners. The facilitator will pull up the action planning activity document and share their screen so that participants can reflect and engage in the discussion.</a:t>
            </a:r>
            <a:br>
              <a:rPr lang="en-US" sz="2800" dirty="0"/>
            </a:br>
            <a:endParaRPr lang="en-US" sz="2800" dirty="0"/>
          </a:p>
          <a:p>
            <a:pPr marL="342900" indent="-342900">
              <a:lnSpc>
                <a:spcPts val="3060"/>
              </a:lnSpc>
              <a:buFont typeface="Arial" panose="020B0604020202020204" pitchFamily="34" charset="0"/>
              <a:buChar char="•"/>
            </a:pPr>
            <a:r>
              <a:rPr lang="en-US" sz="2800" dirty="0"/>
              <a:t>Please review the action planning document which also includes prompts and probe questions to help spark discussion.</a:t>
            </a:r>
            <a:br>
              <a:rPr lang="en-US" sz="2800" dirty="0"/>
            </a:br>
            <a:endParaRPr lang="en-US" sz="2800" dirty="0"/>
          </a:p>
          <a:p>
            <a:pPr marL="342900" indent="-342900">
              <a:lnSpc>
                <a:spcPts val="3060"/>
              </a:lnSpc>
              <a:buFont typeface="Arial" panose="020B0604020202020204" pitchFamily="34" charset="0"/>
              <a:buChar char="•"/>
            </a:pPr>
            <a:r>
              <a:rPr lang="en-US" sz="2800" dirty="0">
                <a:solidFill>
                  <a:srgbClr val="000000"/>
                </a:solidFill>
                <a:effectLst/>
                <a:latin typeface="Calibri"/>
                <a:ea typeface="Calibri" panose="020F0502020204030204" pitchFamily="34" charset="0"/>
                <a:cs typeface="Calibri"/>
              </a:rPr>
              <a:t>Prior to using this document, please review the job action sheets in Appendix A of ASTHO's guidebook, </a:t>
            </a:r>
            <a:r>
              <a:rPr lang="en-US" sz="2800" i="1" dirty="0">
                <a:solidFill>
                  <a:srgbClr val="4679AE"/>
                </a:solidFill>
                <a:effectLst/>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Responding to Disruptions in Access to Opioid Prescriptions</a:t>
            </a:r>
            <a:r>
              <a:rPr lang="en-US" sz="2800" dirty="0">
                <a:solidFill>
                  <a:srgbClr val="000000"/>
                </a:solidFill>
                <a:effectLst/>
                <a:latin typeface="Calibri"/>
                <a:ea typeface="Calibri" panose="020F0502020204030204" pitchFamily="34" charset="0"/>
                <a:cs typeface="Calibri"/>
              </a:rPr>
              <a:t>, for additional context around roles and responsibilities from response partners.</a:t>
            </a:r>
          </a:p>
        </p:txBody>
      </p:sp>
      <p:sp>
        <p:nvSpPr>
          <p:cNvPr id="3" name="AutoShape 3">
            <a:extLst>
              <a:ext uri="{FF2B5EF4-FFF2-40B4-BE49-F238E27FC236}">
                <a16:creationId xmlns:a16="http://schemas.microsoft.com/office/drawing/2014/main" id="{4FED53FD-7DA3-3C04-85E5-09F0B8A21FD3}"/>
              </a:ext>
              <a:ext uri="{C183D7F6-B498-43B3-948B-1728B52AA6E4}">
                <adec:decorative xmlns:adec="http://schemas.microsoft.com/office/drawing/2017/decorative" val="1"/>
              </a:ext>
            </a:extLst>
          </p:cNvPr>
          <p:cNvSpPr/>
          <p:nvPr/>
        </p:nvSpPr>
        <p:spPr>
          <a:xfrm>
            <a:off x="735188" y="1943100"/>
            <a:ext cx="6264259" cy="0"/>
          </a:xfrm>
          <a:prstGeom prst="line">
            <a:avLst/>
          </a:prstGeom>
          <a:ln w="76200" cap="flat">
            <a:solidFill>
              <a:srgbClr val="D75A27"/>
            </a:solidFill>
            <a:prstDash val="solid"/>
            <a:headEnd type="none" w="sm" len="sm"/>
            <a:tailEnd type="none" w="sm" len="sm"/>
          </a:ln>
        </p:spPr>
        <p:txBody>
          <a:bodyPr/>
          <a:lstStyle/>
          <a:p>
            <a:endParaRPr lang="en-US"/>
          </a:p>
        </p:txBody>
      </p:sp>
      <p:pic>
        <p:nvPicPr>
          <p:cNvPr id="6" name="Picture 14">
            <a:extLst>
              <a:ext uri="{FF2B5EF4-FFF2-40B4-BE49-F238E27FC236}">
                <a16:creationId xmlns:a16="http://schemas.microsoft.com/office/drawing/2014/main" id="{0EC921D8-BC0C-E958-E6F5-DC2BD556D885}"/>
              </a:ext>
              <a:ext uri="{C183D7F6-B498-43B3-948B-1728B52AA6E4}">
                <adec:decorative xmlns:adec="http://schemas.microsoft.com/office/drawing/2017/decorative" val="1"/>
              </a:ext>
            </a:extLst>
          </p:cNvPr>
          <p:cNvPicPr>
            <a:picLocks noChangeAspect="1"/>
          </p:cNvPicPr>
          <p:nvPr/>
        </p:nvPicPr>
        <p:blipFill>
          <a:blip r:embed="rId5"/>
          <a:srcRect/>
          <a:stretch>
            <a:fillRect/>
          </a:stretch>
        </p:blipFill>
        <p:spPr>
          <a:xfrm>
            <a:off x="640766" y="9038695"/>
            <a:ext cx="2099210" cy="714885"/>
          </a:xfrm>
          <a:prstGeom prst="rect">
            <a:avLst/>
          </a:prstGeom>
        </p:spPr>
      </p:pic>
      <p:sp>
        <p:nvSpPr>
          <p:cNvPr id="7" name="Title 6" hidden="1">
            <a:extLst>
              <a:ext uri="{FF2B5EF4-FFF2-40B4-BE49-F238E27FC236}">
                <a16:creationId xmlns:a16="http://schemas.microsoft.com/office/drawing/2014/main" id="{91172B05-FA7D-A70A-BF9A-816913F0A276}"/>
              </a:ext>
            </a:extLst>
          </p:cNvPr>
          <p:cNvSpPr>
            <a:spLocks noGrp="1"/>
          </p:cNvSpPr>
          <p:nvPr>
            <p:ph type="title" idx="4294967295"/>
          </p:nvPr>
        </p:nvSpPr>
        <p:spPr>
          <a:xfrm>
            <a:off x="1257300" y="-1989136"/>
            <a:ext cx="15773400" cy="660214"/>
          </a:xfrm>
          <a:prstGeom prst="rect">
            <a:avLst/>
          </a:prstGeom>
        </p:spPr>
        <p:txBody>
          <a:bodyPr anchor="b"/>
          <a:lstStyle/>
          <a:p>
            <a:r>
              <a:rPr lang="en-US"/>
              <a:t>Text Slide 20</a:t>
            </a:r>
          </a:p>
        </p:txBody>
      </p:sp>
    </p:spTree>
    <p:extLst>
      <p:ext uri="{BB962C8B-B14F-4D97-AF65-F5344CB8AC3E}">
        <p14:creationId xmlns:p14="http://schemas.microsoft.com/office/powerpoint/2010/main" val="1951949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rson taking book from bookshelf">
            <a:extLst>
              <a:ext uri="{FF2B5EF4-FFF2-40B4-BE49-F238E27FC236}">
                <a16:creationId xmlns:a16="http://schemas.microsoft.com/office/drawing/2014/main" id="{B94FA7A5-9F0B-E78C-35B7-4F3882E58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67" y="1104900"/>
            <a:ext cx="8824775" cy="5884428"/>
          </a:xfrm>
          <a:prstGeom prst="rect">
            <a:avLst/>
          </a:prstGeom>
        </p:spPr>
      </p:pic>
      <p:pic>
        <p:nvPicPr>
          <p:cNvPr id="2" name="Picture 1">
            <a:extLst>
              <a:ext uri="{FF2B5EF4-FFF2-40B4-BE49-F238E27FC236}">
                <a16:creationId xmlns:a16="http://schemas.microsoft.com/office/drawing/2014/main" id="{97F4CFE8-B0C9-3545-54CA-3345EB44220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5789" t="-692" b="83051"/>
          <a:stretch/>
        </p:blipFill>
        <p:spPr>
          <a:xfrm>
            <a:off x="0" y="8343900"/>
            <a:ext cx="18288000" cy="1943100"/>
          </a:xfrm>
          <a:prstGeom prst="rect">
            <a:avLst/>
          </a:prstGeom>
        </p:spPr>
      </p:pic>
      <p:sp>
        <p:nvSpPr>
          <p:cNvPr id="3" name="Freeform 7">
            <a:extLst>
              <a:ext uri="{FF2B5EF4-FFF2-40B4-BE49-F238E27FC236}">
                <a16:creationId xmlns:a16="http://schemas.microsoft.com/office/drawing/2014/main" id="{FCE0ABA2-DF8F-994B-CAD2-F223213AB702}"/>
              </a:ext>
              <a:ext uri="{C183D7F6-B498-43B3-948B-1728B52AA6E4}">
                <adec:decorative xmlns:adec="http://schemas.microsoft.com/office/drawing/2017/decorative" val="1"/>
              </a:ext>
            </a:extLst>
          </p:cNvPr>
          <p:cNvSpPr/>
          <p:nvPr/>
        </p:nvSpPr>
        <p:spPr>
          <a:xfrm>
            <a:off x="3380709" y="7869249"/>
            <a:ext cx="11526583" cy="1541451"/>
          </a:xfrm>
          <a:custGeom>
            <a:avLst/>
            <a:gdLst/>
            <a:ahLst/>
            <a:cxnLst/>
            <a:rect l="l" t="t" r="r" b="b"/>
            <a:pathLst>
              <a:path w="3474433" h="405979">
                <a:moveTo>
                  <a:pt x="29930" y="0"/>
                </a:moveTo>
                <a:lnTo>
                  <a:pt x="3444503" y="0"/>
                </a:lnTo>
                <a:cubicBezTo>
                  <a:pt x="3452441" y="0"/>
                  <a:pt x="3460054" y="3153"/>
                  <a:pt x="3465667" y="8766"/>
                </a:cubicBezTo>
                <a:cubicBezTo>
                  <a:pt x="3471280" y="14379"/>
                  <a:pt x="3474433" y="21992"/>
                  <a:pt x="3474433" y="29930"/>
                </a:cubicBezTo>
                <a:lnTo>
                  <a:pt x="3474433" y="376049"/>
                </a:lnTo>
                <a:cubicBezTo>
                  <a:pt x="3474433" y="392579"/>
                  <a:pt x="3461033" y="405979"/>
                  <a:pt x="3444503" y="405979"/>
                </a:cubicBezTo>
                <a:lnTo>
                  <a:pt x="29930" y="405979"/>
                </a:lnTo>
                <a:cubicBezTo>
                  <a:pt x="13400" y="405979"/>
                  <a:pt x="0" y="392579"/>
                  <a:pt x="0" y="376049"/>
                </a:cubicBezTo>
                <a:lnTo>
                  <a:pt x="0" y="29930"/>
                </a:lnTo>
                <a:cubicBezTo>
                  <a:pt x="0" y="13400"/>
                  <a:pt x="13400" y="0"/>
                  <a:pt x="29930" y="0"/>
                </a:cubicBezTo>
                <a:close/>
              </a:path>
            </a:pathLst>
          </a:custGeom>
          <a:solidFill>
            <a:srgbClr val="C05711"/>
          </a:solidFill>
        </p:spPr>
        <p:txBody>
          <a:bodyPr/>
          <a:lstStyle/>
          <a:p>
            <a:endParaRPr lang="en-US"/>
          </a:p>
        </p:txBody>
      </p:sp>
      <p:sp>
        <p:nvSpPr>
          <p:cNvPr id="4" name="TextBox 16">
            <a:extLst>
              <a:ext uri="{FF2B5EF4-FFF2-40B4-BE49-F238E27FC236}">
                <a16:creationId xmlns:a16="http://schemas.microsoft.com/office/drawing/2014/main" id="{BB75DF23-4468-D2F9-25CF-9DD2AA9219C1}"/>
              </a:ext>
            </a:extLst>
          </p:cNvPr>
          <p:cNvSpPr txBox="1"/>
          <p:nvPr/>
        </p:nvSpPr>
        <p:spPr>
          <a:xfrm>
            <a:off x="4567658" y="7948364"/>
            <a:ext cx="9161789" cy="1212896"/>
          </a:xfrm>
          <a:prstGeom prst="rect">
            <a:avLst/>
          </a:prstGeom>
        </p:spPr>
        <p:txBody>
          <a:bodyPr wrap="square" lIns="0" tIns="0" rIns="0" bIns="0" rtlCol="0" anchor="t">
            <a:spAutoFit/>
          </a:bodyPr>
          <a:lstStyle/>
          <a:p>
            <a:pPr algn="ctr">
              <a:lnSpc>
                <a:spcPts val="10077"/>
              </a:lnSpc>
              <a:spcBef>
                <a:spcPct val="0"/>
              </a:spcBef>
            </a:pPr>
            <a:r>
              <a:rPr lang="en-US" sz="7197" b="1">
                <a:solidFill>
                  <a:srgbClr val="FFFFFF"/>
                </a:solidFill>
                <a:latin typeface="Calibri" panose="020F0502020204030204" pitchFamily="34" charset="0"/>
                <a:ea typeface="Sunflower" pitchFamily="2" charset="0"/>
                <a:cs typeface="Calibri" panose="020F0502020204030204" pitchFamily="34" charset="0"/>
              </a:rPr>
              <a:t>Resources</a:t>
            </a:r>
          </a:p>
        </p:txBody>
      </p:sp>
      <p:sp>
        <p:nvSpPr>
          <p:cNvPr id="6" name="TextBox 5">
            <a:extLst>
              <a:ext uri="{FF2B5EF4-FFF2-40B4-BE49-F238E27FC236}">
                <a16:creationId xmlns:a16="http://schemas.microsoft.com/office/drawing/2014/main" id="{F1DFDC87-FE96-FDD1-3F03-F581C8D5BE3A}"/>
              </a:ext>
            </a:extLst>
          </p:cNvPr>
          <p:cNvSpPr txBox="1"/>
          <p:nvPr/>
        </p:nvSpPr>
        <p:spPr>
          <a:xfrm>
            <a:off x="10058400" y="955889"/>
            <a:ext cx="7315200" cy="6267550"/>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US" sz="2400" i="1"/>
              <a:t>ASTHO’s Opioid Preparedness </a:t>
            </a:r>
            <a:r>
              <a:rPr lang="en-US" sz="2400" i="1">
                <a:solidFill>
                  <a:srgbClr val="4679AE"/>
                </a:solidFill>
                <a:hlinkClick r:id="rId5">
                  <a:extLst>
                    <a:ext uri="{A12FA001-AC4F-418D-AE19-62706E023703}">
                      <ahyp:hlinkClr xmlns:ahyp="http://schemas.microsoft.com/office/drawing/2018/hyperlinkcolor" val="tx"/>
                    </a:ext>
                  </a:extLst>
                </a:hlinkClick>
              </a:rPr>
              <a:t>website</a:t>
            </a:r>
            <a:r>
              <a:rPr lang="en-US" sz="2400" i="1">
                <a:solidFill>
                  <a:srgbClr val="4679AE"/>
                </a:solidFill>
              </a:rPr>
              <a:t> </a:t>
            </a:r>
            <a:endParaRPr lang="en-US" sz="2400" i="1">
              <a:solidFill>
                <a:srgbClr val="4679AE"/>
              </a:solidFill>
              <a:cs typeface="Calibri"/>
            </a:endParaRPr>
          </a:p>
          <a:p>
            <a:pPr marL="342900" indent="-342900">
              <a:lnSpc>
                <a:spcPct val="120000"/>
              </a:lnSpc>
              <a:buFont typeface="Arial" panose="020B0604020202020204" pitchFamily="34" charset="0"/>
              <a:buChar char="•"/>
            </a:pPr>
            <a:r>
              <a:rPr lang="en-US" sz="2400" i="1"/>
              <a:t>CDC’s Opioid Rapid Response Program </a:t>
            </a:r>
            <a:r>
              <a:rPr lang="en-US" sz="2400" i="1">
                <a:solidFill>
                  <a:srgbClr val="4679AE"/>
                </a:solidFill>
                <a:hlinkClick r:id="rId6">
                  <a:extLst>
                    <a:ext uri="{A12FA001-AC4F-418D-AE19-62706E023703}">
                      <ahyp:hlinkClr xmlns:ahyp="http://schemas.microsoft.com/office/drawing/2018/hyperlinkcolor" val="tx"/>
                    </a:ext>
                  </a:extLst>
                </a:hlinkClick>
              </a:rPr>
              <a:t>website</a:t>
            </a:r>
            <a:endParaRPr lang="en-US" sz="2400" i="1">
              <a:solidFill>
                <a:srgbClr val="4679AE"/>
              </a:solidFill>
              <a:cs typeface="Calibri"/>
            </a:endParaRPr>
          </a:p>
          <a:p>
            <a:pPr marL="342900" indent="-342900">
              <a:lnSpc>
                <a:spcPct val="120000"/>
              </a:lnSpc>
              <a:buFont typeface="Arial" panose="020B0604020202020204" pitchFamily="34" charset="0"/>
              <a:buChar char="•"/>
            </a:pPr>
            <a:r>
              <a:rPr lang="en-US" sz="2400" i="1"/>
              <a:t>Responding to Disruptions in Access to Opioid Prescriptions: </a:t>
            </a:r>
            <a:r>
              <a:rPr lang="en-US" sz="2400" i="1">
                <a:solidFill>
                  <a:srgbClr val="4679AE"/>
                </a:solidFill>
                <a:hlinkClick r:id="rId7">
                  <a:extLst>
                    <a:ext uri="{A12FA001-AC4F-418D-AE19-62706E023703}">
                      <ahyp:hlinkClr xmlns:ahyp="http://schemas.microsoft.com/office/drawing/2018/hyperlinkcolor" val="tx"/>
                    </a:ext>
                  </a:extLst>
                </a:hlinkClick>
              </a:rPr>
              <a:t>A Guide for State Health Departments and Their Partners</a:t>
            </a:r>
            <a:endParaRPr lang="en-US" sz="2400" i="1">
              <a:solidFill>
                <a:srgbClr val="4679AE"/>
              </a:solidFill>
              <a:cs typeface="Calibri"/>
            </a:endParaRPr>
          </a:p>
          <a:p>
            <a:pPr marL="342900" indent="-342900">
              <a:lnSpc>
                <a:spcPct val="120000"/>
              </a:lnSpc>
              <a:buFont typeface="Arial" panose="020B0604020202020204" pitchFamily="34" charset="0"/>
              <a:buChar char="•"/>
            </a:pPr>
            <a:r>
              <a:rPr lang="en-US" sz="2400" i="1"/>
              <a:t>Lessons Learned from Opioid Preparedness: PDMP Data-sharing </a:t>
            </a:r>
            <a:r>
              <a:rPr lang="en-US" sz="2400" i="1">
                <a:solidFill>
                  <a:srgbClr val="4679AE"/>
                </a:solidFill>
                <a:hlinkClick r:id="rId8">
                  <a:extLst>
                    <a:ext uri="{A12FA001-AC4F-418D-AE19-62706E023703}">
                      <ahyp:hlinkClr xmlns:ahyp="http://schemas.microsoft.com/office/drawing/2018/hyperlinkcolor" val="tx"/>
                    </a:ext>
                  </a:extLst>
                </a:hlinkClick>
              </a:rPr>
              <a:t>video</a:t>
            </a:r>
            <a:r>
              <a:rPr lang="en-US" sz="2400" i="1">
                <a:solidFill>
                  <a:srgbClr val="4679AE"/>
                </a:solidFill>
              </a:rPr>
              <a:t> </a:t>
            </a:r>
            <a:endParaRPr lang="en-US" sz="2400" i="1">
              <a:solidFill>
                <a:srgbClr val="4679AE"/>
              </a:solidFill>
              <a:cs typeface="Calibri"/>
            </a:endParaRPr>
          </a:p>
          <a:p>
            <a:pPr marL="342900" indent="-342900">
              <a:lnSpc>
                <a:spcPct val="120000"/>
              </a:lnSpc>
              <a:buFont typeface="Arial" panose="020B0604020202020204" pitchFamily="34" charset="0"/>
              <a:buChar char="•"/>
            </a:pPr>
            <a:r>
              <a:rPr lang="en-US" sz="2400" i="1"/>
              <a:t>Lessons Learned from Opioid Preparedness: The Importance of Partnership Building </a:t>
            </a:r>
            <a:r>
              <a:rPr lang="en-US" sz="2400" i="1">
                <a:solidFill>
                  <a:srgbClr val="4679AE"/>
                </a:solidFill>
                <a:hlinkClick r:id="rId9">
                  <a:extLst>
                    <a:ext uri="{A12FA001-AC4F-418D-AE19-62706E023703}">
                      <ahyp:hlinkClr xmlns:ahyp="http://schemas.microsoft.com/office/drawing/2018/hyperlinkcolor" val="tx"/>
                    </a:ext>
                  </a:extLst>
                </a:hlinkClick>
              </a:rPr>
              <a:t>video</a:t>
            </a:r>
            <a:endParaRPr lang="en-US" sz="2400" i="1">
              <a:solidFill>
                <a:srgbClr val="4679AE"/>
              </a:solidFill>
              <a:cs typeface="Calibri"/>
            </a:endParaRPr>
          </a:p>
          <a:p>
            <a:pPr marL="342900" indent="-342900">
              <a:lnSpc>
                <a:spcPct val="120000"/>
              </a:lnSpc>
              <a:buFont typeface="Arial" panose="020B0604020202020204" pitchFamily="34" charset="0"/>
              <a:buChar char="•"/>
            </a:pPr>
            <a:r>
              <a:rPr lang="en-US" sz="2400" i="1"/>
              <a:t>Lessons Learned from Opioid Preparedness: Linkage to Care and Access in Rural Areas </a:t>
            </a:r>
            <a:r>
              <a:rPr lang="en-US" sz="2400" i="1">
                <a:solidFill>
                  <a:srgbClr val="4679AE"/>
                </a:solidFill>
                <a:hlinkClick r:id="rId10">
                  <a:extLst>
                    <a:ext uri="{A12FA001-AC4F-418D-AE19-62706E023703}">
                      <ahyp:hlinkClr xmlns:ahyp="http://schemas.microsoft.com/office/drawing/2018/hyperlinkcolor" val="tx"/>
                    </a:ext>
                  </a:extLst>
                </a:hlinkClick>
              </a:rPr>
              <a:t>video</a:t>
            </a:r>
            <a:endParaRPr lang="en-US" sz="2400" i="1">
              <a:solidFill>
                <a:srgbClr val="4679AE"/>
              </a:solidFill>
              <a:cs typeface="Calibri"/>
            </a:endParaRPr>
          </a:p>
          <a:p>
            <a:pPr marL="342900" indent="-342900">
              <a:lnSpc>
                <a:spcPct val="120000"/>
              </a:lnSpc>
              <a:buFont typeface="Arial" panose="020B0604020202020204" pitchFamily="34" charset="0"/>
              <a:buChar char="•"/>
            </a:pPr>
            <a:r>
              <a:rPr lang="en-US" sz="2400" i="1">
                <a:cs typeface="Calibri"/>
              </a:rPr>
              <a:t>Inheriting Patients on Long Term Opioids: A Quick Primer for Clinicians </a:t>
            </a:r>
            <a:r>
              <a:rPr lang="en-US" sz="2400" i="1">
                <a:solidFill>
                  <a:srgbClr val="4679AE"/>
                </a:solidFill>
                <a:cs typeface="Calibri"/>
                <a:hlinkClick r:id="rId11">
                  <a:extLst>
                    <a:ext uri="{A12FA001-AC4F-418D-AE19-62706E023703}">
                      <ahyp:hlinkClr xmlns:ahyp="http://schemas.microsoft.com/office/drawing/2018/hyperlinkcolor" val="tx"/>
                    </a:ext>
                  </a:extLst>
                </a:hlinkClick>
              </a:rPr>
              <a:t>video</a:t>
            </a:r>
            <a:endParaRPr lang="en-US" sz="2400" i="1">
              <a:solidFill>
                <a:srgbClr val="4679AE"/>
              </a:solidFill>
              <a:ea typeface="+mn-lt"/>
              <a:cs typeface="+mn-lt"/>
            </a:endParaRPr>
          </a:p>
          <a:p>
            <a:pPr>
              <a:lnSpc>
                <a:spcPct val="120000"/>
              </a:lnSpc>
            </a:pPr>
            <a:endParaRPr lang="en-US" sz="2400" i="1">
              <a:ea typeface="Calibri"/>
              <a:cs typeface="Calibri"/>
            </a:endParaRPr>
          </a:p>
        </p:txBody>
      </p:sp>
      <p:sp>
        <p:nvSpPr>
          <p:cNvPr id="7" name="Title 6" hidden="1">
            <a:extLst>
              <a:ext uri="{FF2B5EF4-FFF2-40B4-BE49-F238E27FC236}">
                <a16:creationId xmlns:a16="http://schemas.microsoft.com/office/drawing/2014/main" id="{7FE45591-6C76-38CE-769D-98067787046B}"/>
              </a:ext>
            </a:extLst>
          </p:cNvPr>
          <p:cNvSpPr>
            <a:spLocks noGrp="1"/>
          </p:cNvSpPr>
          <p:nvPr>
            <p:ph type="title" idx="4294967295"/>
          </p:nvPr>
        </p:nvSpPr>
        <p:spPr>
          <a:xfrm>
            <a:off x="1257300" y="-1989137"/>
            <a:ext cx="15773400" cy="884237"/>
          </a:xfrm>
          <a:prstGeom prst="rect">
            <a:avLst/>
          </a:prstGeom>
        </p:spPr>
        <p:txBody>
          <a:bodyPr anchor="b"/>
          <a:lstStyle/>
          <a:p>
            <a:r>
              <a:rPr lang="en-US"/>
              <a:t>Text Slide 16</a:t>
            </a:r>
          </a:p>
        </p:txBody>
      </p:sp>
    </p:spTree>
    <p:extLst>
      <p:ext uri="{BB962C8B-B14F-4D97-AF65-F5344CB8AC3E}">
        <p14:creationId xmlns:p14="http://schemas.microsoft.com/office/powerpoint/2010/main" val="1558106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a:extLst>
              <a:ext uri="{FF2B5EF4-FFF2-40B4-BE49-F238E27FC236}">
                <a16:creationId xmlns:a16="http://schemas.microsoft.com/office/drawing/2014/main" id="{9452B9BA-6014-F619-C206-032BCF88241F}"/>
              </a:ext>
            </a:extLst>
          </p:cNvPr>
          <p:cNvSpPr txBox="1"/>
          <p:nvPr/>
        </p:nvSpPr>
        <p:spPr>
          <a:xfrm>
            <a:off x="832948" y="3314700"/>
            <a:ext cx="13403235" cy="4247317"/>
          </a:xfrm>
          <a:prstGeom prst="rect">
            <a:avLst/>
          </a:prstGeom>
        </p:spPr>
        <p:txBody>
          <a:bodyPr lIns="0" tIns="0" rIns="0" bIns="0" rtlCol="0" anchor="t">
            <a:spAutoFit/>
          </a:bodyPr>
          <a:lstStyle/>
          <a:p>
            <a:r>
              <a:rPr lang="en-US" sz="13800" b="1">
                <a:solidFill>
                  <a:srgbClr val="00476B"/>
                </a:solidFill>
                <a:latin typeface="Calibri" panose="020F0502020204030204" pitchFamily="34" charset="0"/>
                <a:cs typeface="Calibri" panose="020F0502020204030204" pitchFamily="34" charset="0"/>
              </a:rPr>
              <a:t>Wrap-up</a:t>
            </a:r>
            <a:br>
              <a:rPr lang="en-US" sz="13800" b="1">
                <a:solidFill>
                  <a:srgbClr val="00476B"/>
                </a:solidFill>
                <a:latin typeface="Calibri" panose="020F0502020204030204" pitchFamily="34" charset="0"/>
                <a:cs typeface="Calibri" panose="020F0502020204030204" pitchFamily="34" charset="0"/>
              </a:rPr>
            </a:br>
            <a:r>
              <a:rPr lang="en-US" sz="13800" b="1">
                <a:solidFill>
                  <a:srgbClr val="00476B"/>
                </a:solidFill>
                <a:latin typeface="Calibri" panose="020F0502020204030204" pitchFamily="34" charset="0"/>
                <a:cs typeface="Calibri" panose="020F0502020204030204" pitchFamily="34" charset="0"/>
              </a:rPr>
              <a:t>and Next Steps</a:t>
            </a:r>
          </a:p>
        </p:txBody>
      </p:sp>
      <p:pic>
        <p:nvPicPr>
          <p:cNvPr id="2" name="Picture 2">
            <a:extLst>
              <a:ext uri="{FF2B5EF4-FFF2-40B4-BE49-F238E27FC236}">
                <a16:creationId xmlns:a16="http://schemas.microsoft.com/office/drawing/2014/main" id="{2A73CA0B-F91A-C08F-5393-2B3CE65B3CF4}"/>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777530" y="718181"/>
            <a:ext cx="2099210" cy="714885"/>
          </a:xfrm>
          <a:prstGeom prst="rect">
            <a:avLst/>
          </a:prstGeom>
        </p:spPr>
      </p:pic>
      <p:grpSp>
        <p:nvGrpSpPr>
          <p:cNvPr id="3" name="Group 3">
            <a:extLst>
              <a:ext uri="{FF2B5EF4-FFF2-40B4-BE49-F238E27FC236}">
                <a16:creationId xmlns:a16="http://schemas.microsoft.com/office/drawing/2014/main" id="{44844CD5-18DC-7D64-1EF8-692DAEDCFDAA}"/>
              </a:ext>
              <a:ext uri="{C183D7F6-B498-43B3-948B-1728B52AA6E4}">
                <adec:decorative xmlns:adec="http://schemas.microsoft.com/office/drawing/2017/decorative" val="1"/>
              </a:ext>
            </a:extLst>
          </p:cNvPr>
          <p:cNvGrpSpPr>
            <a:grpSpLocks noChangeAspect="1"/>
          </p:cNvGrpSpPr>
          <p:nvPr/>
        </p:nvGrpSpPr>
        <p:grpSpPr>
          <a:xfrm rot="-2416671">
            <a:off x="13012493" y="-4168480"/>
            <a:ext cx="7330065" cy="10995098"/>
            <a:chOff x="0" y="0"/>
            <a:chExt cx="6350000" cy="9525000"/>
          </a:xfrm>
        </p:grpSpPr>
        <p:sp>
          <p:nvSpPr>
            <p:cNvPr id="4" name="Freeform 4">
              <a:extLst>
                <a:ext uri="{FF2B5EF4-FFF2-40B4-BE49-F238E27FC236}">
                  <a16:creationId xmlns:a16="http://schemas.microsoft.com/office/drawing/2014/main" id="{33125DD6-197D-9425-0DA6-102909DD8E2E}"/>
                </a:ext>
                <a:ext uri="{C183D7F6-B498-43B3-948B-1728B52AA6E4}">
                  <adec:decorative xmlns:adec="http://schemas.microsoft.com/office/drawing/2017/decorative" val="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85796" r="-9950"/>
              </a:stretch>
            </a:blipFill>
          </p:spPr>
          <p:txBody>
            <a:bodyPr/>
            <a:lstStyle/>
            <a:p>
              <a:endParaRPr lang="en-US"/>
            </a:p>
          </p:txBody>
        </p:sp>
      </p:grpSp>
      <p:grpSp>
        <p:nvGrpSpPr>
          <p:cNvPr id="5" name="Group 5">
            <a:extLst>
              <a:ext uri="{FF2B5EF4-FFF2-40B4-BE49-F238E27FC236}">
                <a16:creationId xmlns:a16="http://schemas.microsoft.com/office/drawing/2014/main" id="{D65275BF-411D-F3C6-6778-0F1C22BD00B5}"/>
              </a:ext>
              <a:ext uri="{C183D7F6-B498-43B3-948B-1728B52AA6E4}">
                <adec:decorative xmlns:adec="http://schemas.microsoft.com/office/drawing/2017/decorative" val="1"/>
              </a:ext>
            </a:extLst>
          </p:cNvPr>
          <p:cNvGrpSpPr>
            <a:grpSpLocks noChangeAspect="1"/>
          </p:cNvGrpSpPr>
          <p:nvPr/>
        </p:nvGrpSpPr>
        <p:grpSpPr>
          <a:xfrm rot="2420288">
            <a:off x="14219937" y="3373214"/>
            <a:ext cx="7330065" cy="10995098"/>
            <a:chOff x="0" y="0"/>
            <a:chExt cx="6350000" cy="9525000"/>
          </a:xfrm>
        </p:grpSpPr>
        <p:sp>
          <p:nvSpPr>
            <p:cNvPr id="6" name="Freeform 6">
              <a:extLst>
                <a:ext uri="{FF2B5EF4-FFF2-40B4-BE49-F238E27FC236}">
                  <a16:creationId xmlns:a16="http://schemas.microsoft.com/office/drawing/2014/main" id="{63F87684-6D90-9C7F-F526-3157238706B0}"/>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95746"/>
              </a:stretch>
            </a:blipFill>
          </p:spPr>
          <p:txBody>
            <a:bodyPr/>
            <a:lstStyle/>
            <a:p>
              <a:endParaRPr lang="en-US"/>
            </a:p>
          </p:txBody>
        </p:sp>
      </p:grpSp>
      <p:sp>
        <p:nvSpPr>
          <p:cNvPr id="9" name="Title 8" hidden="1">
            <a:extLst>
              <a:ext uri="{FF2B5EF4-FFF2-40B4-BE49-F238E27FC236}">
                <a16:creationId xmlns:a16="http://schemas.microsoft.com/office/drawing/2014/main" id="{86C418E7-0B11-CF88-B4E0-9173E1EB23AB}"/>
              </a:ext>
            </a:extLst>
          </p:cNvPr>
          <p:cNvSpPr>
            <a:spLocks noGrp="1"/>
          </p:cNvSpPr>
          <p:nvPr>
            <p:ph type="title" idx="4294967295"/>
          </p:nvPr>
        </p:nvSpPr>
        <p:spPr>
          <a:xfrm>
            <a:off x="74034" y="-1955453"/>
            <a:ext cx="15773400" cy="714886"/>
          </a:xfrm>
          <a:prstGeom prst="rect">
            <a:avLst/>
          </a:prstGeom>
        </p:spPr>
        <p:txBody>
          <a:bodyPr anchor="t"/>
          <a:lstStyle/>
          <a:p>
            <a:pPr algn="l"/>
            <a:r>
              <a:rPr lang="en-US"/>
              <a:t>Opening Slide</a:t>
            </a:r>
            <a:r>
              <a:rPr lang="en-US" baseline="0"/>
              <a:t> </a:t>
            </a:r>
            <a:r>
              <a:rPr lang="en-US"/>
              <a:t>1</a:t>
            </a:r>
          </a:p>
        </p:txBody>
      </p:sp>
    </p:spTree>
    <p:extLst>
      <p:ext uri="{BB962C8B-B14F-4D97-AF65-F5344CB8AC3E}">
        <p14:creationId xmlns:p14="http://schemas.microsoft.com/office/powerpoint/2010/main" val="2565694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EEC00DD9-B152-0AAC-2562-9D1AC0F876BD}"/>
              </a:ext>
            </a:extLst>
          </p:cNvPr>
          <p:cNvSpPr txBox="1"/>
          <p:nvPr/>
        </p:nvSpPr>
        <p:spPr>
          <a:xfrm>
            <a:off x="663957" y="533420"/>
            <a:ext cx="7260843" cy="1295226"/>
          </a:xfrm>
          <a:prstGeom prst="rect">
            <a:avLst/>
          </a:prstGeom>
        </p:spPr>
        <p:txBody>
          <a:bodyPr wrap="square" lIns="0" tIns="0" rIns="0" bIns="0" rtlCol="0" anchor="t">
            <a:spAutoFit/>
          </a:bodyPr>
          <a:lstStyle/>
          <a:p>
            <a:pPr>
              <a:lnSpc>
                <a:spcPts val="10080"/>
              </a:lnSpc>
            </a:pPr>
            <a:r>
              <a:rPr lang="en-US" sz="8800" b="1">
                <a:solidFill>
                  <a:srgbClr val="07476B"/>
                </a:solidFill>
                <a:latin typeface="Calibri" panose="020F0502020204030204" pitchFamily="34" charset="0"/>
                <a:ea typeface="Sunflower" pitchFamily="2" charset="0"/>
              </a:rPr>
              <a:t>Resource Slide</a:t>
            </a:r>
          </a:p>
        </p:txBody>
      </p:sp>
      <p:sp>
        <p:nvSpPr>
          <p:cNvPr id="2" name="AutoShape 3">
            <a:extLst>
              <a:ext uri="{FF2B5EF4-FFF2-40B4-BE49-F238E27FC236}">
                <a16:creationId xmlns:a16="http://schemas.microsoft.com/office/drawing/2014/main" id="{6FC1191C-3D7E-4C56-4523-E7B3E70B3097}"/>
              </a:ext>
              <a:ext uri="{C183D7F6-B498-43B3-948B-1728B52AA6E4}">
                <adec:decorative xmlns:adec="http://schemas.microsoft.com/office/drawing/2017/decorative" val="1"/>
              </a:ext>
            </a:extLst>
          </p:cNvPr>
          <p:cNvSpPr/>
          <p:nvPr/>
        </p:nvSpPr>
        <p:spPr>
          <a:xfrm flipV="1">
            <a:off x="735188" y="1904846"/>
            <a:ext cx="7037212" cy="38254"/>
          </a:xfrm>
          <a:prstGeom prst="line">
            <a:avLst/>
          </a:prstGeom>
          <a:ln w="76200" cap="flat">
            <a:solidFill>
              <a:srgbClr val="C05711"/>
            </a:solidFill>
            <a:prstDash val="solid"/>
            <a:headEnd type="none" w="sm" len="sm"/>
            <a:tailEnd type="none" w="sm" len="sm"/>
          </a:ln>
        </p:spPr>
        <p:txBody>
          <a:bodyPr/>
          <a:lstStyle/>
          <a:p>
            <a:endParaRPr lang="en-US" b="1">
              <a:latin typeface="Calibri" panose="020F0502020204030204" pitchFamily="34" charset="0"/>
            </a:endParaRPr>
          </a:p>
        </p:txBody>
      </p:sp>
      <p:sp>
        <p:nvSpPr>
          <p:cNvPr id="4" name="TextBox 3">
            <a:extLst>
              <a:ext uri="{FF2B5EF4-FFF2-40B4-BE49-F238E27FC236}">
                <a16:creationId xmlns:a16="http://schemas.microsoft.com/office/drawing/2014/main" id="{1EFC3D7F-705D-7ECB-EDBB-EFC3FE2DD736}"/>
              </a:ext>
            </a:extLst>
          </p:cNvPr>
          <p:cNvSpPr txBox="1"/>
          <p:nvPr/>
        </p:nvSpPr>
        <p:spPr>
          <a:xfrm>
            <a:off x="663956" y="2189202"/>
            <a:ext cx="9094612" cy="646331"/>
          </a:xfrm>
          <a:prstGeom prst="rect">
            <a:avLst/>
          </a:prstGeom>
          <a:noFill/>
        </p:spPr>
        <p:txBody>
          <a:bodyPr wrap="square" rtlCol="0">
            <a:spAutoFit/>
          </a:bodyPr>
          <a:lstStyle/>
          <a:p>
            <a:r>
              <a:rPr lang="en-US" sz="3600" b="1">
                <a:solidFill>
                  <a:srgbClr val="07476B"/>
                </a:solidFill>
                <a:latin typeface="Calibri" panose="020F0502020204030204" pitchFamily="34" charset="0"/>
                <a:ea typeface="Sunflower" pitchFamily="2" charset="0"/>
                <a:cs typeface="Calibri" panose="020F0502020204030204" pitchFamily="34" charset="0"/>
              </a:rPr>
              <a:t>Headers – Calibri Bold | 72pt – 88pt</a:t>
            </a:r>
          </a:p>
        </p:txBody>
      </p:sp>
      <p:sp>
        <p:nvSpPr>
          <p:cNvPr id="5" name="TextBox 4">
            <a:extLst>
              <a:ext uri="{FF2B5EF4-FFF2-40B4-BE49-F238E27FC236}">
                <a16:creationId xmlns:a16="http://schemas.microsoft.com/office/drawing/2014/main" id="{C471A50E-0CE7-4239-695A-22C5F9775897}"/>
              </a:ext>
            </a:extLst>
          </p:cNvPr>
          <p:cNvSpPr txBox="1"/>
          <p:nvPr/>
        </p:nvSpPr>
        <p:spPr>
          <a:xfrm>
            <a:off x="656344" y="2850802"/>
            <a:ext cx="7086600" cy="461665"/>
          </a:xfrm>
          <a:prstGeom prst="rect">
            <a:avLst/>
          </a:prstGeom>
          <a:noFill/>
        </p:spPr>
        <p:txBody>
          <a:bodyPr wrap="square" rtlCol="0">
            <a:spAutoFit/>
          </a:bodyPr>
          <a:lstStyle/>
          <a:p>
            <a:r>
              <a:rPr lang="en-US" sz="2400" b="1">
                <a:latin typeface="Calibri" panose="020F0502020204030204" pitchFamily="34" charset="0"/>
                <a:ea typeface="Sunflower" pitchFamily="2" charset="0"/>
                <a:cs typeface="Calibri" panose="020F0502020204030204" pitchFamily="34" charset="0"/>
              </a:rPr>
              <a:t>Body Copy – Calibri Regular | 18pt</a:t>
            </a:r>
            <a:r>
              <a:rPr lang="en-US" sz="2400" b="1">
                <a:latin typeface="Calibri" panose="020F0502020204030204" pitchFamily="34" charset="0"/>
                <a:ea typeface="Sunflower" pitchFamily="2" charset="0"/>
              </a:rPr>
              <a:t> – </a:t>
            </a:r>
            <a:r>
              <a:rPr lang="en-US" sz="2400" b="1">
                <a:latin typeface="Calibri" panose="020F0502020204030204" pitchFamily="34" charset="0"/>
                <a:ea typeface="Sunflower" pitchFamily="2" charset="0"/>
                <a:cs typeface="Calibri" panose="020F0502020204030204" pitchFamily="34" charset="0"/>
              </a:rPr>
              <a:t>24pt</a:t>
            </a:r>
          </a:p>
        </p:txBody>
      </p:sp>
      <p:sp>
        <p:nvSpPr>
          <p:cNvPr id="14" name="TextBox 13">
            <a:extLst>
              <a:ext uri="{FF2B5EF4-FFF2-40B4-BE49-F238E27FC236}">
                <a16:creationId xmlns:a16="http://schemas.microsoft.com/office/drawing/2014/main" id="{F9A274D8-C725-0D60-559A-21EFD111CE21}"/>
              </a:ext>
            </a:extLst>
          </p:cNvPr>
          <p:cNvSpPr txBox="1"/>
          <p:nvPr/>
        </p:nvSpPr>
        <p:spPr>
          <a:xfrm>
            <a:off x="656344" y="3422527"/>
            <a:ext cx="8937243" cy="646331"/>
          </a:xfrm>
          <a:prstGeom prst="rect">
            <a:avLst/>
          </a:prstGeom>
          <a:noFill/>
        </p:spPr>
        <p:txBody>
          <a:bodyPr wrap="square" rtlCol="0">
            <a:spAutoFit/>
          </a:bodyPr>
          <a:lstStyle/>
          <a:p>
            <a:r>
              <a:rPr lang="en-US" b="1">
                <a:latin typeface="Calibri" panose="020F0502020204030204" pitchFamily="34" charset="0"/>
                <a:ea typeface="Sunflower" pitchFamily="2" charset="0"/>
                <a:cs typeface="Calibri" panose="020F0502020204030204" pitchFamily="34" charset="0"/>
              </a:rPr>
              <a:t>(Adjust the sizing as needed to fit but be mindful of hierarchy amongst headers</a:t>
            </a:r>
            <a:br>
              <a:rPr lang="en-US" b="1">
                <a:latin typeface="Calibri" panose="020F0502020204030204" pitchFamily="34" charset="0"/>
                <a:ea typeface="Sunflower" pitchFamily="2" charset="0"/>
                <a:cs typeface="Calibri" panose="020F0502020204030204" pitchFamily="34" charset="0"/>
              </a:rPr>
            </a:br>
            <a:r>
              <a:rPr lang="en-US" b="1">
                <a:latin typeface="Calibri" panose="020F0502020204030204" pitchFamily="34" charset="0"/>
                <a:ea typeface="Sunflower" pitchFamily="2" charset="0"/>
                <a:cs typeface="Calibri" panose="020F0502020204030204" pitchFamily="34" charset="0"/>
              </a:rPr>
              <a:t>and body text.)</a:t>
            </a:r>
          </a:p>
        </p:txBody>
      </p:sp>
      <p:sp>
        <p:nvSpPr>
          <p:cNvPr id="9" name="TextBox 8">
            <a:extLst>
              <a:ext uri="{FF2B5EF4-FFF2-40B4-BE49-F238E27FC236}">
                <a16:creationId xmlns:a16="http://schemas.microsoft.com/office/drawing/2014/main" id="{EDA35B99-9EB1-C52C-EDE2-B43BD29DC416}"/>
              </a:ext>
            </a:extLst>
          </p:cNvPr>
          <p:cNvSpPr txBox="1"/>
          <p:nvPr/>
        </p:nvSpPr>
        <p:spPr>
          <a:xfrm>
            <a:off x="651582" y="5083707"/>
            <a:ext cx="6732412" cy="707886"/>
          </a:xfrm>
          <a:prstGeom prst="rect">
            <a:avLst/>
          </a:prstGeom>
          <a:noFill/>
        </p:spPr>
        <p:txBody>
          <a:bodyPr wrap="square" rtlCol="0">
            <a:spAutoFit/>
          </a:bodyPr>
          <a:lstStyle/>
          <a:p>
            <a:r>
              <a:rPr lang="en-US" sz="4000" b="1">
                <a:latin typeface="Calibri" panose="020F0502020204030204" pitchFamily="34" charset="0"/>
                <a:ea typeface="Sunflower" pitchFamily="2" charset="0"/>
                <a:cs typeface="Calibri" panose="020F0502020204030204" pitchFamily="34" charset="0"/>
              </a:rPr>
              <a:t>Colors</a:t>
            </a:r>
          </a:p>
        </p:txBody>
      </p:sp>
      <p:sp>
        <p:nvSpPr>
          <p:cNvPr id="6" name="Oval 5" descr="The orange color used in ASTHO branding. Hex code value #C05711">
            <a:extLst>
              <a:ext uri="{FF2B5EF4-FFF2-40B4-BE49-F238E27FC236}">
                <a16:creationId xmlns:a16="http://schemas.microsoft.com/office/drawing/2014/main" id="{A90265FA-32F0-B755-39F6-190C27065DF7}"/>
              </a:ext>
            </a:extLst>
          </p:cNvPr>
          <p:cNvSpPr/>
          <p:nvPr/>
        </p:nvSpPr>
        <p:spPr>
          <a:xfrm>
            <a:off x="735188" y="6010563"/>
            <a:ext cx="1297386" cy="1297386"/>
          </a:xfrm>
          <a:prstGeom prst="ellipse">
            <a:avLst/>
          </a:prstGeom>
          <a:solidFill>
            <a:srgbClr val="C05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C05711"/>
              </a:solidFill>
              <a:latin typeface="Calibri" panose="020F0502020204030204" pitchFamily="34" charset="0"/>
            </a:endParaRPr>
          </a:p>
        </p:txBody>
      </p:sp>
      <p:sp>
        <p:nvSpPr>
          <p:cNvPr id="10" name="TextBox 9">
            <a:extLst>
              <a:ext uri="{FF2B5EF4-FFF2-40B4-BE49-F238E27FC236}">
                <a16:creationId xmlns:a16="http://schemas.microsoft.com/office/drawing/2014/main" id="{2F80FF49-76B1-CEAB-284E-A62105C68609}"/>
              </a:ext>
            </a:extLst>
          </p:cNvPr>
          <p:cNvSpPr txBox="1"/>
          <p:nvPr/>
        </p:nvSpPr>
        <p:spPr>
          <a:xfrm>
            <a:off x="735188" y="7488858"/>
            <a:ext cx="1346774" cy="461665"/>
          </a:xfrm>
          <a:prstGeom prst="rect">
            <a:avLst/>
          </a:prstGeom>
          <a:noFill/>
        </p:spPr>
        <p:txBody>
          <a:bodyPr wrap="square" rtlCol="0">
            <a:spAutoFit/>
          </a:bodyPr>
          <a:lstStyle/>
          <a:p>
            <a:r>
              <a:rPr lang="en-US" sz="2400" b="1">
                <a:latin typeface="Calibri" panose="020F0502020204030204" pitchFamily="34" charset="0"/>
              </a:rPr>
              <a:t>#C05711 </a:t>
            </a:r>
          </a:p>
        </p:txBody>
      </p:sp>
      <p:sp>
        <p:nvSpPr>
          <p:cNvPr id="7" name="Oval 6" descr="The blue color used in ASTHO branding. Hex Code #003A5D">
            <a:extLst>
              <a:ext uri="{FF2B5EF4-FFF2-40B4-BE49-F238E27FC236}">
                <a16:creationId xmlns:a16="http://schemas.microsoft.com/office/drawing/2014/main" id="{8FAB68BF-EE39-73DA-0C35-367FE8409BDC}"/>
              </a:ext>
            </a:extLst>
          </p:cNvPr>
          <p:cNvSpPr/>
          <p:nvPr/>
        </p:nvSpPr>
        <p:spPr>
          <a:xfrm>
            <a:off x="2286000" y="6010563"/>
            <a:ext cx="1297386" cy="1297386"/>
          </a:xfrm>
          <a:prstGeom prst="ellipse">
            <a:avLst/>
          </a:prstGeom>
          <a:solidFill>
            <a:srgbClr val="074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endParaRPr>
          </a:p>
        </p:txBody>
      </p:sp>
      <p:sp>
        <p:nvSpPr>
          <p:cNvPr id="11" name="TextBox 10">
            <a:extLst>
              <a:ext uri="{FF2B5EF4-FFF2-40B4-BE49-F238E27FC236}">
                <a16:creationId xmlns:a16="http://schemas.microsoft.com/office/drawing/2014/main" id="{5F8CCA69-E143-CC5F-A1A8-02A5875CDAF3}"/>
              </a:ext>
            </a:extLst>
          </p:cNvPr>
          <p:cNvSpPr txBox="1"/>
          <p:nvPr/>
        </p:nvSpPr>
        <p:spPr>
          <a:xfrm>
            <a:off x="2274712" y="7501235"/>
            <a:ext cx="1346774" cy="461665"/>
          </a:xfrm>
          <a:prstGeom prst="rect">
            <a:avLst/>
          </a:prstGeom>
          <a:noFill/>
        </p:spPr>
        <p:txBody>
          <a:bodyPr wrap="square" rtlCol="0">
            <a:spAutoFit/>
          </a:bodyPr>
          <a:lstStyle/>
          <a:p>
            <a:r>
              <a:rPr lang="en-US" sz="2400" b="1">
                <a:latin typeface="Calibri" panose="020F0502020204030204" pitchFamily="34" charset="0"/>
              </a:rPr>
              <a:t>#003A5D </a:t>
            </a:r>
          </a:p>
        </p:txBody>
      </p:sp>
      <p:sp>
        <p:nvSpPr>
          <p:cNvPr id="8" name="Oval 7" descr="A circle showcasing the black hex code #000000">
            <a:extLst>
              <a:ext uri="{FF2B5EF4-FFF2-40B4-BE49-F238E27FC236}">
                <a16:creationId xmlns:a16="http://schemas.microsoft.com/office/drawing/2014/main" id="{554769D5-2728-5F5F-9447-FB5BC689B710}"/>
              </a:ext>
            </a:extLst>
          </p:cNvPr>
          <p:cNvSpPr/>
          <p:nvPr/>
        </p:nvSpPr>
        <p:spPr>
          <a:xfrm>
            <a:off x="3836812" y="6010563"/>
            <a:ext cx="1297386" cy="129738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endParaRPr>
          </a:p>
        </p:txBody>
      </p:sp>
      <p:sp>
        <p:nvSpPr>
          <p:cNvPr id="12" name="TextBox 11">
            <a:extLst>
              <a:ext uri="{FF2B5EF4-FFF2-40B4-BE49-F238E27FC236}">
                <a16:creationId xmlns:a16="http://schemas.microsoft.com/office/drawing/2014/main" id="{25059AD7-C280-B798-5E80-1CEFCC3635DE}"/>
              </a:ext>
            </a:extLst>
          </p:cNvPr>
          <p:cNvSpPr txBox="1"/>
          <p:nvPr/>
        </p:nvSpPr>
        <p:spPr>
          <a:xfrm>
            <a:off x="3834826" y="7488858"/>
            <a:ext cx="1346774" cy="461665"/>
          </a:xfrm>
          <a:prstGeom prst="rect">
            <a:avLst/>
          </a:prstGeom>
          <a:noFill/>
        </p:spPr>
        <p:txBody>
          <a:bodyPr wrap="square" rtlCol="0">
            <a:spAutoFit/>
          </a:bodyPr>
          <a:lstStyle/>
          <a:p>
            <a:r>
              <a:rPr lang="en-US" sz="2400" b="1">
                <a:latin typeface="Calibri" panose="020F0502020204030204" pitchFamily="34" charset="0"/>
              </a:rPr>
              <a:t>#000000</a:t>
            </a:r>
          </a:p>
        </p:txBody>
      </p:sp>
      <p:sp>
        <p:nvSpPr>
          <p:cNvPr id="17" name="TextBox 16">
            <a:extLst>
              <a:ext uri="{FF2B5EF4-FFF2-40B4-BE49-F238E27FC236}">
                <a16:creationId xmlns:a16="http://schemas.microsoft.com/office/drawing/2014/main" id="{41553256-1796-FDB7-70E6-D53F7069C5A8}"/>
              </a:ext>
            </a:extLst>
          </p:cNvPr>
          <p:cNvSpPr txBox="1"/>
          <p:nvPr/>
        </p:nvSpPr>
        <p:spPr>
          <a:xfrm>
            <a:off x="651583" y="8359465"/>
            <a:ext cx="8492418" cy="1200329"/>
          </a:xfrm>
          <a:prstGeom prst="rect">
            <a:avLst/>
          </a:prstGeom>
          <a:noFill/>
        </p:spPr>
        <p:txBody>
          <a:bodyPr wrap="square" rtlCol="0">
            <a:spAutoFit/>
          </a:bodyPr>
          <a:lstStyle/>
          <a:p>
            <a:r>
              <a:rPr lang="en-US" b="1">
                <a:latin typeface="Calibri" panose="020F0502020204030204" pitchFamily="34" charset="0"/>
                <a:ea typeface="Sunflower" pitchFamily="2" charset="0"/>
                <a:cs typeface="Calibri" panose="020F0502020204030204" pitchFamily="34" charset="0"/>
              </a:rPr>
              <a:t>When substituting the image, make sure to click on the shape you will place the image in. Under “Shape Format” in the upper toolbar, in the fill tab, choose “Picture or Texture Fill”. Once a photo has been uploaded in the designated shape, use the crop tool under the “Shape Format” toolbar to adjust placement and sizing of the image. </a:t>
            </a:r>
          </a:p>
        </p:txBody>
      </p:sp>
      <p:sp>
        <p:nvSpPr>
          <p:cNvPr id="16" name="TextBox 15">
            <a:extLst>
              <a:ext uri="{FF2B5EF4-FFF2-40B4-BE49-F238E27FC236}">
                <a16:creationId xmlns:a16="http://schemas.microsoft.com/office/drawing/2014/main" id="{7C3859AE-62DA-C72B-C5CC-26BB3C0AD642}"/>
              </a:ext>
            </a:extLst>
          </p:cNvPr>
          <p:cNvSpPr txBox="1"/>
          <p:nvPr/>
        </p:nvSpPr>
        <p:spPr>
          <a:xfrm>
            <a:off x="9753600" y="800100"/>
            <a:ext cx="6732412" cy="707886"/>
          </a:xfrm>
          <a:prstGeom prst="rect">
            <a:avLst/>
          </a:prstGeom>
          <a:noFill/>
        </p:spPr>
        <p:txBody>
          <a:bodyPr wrap="square" rtlCol="0">
            <a:spAutoFit/>
          </a:bodyPr>
          <a:lstStyle/>
          <a:p>
            <a:r>
              <a:rPr lang="en-US" sz="4000" b="1">
                <a:latin typeface="Calibri" panose="020F0502020204030204" pitchFamily="34" charset="0"/>
                <a:ea typeface="Sunflower" pitchFamily="2" charset="0"/>
                <a:cs typeface="Calibri" panose="020F0502020204030204" pitchFamily="34" charset="0"/>
              </a:rPr>
              <a:t>Textures</a:t>
            </a:r>
          </a:p>
        </p:txBody>
      </p:sp>
      <p:pic>
        <p:nvPicPr>
          <p:cNvPr id="13" name="Picture 12" descr="A textured background in ASTHO blue.">
            <a:extLst>
              <a:ext uri="{FF2B5EF4-FFF2-40B4-BE49-F238E27FC236}">
                <a16:creationId xmlns:a16="http://schemas.microsoft.com/office/drawing/2014/main" id="{6FE8F6FF-F5AC-0F26-D62C-EFA58B95FE73}"/>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643" y="1515220"/>
            <a:ext cx="7772400" cy="3942089"/>
          </a:xfrm>
          <a:prstGeom prst="rect">
            <a:avLst/>
          </a:prstGeom>
        </p:spPr>
      </p:pic>
      <p:pic>
        <p:nvPicPr>
          <p:cNvPr id="15" name="Picture 14" descr="A textured background in ASTHO orange.">
            <a:extLst>
              <a:ext uri="{FF2B5EF4-FFF2-40B4-BE49-F238E27FC236}">
                <a16:creationId xmlns:a16="http://schemas.microsoft.com/office/drawing/2014/main" id="{2A46BEA5-E4D4-92C7-DE50-00C6E7541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5797486"/>
            <a:ext cx="7772400" cy="3942089"/>
          </a:xfrm>
          <a:prstGeom prst="rect">
            <a:avLst/>
          </a:prstGeom>
        </p:spPr>
      </p:pic>
      <p:sp>
        <p:nvSpPr>
          <p:cNvPr id="18" name="Title 17" hidden="1">
            <a:extLst>
              <a:ext uri="{FF2B5EF4-FFF2-40B4-BE49-F238E27FC236}">
                <a16:creationId xmlns:a16="http://schemas.microsoft.com/office/drawing/2014/main" id="{C4F9ADDB-08DB-1A12-76AA-3E60BF0449EA}"/>
              </a:ext>
            </a:extLst>
          </p:cNvPr>
          <p:cNvSpPr>
            <a:spLocks noGrp="1"/>
          </p:cNvSpPr>
          <p:nvPr>
            <p:ph type="title" idx="4294967295"/>
          </p:nvPr>
        </p:nvSpPr>
        <p:spPr>
          <a:xfrm>
            <a:off x="1257300" y="-1989137"/>
            <a:ext cx="15773400" cy="646331"/>
          </a:xfrm>
          <a:prstGeom prst="rect">
            <a:avLst/>
          </a:prstGeom>
        </p:spPr>
        <p:txBody>
          <a:bodyPr anchor="b"/>
          <a:lstStyle/>
          <a:p>
            <a:r>
              <a:rPr lang="en-US"/>
              <a:t>Resource Slide</a:t>
            </a:r>
          </a:p>
        </p:txBody>
      </p:sp>
      <p:sp>
        <p:nvSpPr>
          <p:cNvPr id="20" name="TextBox 19">
            <a:extLst>
              <a:ext uri="{FF2B5EF4-FFF2-40B4-BE49-F238E27FC236}">
                <a16:creationId xmlns:a16="http://schemas.microsoft.com/office/drawing/2014/main" id="{1A894A01-734F-474C-9804-D7FD6F6403D2}"/>
              </a:ext>
            </a:extLst>
          </p:cNvPr>
          <p:cNvSpPr txBox="1"/>
          <p:nvPr/>
        </p:nvSpPr>
        <p:spPr>
          <a:xfrm>
            <a:off x="727291" y="6354964"/>
            <a:ext cx="1297386" cy="646331"/>
          </a:xfrm>
          <a:prstGeom prst="rect">
            <a:avLst/>
          </a:prstGeom>
          <a:noFill/>
        </p:spPr>
        <p:txBody>
          <a:bodyPr wrap="square" rtlCol="0">
            <a:spAutoFit/>
          </a:bodyPr>
          <a:lstStyle/>
          <a:p>
            <a:pPr algn="ctr"/>
            <a:r>
              <a:rPr lang="en-US">
                <a:solidFill>
                  <a:schemeClr val="bg1"/>
                </a:solidFill>
              </a:rPr>
              <a:t>White Text Overlay</a:t>
            </a:r>
          </a:p>
        </p:txBody>
      </p:sp>
      <p:sp>
        <p:nvSpPr>
          <p:cNvPr id="22" name="TextBox 21">
            <a:extLst>
              <a:ext uri="{FF2B5EF4-FFF2-40B4-BE49-F238E27FC236}">
                <a16:creationId xmlns:a16="http://schemas.microsoft.com/office/drawing/2014/main" id="{BD11E6C1-58AB-C985-BB6C-35F919160884}"/>
              </a:ext>
            </a:extLst>
          </p:cNvPr>
          <p:cNvSpPr txBox="1"/>
          <p:nvPr/>
        </p:nvSpPr>
        <p:spPr>
          <a:xfrm>
            <a:off x="2281771" y="6354964"/>
            <a:ext cx="1297386" cy="646331"/>
          </a:xfrm>
          <a:prstGeom prst="rect">
            <a:avLst/>
          </a:prstGeom>
          <a:noFill/>
        </p:spPr>
        <p:txBody>
          <a:bodyPr wrap="square" rtlCol="0">
            <a:spAutoFit/>
          </a:bodyPr>
          <a:lstStyle/>
          <a:p>
            <a:pPr algn="ctr"/>
            <a:r>
              <a:rPr lang="en-US">
                <a:solidFill>
                  <a:schemeClr val="bg1"/>
                </a:solidFill>
              </a:rPr>
              <a:t>White Text Overlay</a:t>
            </a:r>
          </a:p>
        </p:txBody>
      </p:sp>
    </p:spTree>
    <p:extLst>
      <p:ext uri="{BB962C8B-B14F-4D97-AF65-F5344CB8AC3E}">
        <p14:creationId xmlns:p14="http://schemas.microsoft.com/office/powerpoint/2010/main" val="220622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2AC0B10-B972-C6BC-03C5-7317AD9A73AB}"/>
              </a:ext>
              <a:ext uri="{C183D7F6-B498-43B3-948B-1728B52AA6E4}">
                <adec:decorative xmlns:adec="http://schemas.microsoft.com/office/drawing/2017/decorative" val="1"/>
              </a:ext>
            </a:extLst>
          </p:cNvPr>
          <p:cNvSpPr/>
          <p:nvPr/>
        </p:nvSpPr>
        <p:spPr>
          <a:xfrm>
            <a:off x="-228600" y="1541"/>
            <a:ext cx="10168487" cy="10285460"/>
          </a:xfrm>
          <a:custGeom>
            <a:avLst/>
            <a:gdLst/>
            <a:ahLst/>
            <a:cxnLst/>
            <a:rect l="l" t="t" r="r" b="b"/>
            <a:pathLst>
              <a:path w="2607878" h="2814454">
                <a:moveTo>
                  <a:pt x="0" y="0"/>
                </a:moveTo>
                <a:lnTo>
                  <a:pt x="2607878" y="0"/>
                </a:lnTo>
                <a:lnTo>
                  <a:pt x="2607878" y="2814454"/>
                </a:lnTo>
                <a:lnTo>
                  <a:pt x="0" y="2814454"/>
                </a:lnTo>
                <a:close/>
              </a:path>
            </a:pathLst>
          </a:custGeom>
          <a:solidFill>
            <a:srgbClr val="C05711"/>
          </a:solidFill>
        </p:spPr>
        <p:txBody>
          <a:bodyPr/>
          <a:lstStyle/>
          <a:p>
            <a:endParaRPr lang="en-US"/>
          </a:p>
        </p:txBody>
      </p:sp>
      <p:sp>
        <p:nvSpPr>
          <p:cNvPr id="29" name="TextBox 29">
            <a:extLst>
              <a:ext uri="{FF2B5EF4-FFF2-40B4-BE49-F238E27FC236}">
                <a16:creationId xmlns:a16="http://schemas.microsoft.com/office/drawing/2014/main" id="{4BD80B53-D259-EA30-7478-AFE4BE787246}"/>
              </a:ext>
            </a:extLst>
          </p:cNvPr>
          <p:cNvSpPr txBox="1"/>
          <p:nvPr/>
        </p:nvSpPr>
        <p:spPr>
          <a:xfrm>
            <a:off x="773523" y="647700"/>
            <a:ext cx="7502344" cy="1209049"/>
          </a:xfrm>
          <a:prstGeom prst="rect">
            <a:avLst/>
          </a:prstGeom>
        </p:spPr>
        <p:txBody>
          <a:bodyPr lIns="0" tIns="0" rIns="0" bIns="0" rtlCol="0" anchor="t">
            <a:spAutoFit/>
          </a:bodyPr>
          <a:lstStyle/>
          <a:p>
            <a:pPr>
              <a:lnSpc>
                <a:spcPts val="9180"/>
              </a:lnSpc>
            </a:pPr>
            <a:r>
              <a:rPr lang="en-US" sz="9663" b="1">
                <a:solidFill>
                  <a:srgbClr val="FFFFFF"/>
                </a:solidFill>
                <a:latin typeface="Calibri" panose="020F0502020204030204" pitchFamily="34" charset="0"/>
                <a:cs typeface="Calibri" panose="020F0502020204030204" pitchFamily="34" charset="0"/>
              </a:rPr>
              <a:t>Objectives</a:t>
            </a:r>
          </a:p>
        </p:txBody>
      </p:sp>
      <p:sp>
        <p:nvSpPr>
          <p:cNvPr id="10" name="Freeform 7">
            <a:extLst>
              <a:ext uri="{FF2B5EF4-FFF2-40B4-BE49-F238E27FC236}">
                <a16:creationId xmlns:a16="http://schemas.microsoft.com/office/drawing/2014/main" id="{780C6CAF-DBE9-D61B-F8FE-199B053E29E7}"/>
              </a:ext>
              <a:ext uri="{C183D7F6-B498-43B3-948B-1728B52AA6E4}">
                <adec:decorative xmlns:adec="http://schemas.microsoft.com/office/drawing/2017/decorative" val="1"/>
              </a:ext>
            </a:extLst>
          </p:cNvPr>
          <p:cNvSpPr/>
          <p:nvPr/>
        </p:nvSpPr>
        <p:spPr>
          <a:xfrm>
            <a:off x="9021353" y="610503"/>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txBody>
          <a:bodyPr/>
          <a:lstStyle/>
          <a:p>
            <a:endParaRPr lang="en-US"/>
          </a:p>
        </p:txBody>
      </p:sp>
      <p:sp>
        <p:nvSpPr>
          <p:cNvPr id="7" name="TextBox 8">
            <a:extLst>
              <a:ext uri="{FF2B5EF4-FFF2-40B4-BE49-F238E27FC236}">
                <a16:creationId xmlns:a16="http://schemas.microsoft.com/office/drawing/2014/main" id="{D1FB5132-C7B4-210F-05EB-55AB0053E4C2}"/>
              </a:ext>
            </a:extLst>
          </p:cNvPr>
          <p:cNvSpPr txBox="1"/>
          <p:nvPr/>
        </p:nvSpPr>
        <p:spPr>
          <a:xfrm>
            <a:off x="9017649" y="1108122"/>
            <a:ext cx="1660436" cy="685316"/>
          </a:xfrm>
          <a:prstGeom prst="rect">
            <a:avLst/>
          </a:prstGeom>
        </p:spPr>
        <p:txBody>
          <a:bodyPr lIns="0" tIns="0" rIns="0" bIns="0" rtlCol="0" anchor="t">
            <a:spAutoFit/>
          </a:bodyPr>
          <a:lstStyle/>
          <a:p>
            <a:pPr algn="ctr">
              <a:lnSpc>
                <a:spcPts val="5197"/>
              </a:lnSpc>
            </a:pPr>
            <a:r>
              <a:rPr lang="en-US" sz="5470" b="1">
                <a:solidFill>
                  <a:srgbClr val="FFFFFF"/>
                </a:solidFill>
                <a:latin typeface="Calibri" panose="020F0502020204030204" pitchFamily="34" charset="0"/>
              </a:rPr>
              <a:t>01</a:t>
            </a:r>
          </a:p>
        </p:txBody>
      </p:sp>
      <p:sp>
        <p:nvSpPr>
          <p:cNvPr id="9" name="TextBox 10">
            <a:extLst>
              <a:ext uri="{FF2B5EF4-FFF2-40B4-BE49-F238E27FC236}">
                <a16:creationId xmlns:a16="http://schemas.microsoft.com/office/drawing/2014/main" id="{92C51F29-7B01-3529-BD69-9972D850D7D9}"/>
              </a:ext>
            </a:extLst>
          </p:cNvPr>
          <p:cNvSpPr txBox="1"/>
          <p:nvPr/>
        </p:nvSpPr>
        <p:spPr>
          <a:xfrm>
            <a:off x="11117666" y="835356"/>
            <a:ext cx="5334218" cy="589905"/>
          </a:xfrm>
          <a:prstGeom prst="rect">
            <a:avLst/>
          </a:prstGeom>
        </p:spPr>
        <p:txBody>
          <a:bodyPr lIns="0" tIns="0" rIns="0" bIns="0" rtlCol="0" anchor="t">
            <a:spAutoFit/>
          </a:bodyPr>
          <a:lstStyle/>
          <a:p>
            <a:pPr>
              <a:lnSpc>
                <a:spcPts val="4554"/>
              </a:lnSpc>
            </a:pPr>
            <a:r>
              <a:rPr lang="en-US" sz="4103">
                <a:solidFill>
                  <a:srgbClr val="C05711"/>
                </a:solidFill>
                <a:latin typeface="Calibri 2"/>
              </a:rPr>
              <a:t>Discuss</a:t>
            </a:r>
          </a:p>
        </p:txBody>
      </p:sp>
      <p:sp>
        <p:nvSpPr>
          <p:cNvPr id="8" name="TextBox 9">
            <a:extLst>
              <a:ext uri="{FF2B5EF4-FFF2-40B4-BE49-F238E27FC236}">
                <a16:creationId xmlns:a16="http://schemas.microsoft.com/office/drawing/2014/main" id="{6C7390B0-DF09-C5EE-22A0-6770628B0A26}"/>
              </a:ext>
            </a:extLst>
          </p:cNvPr>
          <p:cNvSpPr txBox="1"/>
          <p:nvPr/>
        </p:nvSpPr>
        <p:spPr>
          <a:xfrm>
            <a:off x="11117666" y="1489872"/>
            <a:ext cx="6408154" cy="1292662"/>
          </a:xfrm>
          <a:prstGeom prst="rect">
            <a:avLst/>
          </a:prstGeom>
        </p:spPr>
        <p:txBody>
          <a:bodyPr wrap="square" lIns="0" tIns="0" rIns="0" bIns="0" rtlCol="0" anchor="t">
            <a:spAutoFit/>
          </a:bodyPr>
          <a:lstStyle/>
          <a:p>
            <a:pPr lvl="0"/>
            <a:r>
              <a:rPr lang="en-US" sz="2800"/>
              <a:t>Discuss the necessity and urgency of preparing for disruptions in access to opioid prescriptions.</a:t>
            </a:r>
          </a:p>
        </p:txBody>
      </p:sp>
      <p:sp>
        <p:nvSpPr>
          <p:cNvPr id="22" name="Freeform 19">
            <a:extLst>
              <a:ext uri="{FF2B5EF4-FFF2-40B4-BE49-F238E27FC236}">
                <a16:creationId xmlns:a16="http://schemas.microsoft.com/office/drawing/2014/main" id="{8783F16C-B3CD-E280-7DC0-8DA3871F6A21}"/>
              </a:ext>
              <a:ext uri="{C183D7F6-B498-43B3-948B-1728B52AA6E4}">
                <adec:decorative xmlns:adec="http://schemas.microsoft.com/office/drawing/2017/decorative" val="1"/>
              </a:ext>
            </a:extLst>
          </p:cNvPr>
          <p:cNvSpPr/>
          <p:nvPr/>
        </p:nvSpPr>
        <p:spPr>
          <a:xfrm>
            <a:off x="9021353" y="3009900"/>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txBody>
          <a:bodyPr/>
          <a:lstStyle/>
          <a:p>
            <a:endParaRPr lang="en-US"/>
          </a:p>
        </p:txBody>
      </p:sp>
      <p:sp>
        <p:nvSpPr>
          <p:cNvPr id="19" name="TextBox 20">
            <a:extLst>
              <a:ext uri="{FF2B5EF4-FFF2-40B4-BE49-F238E27FC236}">
                <a16:creationId xmlns:a16="http://schemas.microsoft.com/office/drawing/2014/main" id="{34F481A9-AD78-1515-936D-2F28B4C5BE2E}"/>
              </a:ext>
            </a:extLst>
          </p:cNvPr>
          <p:cNvSpPr txBox="1"/>
          <p:nvPr/>
        </p:nvSpPr>
        <p:spPr>
          <a:xfrm>
            <a:off x="9017649" y="3563296"/>
            <a:ext cx="1660436" cy="685316"/>
          </a:xfrm>
          <a:prstGeom prst="rect">
            <a:avLst/>
          </a:prstGeom>
        </p:spPr>
        <p:txBody>
          <a:bodyPr lIns="0" tIns="0" rIns="0" bIns="0" rtlCol="0" anchor="t">
            <a:spAutoFit/>
          </a:bodyPr>
          <a:lstStyle/>
          <a:p>
            <a:pPr algn="ctr">
              <a:lnSpc>
                <a:spcPts val="5197"/>
              </a:lnSpc>
            </a:pPr>
            <a:r>
              <a:rPr lang="en-US" sz="5470" b="1">
                <a:solidFill>
                  <a:srgbClr val="FFFFFF"/>
                </a:solidFill>
                <a:latin typeface="Calibri" panose="020F0502020204030204" pitchFamily="34" charset="0"/>
              </a:rPr>
              <a:t>02</a:t>
            </a:r>
          </a:p>
        </p:txBody>
      </p:sp>
      <p:sp>
        <p:nvSpPr>
          <p:cNvPr id="21" name="TextBox 22">
            <a:extLst>
              <a:ext uri="{FF2B5EF4-FFF2-40B4-BE49-F238E27FC236}">
                <a16:creationId xmlns:a16="http://schemas.microsoft.com/office/drawing/2014/main" id="{0EE31500-41EB-5520-EA2B-948D007DB2F3}"/>
              </a:ext>
            </a:extLst>
          </p:cNvPr>
          <p:cNvSpPr txBox="1"/>
          <p:nvPr/>
        </p:nvSpPr>
        <p:spPr>
          <a:xfrm>
            <a:off x="11117666" y="3185600"/>
            <a:ext cx="5334218" cy="589905"/>
          </a:xfrm>
          <a:prstGeom prst="rect">
            <a:avLst/>
          </a:prstGeom>
        </p:spPr>
        <p:txBody>
          <a:bodyPr lIns="0" tIns="0" rIns="0" bIns="0" rtlCol="0" anchor="t">
            <a:spAutoFit/>
          </a:bodyPr>
          <a:lstStyle/>
          <a:p>
            <a:pPr>
              <a:lnSpc>
                <a:spcPts val="4554"/>
              </a:lnSpc>
            </a:pPr>
            <a:r>
              <a:rPr lang="en-US" sz="4103">
                <a:solidFill>
                  <a:srgbClr val="C05711"/>
                </a:solidFill>
                <a:latin typeface="Calibri 2"/>
              </a:rPr>
              <a:t>Understand</a:t>
            </a:r>
          </a:p>
        </p:txBody>
      </p:sp>
      <p:sp>
        <p:nvSpPr>
          <p:cNvPr id="20" name="TextBox 21">
            <a:extLst>
              <a:ext uri="{FF2B5EF4-FFF2-40B4-BE49-F238E27FC236}">
                <a16:creationId xmlns:a16="http://schemas.microsoft.com/office/drawing/2014/main" id="{41725BC4-7539-9947-7864-732E6D370DD4}"/>
              </a:ext>
            </a:extLst>
          </p:cNvPr>
          <p:cNvSpPr txBox="1"/>
          <p:nvPr/>
        </p:nvSpPr>
        <p:spPr>
          <a:xfrm>
            <a:off x="11117666" y="3840118"/>
            <a:ext cx="6636934" cy="1540678"/>
          </a:xfrm>
          <a:prstGeom prst="rect">
            <a:avLst/>
          </a:prstGeom>
        </p:spPr>
        <p:txBody>
          <a:bodyPr wrap="square" lIns="0" tIns="0" rIns="0" bIns="0" rtlCol="0" anchor="t">
            <a:spAutoFit/>
          </a:bodyPr>
          <a:lstStyle/>
          <a:p>
            <a:pPr>
              <a:lnSpc>
                <a:spcPts val="4130"/>
              </a:lnSpc>
            </a:pPr>
            <a:r>
              <a:rPr lang="en-US" sz="2800"/>
              <a:t>Understand the fundamentals of creating</a:t>
            </a:r>
            <a:br>
              <a:rPr lang="en-US" sz="2800"/>
            </a:br>
            <a:r>
              <a:rPr lang="en-US" sz="2800"/>
              <a:t>a response protocol, including identifying partners, roles, and responsibilities.</a:t>
            </a:r>
          </a:p>
        </p:txBody>
      </p:sp>
      <p:sp>
        <p:nvSpPr>
          <p:cNvPr id="16" name="Freeform 15">
            <a:extLst>
              <a:ext uri="{FF2B5EF4-FFF2-40B4-BE49-F238E27FC236}">
                <a16:creationId xmlns:a16="http://schemas.microsoft.com/office/drawing/2014/main" id="{4AC7DD36-FA33-2D4B-7AAD-8AAA2B43895A}"/>
              </a:ext>
              <a:ext uri="{C183D7F6-B498-43B3-948B-1728B52AA6E4}">
                <adec:decorative xmlns:adec="http://schemas.microsoft.com/office/drawing/2017/decorative" val="1"/>
              </a:ext>
            </a:extLst>
          </p:cNvPr>
          <p:cNvSpPr/>
          <p:nvPr/>
        </p:nvSpPr>
        <p:spPr>
          <a:xfrm>
            <a:off x="9021353" y="5462226"/>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txBody>
          <a:bodyPr/>
          <a:lstStyle/>
          <a:p>
            <a:endParaRPr lang="en-US"/>
          </a:p>
        </p:txBody>
      </p:sp>
      <p:sp>
        <p:nvSpPr>
          <p:cNvPr id="15" name="TextBox 16">
            <a:extLst>
              <a:ext uri="{FF2B5EF4-FFF2-40B4-BE49-F238E27FC236}">
                <a16:creationId xmlns:a16="http://schemas.microsoft.com/office/drawing/2014/main" id="{5FE4107C-22FD-49E4-6339-02BD0C2EB737}"/>
              </a:ext>
            </a:extLst>
          </p:cNvPr>
          <p:cNvSpPr txBox="1"/>
          <p:nvPr/>
        </p:nvSpPr>
        <p:spPr>
          <a:xfrm>
            <a:off x="9017649" y="5994231"/>
            <a:ext cx="1660436" cy="685316"/>
          </a:xfrm>
          <a:prstGeom prst="rect">
            <a:avLst/>
          </a:prstGeom>
        </p:spPr>
        <p:txBody>
          <a:bodyPr lIns="0" tIns="0" rIns="0" bIns="0" rtlCol="0" anchor="t">
            <a:spAutoFit/>
          </a:bodyPr>
          <a:lstStyle/>
          <a:p>
            <a:pPr algn="ctr">
              <a:lnSpc>
                <a:spcPts val="5197"/>
              </a:lnSpc>
            </a:pPr>
            <a:r>
              <a:rPr lang="en-US" sz="5470" b="1">
                <a:solidFill>
                  <a:srgbClr val="FFFFFF"/>
                </a:solidFill>
                <a:latin typeface="Calibri" panose="020F0502020204030204" pitchFamily="34" charset="0"/>
              </a:rPr>
              <a:t>03</a:t>
            </a:r>
          </a:p>
        </p:txBody>
      </p:sp>
      <p:sp>
        <p:nvSpPr>
          <p:cNvPr id="13" name="TextBox 13">
            <a:extLst>
              <a:ext uri="{FF2B5EF4-FFF2-40B4-BE49-F238E27FC236}">
                <a16:creationId xmlns:a16="http://schemas.microsoft.com/office/drawing/2014/main" id="{19F5C6B1-2D78-3E63-C4BE-7EB357D90A4A}"/>
              </a:ext>
            </a:extLst>
          </p:cNvPr>
          <p:cNvSpPr txBox="1"/>
          <p:nvPr/>
        </p:nvSpPr>
        <p:spPr>
          <a:xfrm>
            <a:off x="11117666" y="5691506"/>
            <a:ext cx="5334218" cy="589905"/>
          </a:xfrm>
          <a:prstGeom prst="rect">
            <a:avLst/>
          </a:prstGeom>
        </p:spPr>
        <p:txBody>
          <a:bodyPr lIns="0" tIns="0" rIns="0" bIns="0" rtlCol="0" anchor="t">
            <a:spAutoFit/>
          </a:bodyPr>
          <a:lstStyle/>
          <a:p>
            <a:pPr>
              <a:lnSpc>
                <a:spcPts val="4554"/>
              </a:lnSpc>
            </a:pPr>
            <a:r>
              <a:rPr lang="en-US" sz="4103">
                <a:solidFill>
                  <a:srgbClr val="C05711"/>
                </a:solidFill>
                <a:latin typeface="Calibri 2"/>
              </a:rPr>
              <a:t>Enhance</a:t>
            </a:r>
          </a:p>
        </p:txBody>
      </p:sp>
      <p:sp>
        <p:nvSpPr>
          <p:cNvPr id="12" name="TextBox 12">
            <a:extLst>
              <a:ext uri="{FF2B5EF4-FFF2-40B4-BE49-F238E27FC236}">
                <a16:creationId xmlns:a16="http://schemas.microsoft.com/office/drawing/2014/main" id="{AA26D6D9-E9FD-842F-CE52-1BD9F8FFA207}"/>
              </a:ext>
            </a:extLst>
          </p:cNvPr>
          <p:cNvSpPr txBox="1"/>
          <p:nvPr/>
        </p:nvSpPr>
        <p:spPr>
          <a:xfrm>
            <a:off x="11117666" y="6346022"/>
            <a:ext cx="6636934" cy="1014893"/>
          </a:xfrm>
          <a:prstGeom prst="rect">
            <a:avLst/>
          </a:prstGeom>
        </p:spPr>
        <p:txBody>
          <a:bodyPr wrap="square" lIns="0" tIns="0" rIns="0" bIns="0" rtlCol="0" anchor="t">
            <a:spAutoFit/>
          </a:bodyPr>
          <a:lstStyle/>
          <a:p>
            <a:pPr>
              <a:lnSpc>
                <a:spcPts val="4130"/>
              </a:lnSpc>
            </a:pPr>
            <a:r>
              <a:rPr lang="en-US" sz="2800"/>
              <a:t>Enhance cross-sectoral partnerships</a:t>
            </a:r>
            <a:br>
              <a:rPr lang="en-US" sz="2800"/>
            </a:br>
            <a:r>
              <a:rPr lang="en-US" sz="2800"/>
              <a:t>to respond to opioid prescription disruptions</a:t>
            </a:r>
          </a:p>
        </p:txBody>
      </p:sp>
      <p:grpSp>
        <p:nvGrpSpPr>
          <p:cNvPr id="23" name="Group 23">
            <a:extLst>
              <a:ext uri="{FF2B5EF4-FFF2-40B4-BE49-F238E27FC236}">
                <a16:creationId xmlns:a16="http://schemas.microsoft.com/office/drawing/2014/main" id="{58D403A9-707E-C05F-FB57-1980EB2A8D6E}"/>
              </a:ext>
              <a:ext uri="{C183D7F6-B498-43B3-948B-1728B52AA6E4}">
                <adec:decorative xmlns:adec="http://schemas.microsoft.com/office/drawing/2017/decorative" val="1"/>
              </a:ext>
            </a:extLst>
          </p:cNvPr>
          <p:cNvGrpSpPr>
            <a:grpSpLocks noChangeAspect="1"/>
          </p:cNvGrpSpPr>
          <p:nvPr/>
        </p:nvGrpSpPr>
        <p:grpSpPr>
          <a:xfrm>
            <a:off x="1130756" y="2580499"/>
            <a:ext cx="7145111" cy="7145111"/>
            <a:chOff x="0" y="0"/>
            <a:chExt cx="5615940" cy="5615940"/>
          </a:xfrm>
        </p:grpSpPr>
        <p:sp>
          <p:nvSpPr>
            <p:cNvPr id="24" name="Freeform 24">
              <a:extLst>
                <a:ext uri="{FF2B5EF4-FFF2-40B4-BE49-F238E27FC236}">
                  <a16:creationId xmlns:a16="http://schemas.microsoft.com/office/drawing/2014/main" id="{0882F6F3-7D99-5631-79F9-A919973FB911}"/>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solidFill>
              <a:srgbClr val="00476B"/>
            </a:solidFill>
            <a:ln w="12700">
              <a:solidFill>
                <a:srgbClr val="000000"/>
              </a:solidFill>
            </a:ln>
          </p:spPr>
          <p:txBody>
            <a:bodyPr/>
            <a:lstStyle/>
            <a:p>
              <a:endParaRPr lang="en-US"/>
            </a:p>
          </p:txBody>
        </p:sp>
        <p:sp>
          <p:nvSpPr>
            <p:cNvPr id="25" name="Freeform 25">
              <a:extLst>
                <a:ext uri="{FF2B5EF4-FFF2-40B4-BE49-F238E27FC236}">
                  <a16:creationId xmlns:a16="http://schemas.microsoft.com/office/drawing/2014/main" id="{AAF78BB5-7F6F-BD8E-FC65-F9A51210CBFE}"/>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txBody>
            <a:bodyPr/>
            <a:lstStyle/>
            <a:p>
              <a:endParaRPr lang="en-US"/>
            </a:p>
          </p:txBody>
        </p:sp>
      </p:grpSp>
      <p:grpSp>
        <p:nvGrpSpPr>
          <p:cNvPr id="26" name="Group 26">
            <a:extLst>
              <a:ext uri="{FF2B5EF4-FFF2-40B4-BE49-F238E27FC236}">
                <a16:creationId xmlns:a16="http://schemas.microsoft.com/office/drawing/2014/main" id="{C6B4AAD6-7D7A-3822-2E3F-FF48F74FCA84}"/>
              </a:ext>
              <a:ext uri="{C183D7F6-B498-43B3-948B-1728B52AA6E4}">
                <adec:decorative xmlns:adec="http://schemas.microsoft.com/office/drawing/2017/decorative" val="1"/>
              </a:ext>
            </a:extLst>
          </p:cNvPr>
          <p:cNvGrpSpPr>
            <a:grpSpLocks noChangeAspect="1"/>
          </p:cNvGrpSpPr>
          <p:nvPr/>
        </p:nvGrpSpPr>
        <p:grpSpPr>
          <a:xfrm>
            <a:off x="773523" y="2270939"/>
            <a:ext cx="7145111" cy="7145111"/>
            <a:chOff x="0" y="0"/>
            <a:chExt cx="5615940" cy="5615940"/>
          </a:xfrm>
        </p:grpSpPr>
        <p:sp>
          <p:nvSpPr>
            <p:cNvPr id="27" name="Freeform 27">
              <a:extLst>
                <a:ext uri="{FF2B5EF4-FFF2-40B4-BE49-F238E27FC236}">
                  <a16:creationId xmlns:a16="http://schemas.microsoft.com/office/drawing/2014/main" id="{F96A93F0-1E5E-08D6-287E-EA29A597DEEE}"/>
                </a:ext>
                <a:ext uri="{C183D7F6-B498-43B3-948B-1728B52AA6E4}">
                  <adec:decorative xmlns:adec="http://schemas.microsoft.com/office/drawing/2017/decorative" val="1"/>
                </a:ext>
              </a:extLst>
            </p:cNvPr>
            <p:cNvSpPr/>
            <p:nvPr/>
          </p:nvSpPr>
          <p:spPr>
            <a:xfrm>
              <a:off x="16510" y="16510"/>
              <a:ext cx="5584190" cy="5584190"/>
            </a:xfrm>
            <a:custGeom>
              <a:avLst/>
              <a:gdLst/>
              <a:ahLst/>
              <a:cxnLst/>
              <a:rect l="l" t="t" r="r" b="b"/>
              <a:pathLst>
                <a:path w="5584190" h="5584190">
                  <a:moveTo>
                    <a:pt x="5584190" y="5584190"/>
                  </a:moveTo>
                  <a:lnTo>
                    <a:pt x="1143000" y="5584190"/>
                  </a:lnTo>
                  <a:cubicBezTo>
                    <a:pt x="511810" y="5584190"/>
                    <a:pt x="0" y="5072380"/>
                    <a:pt x="0" y="4441190"/>
                  </a:cubicBezTo>
                  <a:lnTo>
                    <a:pt x="0" y="0"/>
                  </a:lnTo>
                  <a:lnTo>
                    <a:pt x="4441190" y="0"/>
                  </a:lnTo>
                  <a:cubicBezTo>
                    <a:pt x="5072380" y="0"/>
                    <a:pt x="5584190" y="511810"/>
                    <a:pt x="5584190" y="1143000"/>
                  </a:cubicBezTo>
                  <a:lnTo>
                    <a:pt x="5584190" y="5584190"/>
                  </a:lnTo>
                  <a:close/>
                </a:path>
              </a:pathLst>
            </a:custGeom>
            <a:blipFill>
              <a:blip r:embed="rId3"/>
              <a:stretch>
                <a:fillRect l="-14768" r="-35325"/>
              </a:stretch>
            </a:blipFill>
          </p:spPr>
          <p:txBody>
            <a:bodyPr/>
            <a:lstStyle/>
            <a:p>
              <a:endParaRPr lang="en-US"/>
            </a:p>
          </p:txBody>
        </p:sp>
        <p:sp>
          <p:nvSpPr>
            <p:cNvPr id="28" name="Freeform 28">
              <a:extLst>
                <a:ext uri="{FF2B5EF4-FFF2-40B4-BE49-F238E27FC236}">
                  <a16:creationId xmlns:a16="http://schemas.microsoft.com/office/drawing/2014/main" id="{FC53FBFE-2459-34C9-5E3F-4E8E98AA09F8}"/>
                </a:ext>
                <a:ext uri="{C183D7F6-B498-43B3-948B-1728B52AA6E4}">
                  <adec:decorative xmlns:adec="http://schemas.microsoft.com/office/drawing/2017/decorative" val="1"/>
                </a:ext>
              </a:extLst>
            </p:cNvPr>
            <p:cNvSpPr/>
            <p:nvPr/>
          </p:nvSpPr>
          <p:spPr>
            <a:xfrm>
              <a:off x="0" y="0"/>
              <a:ext cx="5615940" cy="5615940"/>
            </a:xfrm>
            <a:custGeom>
              <a:avLst/>
              <a:gdLst/>
              <a:ahLst/>
              <a:cxnLst/>
              <a:rect l="l" t="t" r="r" b="b"/>
              <a:pathLst>
                <a:path w="5615940" h="5615940">
                  <a:moveTo>
                    <a:pt x="5615940" y="5615940"/>
                  </a:moveTo>
                  <a:lnTo>
                    <a:pt x="1158240" y="5615940"/>
                  </a:lnTo>
                  <a:cubicBezTo>
                    <a:pt x="519430" y="5615940"/>
                    <a:pt x="0" y="5096510"/>
                    <a:pt x="0" y="4457700"/>
                  </a:cubicBezTo>
                  <a:lnTo>
                    <a:pt x="0" y="0"/>
                  </a:lnTo>
                  <a:lnTo>
                    <a:pt x="4457700" y="0"/>
                  </a:lnTo>
                  <a:cubicBezTo>
                    <a:pt x="5096510" y="0"/>
                    <a:pt x="5615940" y="519430"/>
                    <a:pt x="5615940" y="1158240"/>
                  </a:cubicBezTo>
                  <a:lnTo>
                    <a:pt x="5615940" y="5615940"/>
                  </a:lnTo>
                  <a:close/>
                  <a:moveTo>
                    <a:pt x="31750" y="31750"/>
                  </a:moveTo>
                  <a:lnTo>
                    <a:pt x="31750" y="4457700"/>
                  </a:lnTo>
                  <a:cubicBezTo>
                    <a:pt x="31750" y="5078730"/>
                    <a:pt x="537210" y="5585460"/>
                    <a:pt x="1159510" y="5585460"/>
                  </a:cubicBezTo>
                  <a:lnTo>
                    <a:pt x="5585460" y="5585460"/>
                  </a:lnTo>
                  <a:lnTo>
                    <a:pt x="5585460" y="1158240"/>
                  </a:lnTo>
                  <a:cubicBezTo>
                    <a:pt x="5585460" y="537210"/>
                    <a:pt x="5080000" y="30480"/>
                    <a:pt x="4457700" y="30480"/>
                  </a:cubicBezTo>
                  <a:lnTo>
                    <a:pt x="31750" y="30480"/>
                  </a:lnTo>
                  <a:lnTo>
                    <a:pt x="31750" y="31750"/>
                  </a:lnTo>
                  <a:close/>
                </a:path>
              </a:pathLst>
            </a:custGeom>
            <a:solidFill>
              <a:srgbClr val="00476B"/>
            </a:solidFill>
          </p:spPr>
          <p:txBody>
            <a:bodyPr/>
            <a:lstStyle/>
            <a:p>
              <a:endParaRPr lang="en-US"/>
            </a:p>
          </p:txBody>
        </p:sp>
      </p:grpSp>
      <p:sp>
        <p:nvSpPr>
          <p:cNvPr id="2" name="Title 1" hidden="1">
            <a:extLst>
              <a:ext uri="{FF2B5EF4-FFF2-40B4-BE49-F238E27FC236}">
                <a16:creationId xmlns:a16="http://schemas.microsoft.com/office/drawing/2014/main" id="{37778A39-027E-00B1-40AC-745AB14078B7}"/>
              </a:ext>
            </a:extLst>
          </p:cNvPr>
          <p:cNvSpPr>
            <a:spLocks noGrp="1"/>
          </p:cNvSpPr>
          <p:nvPr>
            <p:ph type="title" idx="4294967295"/>
          </p:nvPr>
        </p:nvSpPr>
        <p:spPr>
          <a:xfrm>
            <a:off x="1257300" y="-1989136"/>
            <a:ext cx="15773400" cy="845652"/>
          </a:xfrm>
          <a:prstGeom prst="rect">
            <a:avLst/>
          </a:prstGeom>
        </p:spPr>
        <p:txBody>
          <a:bodyPr anchor="b"/>
          <a:lstStyle/>
          <a:p>
            <a:r>
              <a:rPr lang="en-US"/>
              <a:t>List Slide 1</a:t>
            </a:r>
          </a:p>
        </p:txBody>
      </p:sp>
      <p:sp>
        <p:nvSpPr>
          <p:cNvPr id="4" name="Freeform 3">
            <a:extLst>
              <a:ext uri="{FF2B5EF4-FFF2-40B4-BE49-F238E27FC236}">
                <a16:creationId xmlns:a16="http://schemas.microsoft.com/office/drawing/2014/main" id="{EFFEFB19-CEB8-8992-34FA-482990CC3AF7}"/>
              </a:ext>
              <a:ext uri="{C183D7F6-B498-43B3-948B-1728B52AA6E4}">
                <adec:decorative xmlns:adec="http://schemas.microsoft.com/office/drawing/2017/decorative" val="1"/>
              </a:ext>
            </a:extLst>
          </p:cNvPr>
          <p:cNvSpPr/>
          <p:nvPr/>
        </p:nvSpPr>
        <p:spPr>
          <a:xfrm>
            <a:off x="9021353" y="7822834"/>
            <a:ext cx="1653027" cy="16604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76B"/>
          </a:solidFill>
        </p:spPr>
        <p:txBody>
          <a:bodyPr/>
          <a:lstStyle/>
          <a:p>
            <a:endParaRPr lang="en-US"/>
          </a:p>
        </p:txBody>
      </p:sp>
      <p:sp>
        <p:nvSpPr>
          <p:cNvPr id="5" name="TextBox 16">
            <a:extLst>
              <a:ext uri="{FF2B5EF4-FFF2-40B4-BE49-F238E27FC236}">
                <a16:creationId xmlns:a16="http://schemas.microsoft.com/office/drawing/2014/main" id="{17726351-B085-3FAE-DCCC-9B46AABBE878}"/>
              </a:ext>
            </a:extLst>
          </p:cNvPr>
          <p:cNvSpPr txBox="1"/>
          <p:nvPr/>
        </p:nvSpPr>
        <p:spPr>
          <a:xfrm>
            <a:off x="9017649" y="8354839"/>
            <a:ext cx="1660436" cy="685316"/>
          </a:xfrm>
          <a:prstGeom prst="rect">
            <a:avLst/>
          </a:prstGeom>
        </p:spPr>
        <p:txBody>
          <a:bodyPr lIns="0" tIns="0" rIns="0" bIns="0" rtlCol="0" anchor="t">
            <a:spAutoFit/>
          </a:bodyPr>
          <a:lstStyle/>
          <a:p>
            <a:pPr algn="ctr">
              <a:lnSpc>
                <a:spcPts val="5197"/>
              </a:lnSpc>
            </a:pPr>
            <a:r>
              <a:rPr lang="en-US" sz="5470" b="1">
                <a:solidFill>
                  <a:srgbClr val="FFFFFF"/>
                </a:solidFill>
                <a:latin typeface="Calibri" panose="020F0502020204030204" pitchFamily="34" charset="0"/>
              </a:rPr>
              <a:t>04</a:t>
            </a:r>
          </a:p>
        </p:txBody>
      </p:sp>
      <p:sp>
        <p:nvSpPr>
          <p:cNvPr id="6" name="TextBox 13">
            <a:extLst>
              <a:ext uri="{FF2B5EF4-FFF2-40B4-BE49-F238E27FC236}">
                <a16:creationId xmlns:a16="http://schemas.microsoft.com/office/drawing/2014/main" id="{CDD5BEE4-CC61-2B7B-DFA7-E30319460B51}"/>
              </a:ext>
            </a:extLst>
          </p:cNvPr>
          <p:cNvSpPr txBox="1"/>
          <p:nvPr/>
        </p:nvSpPr>
        <p:spPr>
          <a:xfrm>
            <a:off x="11117666" y="7764934"/>
            <a:ext cx="5334218" cy="589905"/>
          </a:xfrm>
          <a:prstGeom prst="rect">
            <a:avLst/>
          </a:prstGeom>
        </p:spPr>
        <p:txBody>
          <a:bodyPr lIns="0" tIns="0" rIns="0" bIns="0" rtlCol="0" anchor="t">
            <a:spAutoFit/>
          </a:bodyPr>
          <a:lstStyle/>
          <a:p>
            <a:pPr>
              <a:lnSpc>
                <a:spcPts val="4554"/>
              </a:lnSpc>
            </a:pPr>
            <a:r>
              <a:rPr lang="en-US" sz="4103">
                <a:solidFill>
                  <a:srgbClr val="C05711"/>
                </a:solidFill>
                <a:latin typeface="Calibri 2"/>
              </a:rPr>
              <a:t>Practice</a:t>
            </a:r>
          </a:p>
        </p:txBody>
      </p:sp>
      <p:sp>
        <p:nvSpPr>
          <p:cNvPr id="11" name="TextBox 12">
            <a:extLst>
              <a:ext uri="{FF2B5EF4-FFF2-40B4-BE49-F238E27FC236}">
                <a16:creationId xmlns:a16="http://schemas.microsoft.com/office/drawing/2014/main" id="{A66B2064-54D3-E646-9EBE-EB2E27F95169}"/>
              </a:ext>
            </a:extLst>
          </p:cNvPr>
          <p:cNvSpPr txBox="1"/>
          <p:nvPr/>
        </p:nvSpPr>
        <p:spPr>
          <a:xfrm>
            <a:off x="11117666" y="8419450"/>
            <a:ext cx="6636934" cy="1292662"/>
          </a:xfrm>
          <a:prstGeom prst="rect">
            <a:avLst/>
          </a:prstGeom>
        </p:spPr>
        <p:txBody>
          <a:bodyPr wrap="square" lIns="0" tIns="0" rIns="0" bIns="0" rtlCol="0" anchor="t">
            <a:spAutoFit/>
          </a:bodyPr>
          <a:lstStyle/>
          <a:p>
            <a:pPr lvl="0"/>
            <a:r>
              <a:rPr lang="en-US" sz="2800" dirty="0"/>
              <a:t>Practice response scenarios to support developing and/or enhancing our opioid prescription disruption protocol. </a:t>
            </a:r>
          </a:p>
        </p:txBody>
      </p:sp>
    </p:spTree>
    <p:extLst>
      <p:ext uri="{BB962C8B-B14F-4D97-AF65-F5344CB8AC3E}">
        <p14:creationId xmlns:p14="http://schemas.microsoft.com/office/powerpoint/2010/main" val="2633147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3">
            <a:extLst>
              <a:ext uri="{FF2B5EF4-FFF2-40B4-BE49-F238E27FC236}">
                <a16:creationId xmlns:a16="http://schemas.microsoft.com/office/drawing/2014/main" id="{8D6BEDCB-C628-8501-ED43-46D290CD68EC}"/>
              </a:ext>
              <a:ext uri="{C183D7F6-B498-43B3-948B-1728B52AA6E4}">
                <adec:decorative xmlns:adec="http://schemas.microsoft.com/office/drawing/2017/decorative" val="1"/>
              </a:ext>
            </a:extLst>
          </p:cNvPr>
          <p:cNvSpPr/>
          <p:nvPr/>
        </p:nvSpPr>
        <p:spPr>
          <a:xfrm>
            <a:off x="-12438124" y="791355"/>
            <a:ext cx="17962909"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C05711"/>
          </a:solidFill>
        </p:spPr>
        <p:txBody>
          <a:bodyPr/>
          <a:lstStyle/>
          <a:p>
            <a:endParaRPr lang="en-US"/>
          </a:p>
        </p:txBody>
      </p:sp>
      <p:sp>
        <p:nvSpPr>
          <p:cNvPr id="3" name="Freeform 16">
            <a:extLst>
              <a:ext uri="{FF2B5EF4-FFF2-40B4-BE49-F238E27FC236}">
                <a16:creationId xmlns:a16="http://schemas.microsoft.com/office/drawing/2014/main" id="{6FA872D5-8399-330A-BC99-9956BB3782A0}"/>
              </a:ext>
              <a:ext uri="{C183D7F6-B498-43B3-948B-1728B52AA6E4}">
                <adec:decorative xmlns:adec="http://schemas.microsoft.com/office/drawing/2017/decorative" val="1"/>
              </a:ext>
            </a:extLst>
          </p:cNvPr>
          <p:cNvSpPr/>
          <p:nvPr/>
        </p:nvSpPr>
        <p:spPr>
          <a:xfrm>
            <a:off x="-12039600" y="620127"/>
            <a:ext cx="17335785" cy="1460631"/>
          </a:xfrm>
          <a:custGeom>
            <a:avLst/>
            <a:gdLst/>
            <a:ahLst/>
            <a:cxnLst/>
            <a:rect l="l" t="t" r="r" b="b"/>
            <a:pathLst>
              <a:path w="7050850" h="613538">
                <a:moveTo>
                  <a:pt x="203200" y="0"/>
                </a:moveTo>
                <a:lnTo>
                  <a:pt x="7050850" y="0"/>
                </a:lnTo>
                <a:lnTo>
                  <a:pt x="6847650" y="613538"/>
                </a:lnTo>
                <a:lnTo>
                  <a:pt x="0" y="613538"/>
                </a:lnTo>
                <a:lnTo>
                  <a:pt x="203200" y="0"/>
                </a:lnTo>
                <a:close/>
              </a:path>
            </a:pathLst>
          </a:custGeom>
          <a:solidFill>
            <a:srgbClr val="07476B"/>
          </a:solidFill>
        </p:spPr>
        <p:txBody>
          <a:bodyPr/>
          <a:lstStyle/>
          <a:p>
            <a:endParaRPr lang="en-US"/>
          </a:p>
        </p:txBody>
      </p:sp>
      <p:sp>
        <p:nvSpPr>
          <p:cNvPr id="4" name="TextBox 18">
            <a:extLst>
              <a:ext uri="{FF2B5EF4-FFF2-40B4-BE49-F238E27FC236}">
                <a16:creationId xmlns:a16="http://schemas.microsoft.com/office/drawing/2014/main" id="{D44B6622-2549-3E83-749A-C4594FD1B294}"/>
              </a:ext>
            </a:extLst>
          </p:cNvPr>
          <p:cNvSpPr txBox="1"/>
          <p:nvPr/>
        </p:nvSpPr>
        <p:spPr>
          <a:xfrm>
            <a:off x="1002537" y="647700"/>
            <a:ext cx="3112263" cy="1212833"/>
          </a:xfrm>
          <a:prstGeom prst="rect">
            <a:avLst/>
          </a:prstGeom>
        </p:spPr>
        <p:txBody>
          <a:bodyPr wrap="square" lIns="0" tIns="0" rIns="0" bIns="0" rtlCol="0" anchor="t">
            <a:spAutoFit/>
          </a:bodyPr>
          <a:lstStyle/>
          <a:p>
            <a:pPr>
              <a:lnSpc>
                <a:spcPts val="10077"/>
              </a:lnSpc>
              <a:spcBef>
                <a:spcPct val="0"/>
              </a:spcBef>
            </a:pPr>
            <a:r>
              <a:rPr lang="en-US" sz="7197" b="1">
                <a:solidFill>
                  <a:srgbClr val="FFFFFF"/>
                </a:solidFill>
                <a:latin typeface="Calibri" panose="020F0502020204030204" pitchFamily="34" charset="0"/>
                <a:ea typeface="Sunflower" pitchFamily="2" charset="0"/>
                <a:cs typeface="Calibri" panose="020F0502020204030204" pitchFamily="34" charset="0"/>
              </a:rPr>
              <a:t>Agenda</a:t>
            </a:r>
          </a:p>
        </p:txBody>
      </p:sp>
      <p:sp>
        <p:nvSpPr>
          <p:cNvPr id="6" name="TextBox 10">
            <a:extLst>
              <a:ext uri="{FF2B5EF4-FFF2-40B4-BE49-F238E27FC236}">
                <a16:creationId xmlns:a16="http://schemas.microsoft.com/office/drawing/2014/main" id="{94346E0A-4E52-C6CF-6D03-85B27CE22FF6}"/>
              </a:ext>
            </a:extLst>
          </p:cNvPr>
          <p:cNvSpPr txBox="1"/>
          <p:nvPr/>
        </p:nvSpPr>
        <p:spPr>
          <a:xfrm>
            <a:off x="800100" y="2552700"/>
            <a:ext cx="11696700" cy="6562053"/>
          </a:xfrm>
          <a:prstGeom prst="rect">
            <a:avLst/>
          </a:prstGeom>
        </p:spPr>
        <p:txBody>
          <a:bodyPr wrap="square" lIns="0" tIns="0" rIns="0" bIns="0" rtlCol="0" anchor="t">
            <a:spAutoFit/>
          </a:bodyPr>
          <a:lstStyle/>
          <a:p>
            <a:pPr marL="705485" lvl="1" indent="-457200">
              <a:lnSpc>
                <a:spcPct val="150000"/>
              </a:lnSpc>
              <a:buFont typeface="+mj-lt"/>
              <a:buAutoNum type="arabicPeriod"/>
            </a:pPr>
            <a:r>
              <a:rPr lang="en-US" sz="3600">
                <a:solidFill>
                  <a:srgbClr val="212529"/>
                </a:solidFill>
                <a:effectLst/>
                <a:latin typeface="Calibri" panose="020F0502020204030204" pitchFamily="34" charset="0"/>
                <a:cs typeface="Calibri" panose="020F0502020204030204" pitchFamily="34" charset="0"/>
              </a:rPr>
              <a:t>Icebreaker – Impromptu Networking</a:t>
            </a:r>
            <a:endParaRPr lang="en-US"/>
          </a:p>
          <a:p>
            <a:pPr marL="705485" lvl="1" indent="-457200">
              <a:lnSpc>
                <a:spcPct val="150000"/>
              </a:lnSpc>
              <a:buFont typeface="+mj-lt"/>
              <a:buAutoNum type="arabicPeriod"/>
            </a:pPr>
            <a:r>
              <a:rPr lang="en-US" sz="3600">
                <a:solidFill>
                  <a:srgbClr val="212529"/>
                </a:solidFill>
                <a:latin typeface="Calibri" panose="020F0502020204030204" pitchFamily="34" charset="0"/>
                <a:cs typeface="Calibri" panose="020F0502020204030204" pitchFamily="34" charset="0"/>
              </a:rPr>
              <a:t>CDC Opioid Rapid Response Program (ORRP) Introduction</a:t>
            </a:r>
          </a:p>
          <a:p>
            <a:pPr marL="705485" lvl="1" indent="-457200">
              <a:lnSpc>
                <a:spcPct val="150000"/>
              </a:lnSpc>
              <a:buFont typeface="+mj-lt"/>
              <a:buAutoNum type="arabicPeriod"/>
            </a:pPr>
            <a:r>
              <a:rPr lang="en-US" sz="3600">
                <a:solidFill>
                  <a:srgbClr val="212529"/>
                </a:solidFill>
                <a:latin typeface="Calibri"/>
                <a:cs typeface="Calibri"/>
              </a:rPr>
              <a:t>[STATE] Landscape</a:t>
            </a:r>
          </a:p>
          <a:p>
            <a:pPr marL="705485" lvl="1" indent="-457200">
              <a:lnSpc>
                <a:spcPct val="150000"/>
              </a:lnSpc>
              <a:buFont typeface="+mj-lt"/>
              <a:buAutoNum type="arabicPeriod"/>
            </a:pPr>
            <a:r>
              <a:rPr lang="en-US" sz="3600">
                <a:solidFill>
                  <a:srgbClr val="212529"/>
                </a:solidFill>
                <a:latin typeface="Calibri" panose="020F0502020204030204" pitchFamily="34" charset="0"/>
                <a:cs typeface="Calibri" panose="020F0502020204030204" pitchFamily="34" charset="0"/>
              </a:rPr>
              <a:t>Building a Foundation for a Response Plan</a:t>
            </a:r>
          </a:p>
          <a:p>
            <a:pPr marL="705485" lvl="1" indent="-457200">
              <a:lnSpc>
                <a:spcPct val="150000"/>
              </a:lnSpc>
              <a:buFont typeface="+mj-lt"/>
              <a:buAutoNum type="arabicPeriod"/>
            </a:pPr>
            <a:r>
              <a:rPr lang="en-US" sz="3600">
                <a:solidFill>
                  <a:srgbClr val="212529"/>
                </a:solidFill>
                <a:latin typeface="Calibri" panose="020F0502020204030204" pitchFamily="34" charset="0"/>
                <a:cs typeface="Calibri" panose="020F0502020204030204" pitchFamily="34" charset="0"/>
              </a:rPr>
              <a:t>Break</a:t>
            </a:r>
          </a:p>
          <a:p>
            <a:pPr marL="705485" lvl="1" indent="-457200">
              <a:lnSpc>
                <a:spcPct val="150000"/>
              </a:lnSpc>
              <a:buFont typeface="+mj-lt"/>
              <a:buAutoNum type="arabicPeriod"/>
            </a:pPr>
            <a:r>
              <a:rPr lang="en-US" sz="3600">
                <a:solidFill>
                  <a:srgbClr val="212529"/>
                </a:solidFill>
                <a:latin typeface="Calibri" panose="020F0502020204030204" pitchFamily="34" charset="0"/>
                <a:cs typeface="Calibri" panose="020F0502020204030204" pitchFamily="34" charset="0"/>
              </a:rPr>
              <a:t>Mock Response Scenario</a:t>
            </a:r>
          </a:p>
          <a:p>
            <a:pPr marL="705485" lvl="1" indent="-457200">
              <a:lnSpc>
                <a:spcPct val="150000"/>
              </a:lnSpc>
              <a:buFont typeface="+mj-lt"/>
              <a:buAutoNum type="arabicPeriod"/>
            </a:pPr>
            <a:r>
              <a:rPr lang="en-US" sz="3600">
                <a:solidFill>
                  <a:srgbClr val="212529"/>
                </a:solidFill>
                <a:latin typeface="Calibri" panose="020F0502020204030204" pitchFamily="34" charset="0"/>
                <a:cs typeface="Calibri" panose="020F0502020204030204" pitchFamily="34" charset="0"/>
              </a:rPr>
              <a:t>Action Planning</a:t>
            </a:r>
          </a:p>
          <a:p>
            <a:pPr marL="705485" lvl="1" indent="-457200">
              <a:lnSpc>
                <a:spcPct val="150000"/>
              </a:lnSpc>
              <a:buFont typeface="+mj-lt"/>
              <a:buAutoNum type="arabicPeriod"/>
            </a:pPr>
            <a:r>
              <a:rPr lang="en-US" sz="3600">
                <a:solidFill>
                  <a:srgbClr val="212529"/>
                </a:solidFill>
                <a:latin typeface="Calibri" panose="020F0502020204030204" pitchFamily="34" charset="0"/>
                <a:cs typeface="Calibri" panose="020F0502020204030204" pitchFamily="34" charset="0"/>
              </a:rPr>
              <a:t>Wrap Up and Next Steps</a:t>
            </a:r>
            <a:endParaRPr lang="en-US" sz="3200">
              <a:solidFill>
                <a:srgbClr val="000000"/>
              </a:solidFill>
              <a:latin typeface="Calibri" panose="020F0502020204030204" pitchFamily="34" charset="0"/>
              <a:cs typeface="Calibri" panose="020F0502020204030204" pitchFamily="34" charset="0"/>
            </a:endParaRPr>
          </a:p>
        </p:txBody>
      </p:sp>
      <p:pic>
        <p:nvPicPr>
          <p:cNvPr id="5" name="Picture 6">
            <a:extLst>
              <a:ext uri="{FF2B5EF4-FFF2-40B4-BE49-F238E27FC236}">
                <a16:creationId xmlns:a16="http://schemas.microsoft.com/office/drawing/2014/main" id="{08140AA9-8BB5-821D-4D7D-4362145EA685}"/>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15642048" y="9060774"/>
            <a:ext cx="2099210" cy="714885"/>
          </a:xfrm>
          <a:prstGeom prst="rect">
            <a:avLst/>
          </a:prstGeom>
        </p:spPr>
      </p:pic>
      <p:sp>
        <p:nvSpPr>
          <p:cNvPr id="7" name="Title 6" hidden="1">
            <a:extLst>
              <a:ext uri="{FF2B5EF4-FFF2-40B4-BE49-F238E27FC236}">
                <a16:creationId xmlns:a16="http://schemas.microsoft.com/office/drawing/2014/main" id="{25FE0087-447F-5E4C-77CA-49ED9EF4EC44}"/>
              </a:ext>
            </a:extLst>
          </p:cNvPr>
          <p:cNvSpPr>
            <a:spLocks noGrp="1"/>
          </p:cNvSpPr>
          <p:nvPr>
            <p:ph type="title" idx="4294967295"/>
          </p:nvPr>
        </p:nvSpPr>
        <p:spPr>
          <a:xfrm>
            <a:off x="1257300" y="-1989136"/>
            <a:ext cx="15773400" cy="906186"/>
          </a:xfrm>
          <a:prstGeom prst="rect">
            <a:avLst/>
          </a:prstGeom>
        </p:spPr>
        <p:txBody>
          <a:bodyPr anchor="b"/>
          <a:lstStyle/>
          <a:p>
            <a:r>
              <a:rPr lang="en-US"/>
              <a:t>Text Slide 1</a:t>
            </a:r>
          </a:p>
        </p:txBody>
      </p:sp>
    </p:spTree>
    <p:extLst>
      <p:ext uri="{BB962C8B-B14F-4D97-AF65-F5344CB8AC3E}">
        <p14:creationId xmlns:p14="http://schemas.microsoft.com/office/powerpoint/2010/main" val="3554132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1">
            <a:extLst>
              <a:ext uri="{FF2B5EF4-FFF2-40B4-BE49-F238E27FC236}">
                <a16:creationId xmlns:a16="http://schemas.microsoft.com/office/drawing/2014/main" id="{76B04619-7832-94AD-48AD-1EE66FCEF1AC}"/>
              </a:ext>
            </a:extLst>
          </p:cNvPr>
          <p:cNvSpPr txBox="1"/>
          <p:nvPr/>
        </p:nvSpPr>
        <p:spPr>
          <a:xfrm>
            <a:off x="3664586" y="3794064"/>
            <a:ext cx="13403235" cy="2654573"/>
          </a:xfrm>
          <a:prstGeom prst="rect">
            <a:avLst/>
          </a:prstGeom>
        </p:spPr>
        <p:txBody>
          <a:bodyPr lIns="0" tIns="0" rIns="0" bIns="0" rtlCol="0" anchor="t">
            <a:spAutoFit/>
          </a:bodyPr>
          <a:lstStyle/>
          <a:p>
            <a:pPr algn="r">
              <a:lnSpc>
                <a:spcPts val="14015"/>
              </a:lnSpc>
            </a:pPr>
            <a:r>
              <a:rPr lang="en-US" sz="15600" b="1">
                <a:solidFill>
                  <a:srgbClr val="07476B"/>
                </a:solidFill>
                <a:latin typeface="Calibri" panose="020F0502020204030204" pitchFamily="34" charset="0"/>
                <a:cs typeface="Calibri" panose="020F0502020204030204" pitchFamily="34" charset="0"/>
              </a:rPr>
              <a:t>Icebreaker</a:t>
            </a:r>
          </a:p>
          <a:p>
            <a:pPr algn="r">
              <a:lnSpc>
                <a:spcPts val="6739"/>
              </a:lnSpc>
            </a:pPr>
            <a:r>
              <a:rPr lang="en-US" sz="5400" b="1">
                <a:solidFill>
                  <a:srgbClr val="07476B"/>
                </a:solidFill>
                <a:latin typeface="Calibri" panose="020F0502020204030204" pitchFamily="34" charset="0"/>
                <a:cs typeface="Calibri" panose="020F0502020204030204" pitchFamily="34" charset="0"/>
              </a:rPr>
              <a:t>Impromptu Networking</a:t>
            </a:r>
          </a:p>
        </p:txBody>
      </p:sp>
      <p:grpSp>
        <p:nvGrpSpPr>
          <p:cNvPr id="7" name="Group 7">
            <a:extLst>
              <a:ext uri="{FF2B5EF4-FFF2-40B4-BE49-F238E27FC236}">
                <a16:creationId xmlns:a16="http://schemas.microsoft.com/office/drawing/2014/main" id="{54231E42-A044-EE47-347D-3D97E1F4D4DA}"/>
              </a:ext>
              <a:ext uri="{C183D7F6-B498-43B3-948B-1728B52AA6E4}">
                <adec:decorative xmlns:adec="http://schemas.microsoft.com/office/drawing/2017/decorative" val="1"/>
              </a:ext>
            </a:extLst>
          </p:cNvPr>
          <p:cNvGrpSpPr>
            <a:grpSpLocks noChangeAspect="1"/>
          </p:cNvGrpSpPr>
          <p:nvPr/>
        </p:nvGrpSpPr>
        <p:grpSpPr>
          <a:xfrm rot="2428893">
            <a:off x="-2158695" y="-4080179"/>
            <a:ext cx="7330065" cy="10995098"/>
            <a:chOff x="0" y="0"/>
            <a:chExt cx="6350000" cy="9525000"/>
          </a:xfrm>
        </p:grpSpPr>
        <p:sp>
          <p:nvSpPr>
            <p:cNvPr id="8" name="Freeform 8">
              <a:extLst>
                <a:ext uri="{FF2B5EF4-FFF2-40B4-BE49-F238E27FC236}">
                  <a16:creationId xmlns:a16="http://schemas.microsoft.com/office/drawing/2014/main" id="{0251C4B4-0BF9-2A77-481D-DDB4D44DABB1}"/>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85796" r="-9950"/>
              </a:stretch>
            </a:blipFill>
          </p:spPr>
          <p:txBody>
            <a:bodyPr/>
            <a:lstStyle/>
            <a:p>
              <a:endParaRPr lang="en-US"/>
            </a:p>
          </p:txBody>
        </p:sp>
      </p:grpSp>
      <p:grpSp>
        <p:nvGrpSpPr>
          <p:cNvPr id="9" name="Group 9">
            <a:extLst>
              <a:ext uri="{FF2B5EF4-FFF2-40B4-BE49-F238E27FC236}">
                <a16:creationId xmlns:a16="http://schemas.microsoft.com/office/drawing/2014/main" id="{85D82683-31DC-BAE5-FB2A-5230495625F6}"/>
              </a:ext>
              <a:ext uri="{C183D7F6-B498-43B3-948B-1728B52AA6E4}">
                <adec:decorative xmlns:adec="http://schemas.microsoft.com/office/drawing/2017/decorative" val="1"/>
              </a:ext>
            </a:extLst>
          </p:cNvPr>
          <p:cNvGrpSpPr>
            <a:grpSpLocks noChangeAspect="1"/>
          </p:cNvGrpSpPr>
          <p:nvPr/>
        </p:nvGrpSpPr>
        <p:grpSpPr>
          <a:xfrm rot="8384531">
            <a:off x="-3357491" y="3630161"/>
            <a:ext cx="7330065" cy="10995098"/>
            <a:chOff x="0" y="0"/>
            <a:chExt cx="6350000" cy="9525000"/>
          </a:xfrm>
        </p:grpSpPr>
        <p:sp>
          <p:nvSpPr>
            <p:cNvPr id="10" name="Freeform 10">
              <a:extLst>
                <a:ext uri="{FF2B5EF4-FFF2-40B4-BE49-F238E27FC236}">
                  <a16:creationId xmlns:a16="http://schemas.microsoft.com/office/drawing/2014/main" id="{39B56509-3B93-286C-4284-391099EC239A}"/>
                </a:ext>
              </a:extLst>
            </p:cNvPr>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95746"/>
              </a:stretch>
            </a:blipFill>
          </p:spPr>
          <p:txBody>
            <a:bodyPr/>
            <a:lstStyle/>
            <a:p>
              <a:endParaRPr lang="en-US"/>
            </a:p>
          </p:txBody>
        </p:sp>
      </p:grpSp>
      <p:pic>
        <p:nvPicPr>
          <p:cNvPr id="2" name="Picture 2">
            <a:extLst>
              <a:ext uri="{FF2B5EF4-FFF2-40B4-BE49-F238E27FC236}">
                <a16:creationId xmlns:a16="http://schemas.microsoft.com/office/drawing/2014/main" id="{39962352-284C-91A1-8AE3-2F0948725A4B}"/>
              </a:ext>
              <a:ext uri="{C183D7F6-B498-43B3-948B-1728B52AA6E4}">
                <adec:decorative xmlns:adec="http://schemas.microsoft.com/office/drawing/2017/decorative" val="1"/>
              </a:ext>
            </a:extLst>
          </p:cNvPr>
          <p:cNvPicPr>
            <a:picLocks noChangeAspect="1"/>
          </p:cNvPicPr>
          <p:nvPr/>
        </p:nvPicPr>
        <p:blipFill>
          <a:blip r:embed="rId5"/>
          <a:srcRect/>
          <a:stretch>
            <a:fillRect/>
          </a:stretch>
        </p:blipFill>
        <p:spPr>
          <a:xfrm>
            <a:off x="14936176" y="718181"/>
            <a:ext cx="2099210" cy="714885"/>
          </a:xfrm>
          <a:prstGeom prst="rect">
            <a:avLst/>
          </a:prstGeom>
        </p:spPr>
      </p:pic>
      <p:sp>
        <p:nvSpPr>
          <p:cNvPr id="5" name="Title 4" hidden="1">
            <a:extLst>
              <a:ext uri="{FF2B5EF4-FFF2-40B4-BE49-F238E27FC236}">
                <a16:creationId xmlns:a16="http://schemas.microsoft.com/office/drawing/2014/main" id="{F482AD71-DBA3-D4DE-AC50-C9A5D17FE30F}"/>
              </a:ext>
            </a:extLst>
          </p:cNvPr>
          <p:cNvSpPr>
            <a:spLocks noGrp="1"/>
          </p:cNvSpPr>
          <p:nvPr>
            <p:ph type="title" idx="4294967295"/>
          </p:nvPr>
        </p:nvSpPr>
        <p:spPr>
          <a:xfrm>
            <a:off x="1257300" y="-1989137"/>
            <a:ext cx="15773400" cy="714885"/>
          </a:xfrm>
          <a:prstGeom prst="rect">
            <a:avLst/>
          </a:prstGeom>
        </p:spPr>
        <p:txBody>
          <a:bodyPr anchor="b"/>
          <a:lstStyle/>
          <a:p>
            <a:pPr algn="r"/>
            <a:r>
              <a:rPr lang="en-US"/>
              <a:t>Opening Slide 2</a:t>
            </a:r>
          </a:p>
        </p:txBody>
      </p:sp>
    </p:spTree>
    <p:extLst>
      <p:ext uri="{BB962C8B-B14F-4D97-AF65-F5344CB8AC3E}">
        <p14:creationId xmlns:p14="http://schemas.microsoft.com/office/powerpoint/2010/main" val="2479725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BDB4A4A0-449F-4C80-EF7C-B6975467DF01}"/>
              </a:ext>
              <a:ext uri="{C183D7F6-B498-43B3-948B-1728B52AA6E4}">
                <adec:decorative xmlns:adec="http://schemas.microsoft.com/office/drawing/2017/decorative" val="1"/>
              </a:ext>
            </a:extLst>
          </p:cNvPr>
          <p:cNvSpPr/>
          <p:nvPr/>
        </p:nvSpPr>
        <p:spPr>
          <a:xfrm>
            <a:off x="-668685" y="876300"/>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00476B"/>
          </a:solidFill>
        </p:spPr>
        <p:txBody>
          <a:bodyPr/>
          <a:lstStyle/>
          <a:p>
            <a:endParaRPr lang="en-US"/>
          </a:p>
        </p:txBody>
      </p:sp>
      <p:sp>
        <p:nvSpPr>
          <p:cNvPr id="7" name="Freeform 7">
            <a:extLst>
              <a:ext uri="{FF2B5EF4-FFF2-40B4-BE49-F238E27FC236}">
                <a16:creationId xmlns:a16="http://schemas.microsoft.com/office/drawing/2014/main" id="{06C8ED5F-8CDB-8EE7-473A-7F3F84F3CB43}"/>
              </a:ext>
              <a:ext uri="{C183D7F6-B498-43B3-948B-1728B52AA6E4}">
                <adec:decorative xmlns:adec="http://schemas.microsoft.com/office/drawing/2017/decorative" val="1"/>
              </a:ext>
            </a:extLst>
          </p:cNvPr>
          <p:cNvSpPr/>
          <p:nvPr/>
        </p:nvSpPr>
        <p:spPr>
          <a:xfrm>
            <a:off x="-1060664" y="658672"/>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C05711"/>
          </a:solidFill>
        </p:spPr>
        <p:txBody>
          <a:bodyPr/>
          <a:lstStyle/>
          <a:p>
            <a:endParaRPr lang="en-US"/>
          </a:p>
        </p:txBody>
      </p:sp>
      <p:sp>
        <p:nvSpPr>
          <p:cNvPr id="9" name="TextBox 9">
            <a:extLst>
              <a:ext uri="{FF2B5EF4-FFF2-40B4-BE49-F238E27FC236}">
                <a16:creationId xmlns:a16="http://schemas.microsoft.com/office/drawing/2014/main" id="{666C10FF-4BB0-4799-30F1-431C9D49C958}"/>
              </a:ext>
            </a:extLst>
          </p:cNvPr>
          <p:cNvSpPr txBox="1"/>
          <p:nvPr/>
        </p:nvSpPr>
        <p:spPr>
          <a:xfrm>
            <a:off x="1028700" y="800100"/>
            <a:ext cx="8115300" cy="1086901"/>
          </a:xfrm>
          <a:prstGeom prst="rect">
            <a:avLst/>
          </a:prstGeom>
        </p:spPr>
        <p:txBody>
          <a:bodyPr lIns="0" tIns="0" rIns="0" bIns="0" rtlCol="0" anchor="t">
            <a:spAutoFit/>
          </a:bodyPr>
          <a:lstStyle/>
          <a:p>
            <a:pPr>
              <a:lnSpc>
                <a:spcPts val="9359"/>
              </a:lnSpc>
            </a:pPr>
            <a:r>
              <a:rPr lang="en-US" sz="5400" b="1">
                <a:solidFill>
                  <a:srgbClr val="FFFFFF"/>
                </a:solidFill>
                <a:latin typeface="Calibri" panose="020F0502020204030204" pitchFamily="34" charset="0"/>
                <a:cs typeface="Calibri" panose="020F0502020204030204" pitchFamily="34" charset="0"/>
              </a:rPr>
              <a:t>Icebreaker Activity Round 1</a:t>
            </a:r>
            <a:endParaRPr lang="en-US" sz="4400" b="1">
              <a:solidFill>
                <a:srgbClr val="FFFFFF"/>
              </a:solidFill>
              <a:latin typeface="Calibri" panose="020F0502020204030204" pitchFamily="34" charset="0"/>
              <a:cs typeface="Calibri" panose="020F0502020204030204" pitchFamily="34" charset="0"/>
            </a:endParaRPr>
          </a:p>
        </p:txBody>
      </p:sp>
      <p:sp>
        <p:nvSpPr>
          <p:cNvPr id="10" name="TextBox 10">
            <a:extLst>
              <a:ext uri="{FF2B5EF4-FFF2-40B4-BE49-F238E27FC236}">
                <a16:creationId xmlns:a16="http://schemas.microsoft.com/office/drawing/2014/main" id="{5DE09633-636A-7AF1-CA7C-82FC6091D634}"/>
              </a:ext>
            </a:extLst>
          </p:cNvPr>
          <p:cNvSpPr txBox="1"/>
          <p:nvPr/>
        </p:nvSpPr>
        <p:spPr>
          <a:xfrm>
            <a:off x="1055024" y="1943100"/>
            <a:ext cx="6888847" cy="474489"/>
          </a:xfrm>
          <a:prstGeom prst="rect">
            <a:avLst/>
          </a:prstGeom>
        </p:spPr>
        <p:txBody>
          <a:bodyPr lIns="0" tIns="0" rIns="0" bIns="0" rtlCol="0" anchor="t">
            <a:spAutoFit/>
          </a:bodyPr>
          <a:lstStyle/>
          <a:p>
            <a:pPr>
              <a:lnSpc>
                <a:spcPts val="3673"/>
              </a:lnSpc>
            </a:pPr>
            <a:r>
              <a:rPr lang="en-US" sz="3200" b="1">
                <a:solidFill>
                  <a:srgbClr val="FFFFFF"/>
                </a:solidFill>
                <a:latin typeface="Calibri" panose="020F0502020204030204" pitchFamily="34" charset="0"/>
              </a:rPr>
              <a:t>In breakout groups you will discuss…</a:t>
            </a:r>
          </a:p>
        </p:txBody>
      </p:sp>
      <p:sp>
        <p:nvSpPr>
          <p:cNvPr id="11" name="TextBox 11">
            <a:extLst>
              <a:ext uri="{FF2B5EF4-FFF2-40B4-BE49-F238E27FC236}">
                <a16:creationId xmlns:a16="http://schemas.microsoft.com/office/drawing/2014/main" id="{EC35B203-2D86-442E-15BF-E9E72DE3A81B}"/>
              </a:ext>
            </a:extLst>
          </p:cNvPr>
          <p:cNvSpPr txBox="1"/>
          <p:nvPr/>
        </p:nvSpPr>
        <p:spPr>
          <a:xfrm>
            <a:off x="669657" y="3390900"/>
            <a:ext cx="9850582" cy="1872179"/>
          </a:xfrm>
          <a:prstGeom prst="rect">
            <a:avLst/>
          </a:prstGeom>
        </p:spPr>
        <p:txBody>
          <a:bodyPr wrap="square" lIns="0" tIns="0" rIns="0" bIns="0" rtlCol="0" anchor="t">
            <a:spAutoFit/>
          </a:bodyPr>
          <a:lstStyle/>
          <a:p>
            <a:pPr marL="518160" lvl="1" indent="-259080">
              <a:lnSpc>
                <a:spcPct val="150000"/>
              </a:lnSpc>
              <a:buClr>
                <a:srgbClr val="C05711"/>
              </a:buClr>
              <a:buFont typeface="Arial"/>
              <a:buChar char="•"/>
            </a:pPr>
            <a:r>
              <a:rPr lang="en-US" sz="2800">
                <a:solidFill>
                  <a:srgbClr val="212529"/>
                </a:solidFill>
                <a:effectLst/>
                <a:latin typeface="Calibri" panose="020F0502020204030204" pitchFamily="34" charset="0"/>
                <a:cs typeface="Calibri" panose="020F0502020204030204" pitchFamily="34" charset="0"/>
              </a:rPr>
              <a:t>Name, position, organization</a:t>
            </a:r>
          </a:p>
          <a:p>
            <a:pPr marL="975360" lvl="2" indent="-259080">
              <a:lnSpc>
                <a:spcPct val="150000"/>
              </a:lnSpc>
              <a:buClr>
                <a:srgbClr val="C05711"/>
              </a:buClr>
              <a:buFont typeface="Arial"/>
              <a:buChar char="•"/>
            </a:pPr>
            <a:r>
              <a:rPr lang="en-US" sz="2800">
                <a:solidFill>
                  <a:srgbClr val="212529"/>
                </a:solidFill>
                <a:latin typeface="Calibri"/>
                <a:ea typeface="Calibri"/>
                <a:cs typeface="Calibri"/>
              </a:rPr>
              <a:t>What do you like most about your work? </a:t>
            </a:r>
          </a:p>
          <a:p>
            <a:pPr marL="518160" lvl="1" indent="-259080">
              <a:lnSpc>
                <a:spcPct val="150000"/>
              </a:lnSpc>
              <a:buClr>
                <a:srgbClr val="C05711"/>
              </a:buClr>
              <a:buFont typeface="Arial"/>
              <a:buChar char="•"/>
            </a:pPr>
            <a:r>
              <a:rPr lang="en-US" sz="2800">
                <a:solidFill>
                  <a:srgbClr val="212529"/>
                </a:solidFill>
                <a:latin typeface="Calibri" panose="020F0502020204030204" pitchFamily="34" charset="0"/>
                <a:cs typeface="Calibri" panose="020F0502020204030204" pitchFamily="34" charset="0"/>
              </a:rPr>
              <a:t>What’s your ideal vacation?</a:t>
            </a:r>
            <a:endParaRPr lang="en-US" sz="2800">
              <a:solidFill>
                <a:srgbClr val="000000"/>
              </a:solidFill>
              <a:latin typeface="Calibri" panose="020F0502020204030204" pitchFamily="34" charset="0"/>
            </a:endParaRPr>
          </a:p>
        </p:txBody>
      </p:sp>
      <p:sp>
        <p:nvSpPr>
          <p:cNvPr id="3" name="Title 2" hidden="1">
            <a:extLst>
              <a:ext uri="{FF2B5EF4-FFF2-40B4-BE49-F238E27FC236}">
                <a16:creationId xmlns:a16="http://schemas.microsoft.com/office/drawing/2014/main" id="{ACB09096-80EA-D07B-1F3F-5BC732C488E4}"/>
              </a:ext>
            </a:extLst>
          </p:cNvPr>
          <p:cNvSpPr>
            <a:spLocks noGrp="1"/>
          </p:cNvSpPr>
          <p:nvPr>
            <p:ph type="title" idx="4294967295"/>
          </p:nvPr>
        </p:nvSpPr>
        <p:spPr>
          <a:xfrm>
            <a:off x="1257300" y="-1989136"/>
            <a:ext cx="15773400" cy="1020847"/>
          </a:xfrm>
          <a:prstGeom prst="rect">
            <a:avLst/>
          </a:prstGeom>
        </p:spPr>
        <p:txBody>
          <a:bodyPr anchor="b"/>
          <a:lstStyle/>
          <a:p>
            <a:r>
              <a:rPr lang="en-US"/>
              <a:t>Text Slide 8</a:t>
            </a:r>
          </a:p>
        </p:txBody>
      </p:sp>
      <p:sp>
        <p:nvSpPr>
          <p:cNvPr id="6" name="TextBox 5">
            <a:extLst>
              <a:ext uri="{FF2B5EF4-FFF2-40B4-BE49-F238E27FC236}">
                <a16:creationId xmlns:a16="http://schemas.microsoft.com/office/drawing/2014/main" id="{B22160D4-AC90-0B39-9862-D26D1C0A3DDB}"/>
              </a:ext>
            </a:extLst>
          </p:cNvPr>
          <p:cNvSpPr txBox="1"/>
          <p:nvPr/>
        </p:nvSpPr>
        <p:spPr>
          <a:xfrm>
            <a:off x="1020233" y="8981997"/>
            <a:ext cx="8806060" cy="646331"/>
          </a:xfrm>
          <a:prstGeom prst="rect">
            <a:avLst/>
          </a:prstGeom>
          <a:noFill/>
        </p:spPr>
        <p:txBody>
          <a:bodyPr wrap="square">
            <a:spAutoFit/>
          </a:bodyPr>
          <a:lstStyle/>
          <a:p>
            <a:r>
              <a:rPr lang="en-US"/>
              <a:t>The purpose of this small group exercise is to provide participants the opportunity to meet at least two other participants and warm up for discussion. </a:t>
            </a:r>
            <a:endParaRPr lang="en-US">
              <a:cs typeface="Calibri"/>
            </a:endParaRPr>
          </a:p>
        </p:txBody>
      </p:sp>
      <p:pic>
        <p:nvPicPr>
          <p:cNvPr id="16" name="Picture 15" descr="Person in resort">
            <a:extLst>
              <a:ext uri="{FF2B5EF4-FFF2-40B4-BE49-F238E27FC236}">
                <a16:creationId xmlns:a16="http://schemas.microsoft.com/office/drawing/2014/main" id="{7502ECCA-162D-EF39-6FEB-C22D3153BFF2}"/>
              </a:ext>
            </a:extLst>
          </p:cNvPr>
          <p:cNvPicPr>
            <a:picLocks noChangeAspect="1"/>
          </p:cNvPicPr>
          <p:nvPr/>
        </p:nvPicPr>
        <p:blipFill rotWithShape="1">
          <a:blip r:embed="rId3">
            <a:extLst>
              <a:ext uri="{28A0092B-C50C-407E-A947-70E740481C1C}">
                <a14:useLocalDpi xmlns:a14="http://schemas.microsoft.com/office/drawing/2010/main" val="0"/>
              </a:ext>
            </a:extLst>
          </a:blip>
          <a:srcRect l="33102" r="19684"/>
          <a:stretch/>
        </p:blipFill>
        <p:spPr>
          <a:xfrm>
            <a:off x="11203773" y="0"/>
            <a:ext cx="7285392" cy="10287000"/>
          </a:xfrm>
          <a:prstGeom prst="rect">
            <a:avLst/>
          </a:prstGeom>
        </p:spPr>
      </p:pic>
    </p:spTree>
    <p:extLst>
      <p:ext uri="{BB962C8B-B14F-4D97-AF65-F5344CB8AC3E}">
        <p14:creationId xmlns:p14="http://schemas.microsoft.com/office/powerpoint/2010/main" val="161502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miling business people in meeting">
            <a:extLst>
              <a:ext uri="{FF2B5EF4-FFF2-40B4-BE49-F238E27FC236}">
                <a16:creationId xmlns:a16="http://schemas.microsoft.com/office/drawing/2014/main" id="{02F5F44F-95DB-CC31-08B3-5853D79DC76E}"/>
              </a:ext>
            </a:extLst>
          </p:cNvPr>
          <p:cNvPicPr>
            <a:picLocks noChangeAspect="1"/>
          </p:cNvPicPr>
          <p:nvPr/>
        </p:nvPicPr>
        <p:blipFill rotWithShape="1">
          <a:blip r:embed="rId3">
            <a:extLst>
              <a:ext uri="{28A0092B-C50C-407E-A947-70E740481C1C}">
                <a14:useLocalDpi xmlns:a14="http://schemas.microsoft.com/office/drawing/2010/main" val="0"/>
              </a:ext>
            </a:extLst>
          </a:blip>
          <a:srcRect l="32262" t="-696" r="21024" b="696"/>
          <a:stretch/>
        </p:blipFill>
        <p:spPr>
          <a:xfrm>
            <a:off x="11203773" y="-72336"/>
            <a:ext cx="7285392" cy="10386926"/>
          </a:xfrm>
          <a:prstGeom prst="rect">
            <a:avLst/>
          </a:prstGeom>
        </p:spPr>
      </p:pic>
      <p:sp>
        <p:nvSpPr>
          <p:cNvPr id="4" name="Freeform 4">
            <a:extLst>
              <a:ext uri="{FF2B5EF4-FFF2-40B4-BE49-F238E27FC236}">
                <a16:creationId xmlns:a16="http://schemas.microsoft.com/office/drawing/2014/main" id="{BDB4A4A0-449F-4C80-EF7C-B6975467DF01}"/>
              </a:ext>
              <a:ext uri="{C183D7F6-B498-43B3-948B-1728B52AA6E4}">
                <adec:decorative xmlns:adec="http://schemas.microsoft.com/office/drawing/2017/decorative" val="1"/>
              </a:ext>
            </a:extLst>
          </p:cNvPr>
          <p:cNvSpPr/>
          <p:nvPr/>
        </p:nvSpPr>
        <p:spPr>
          <a:xfrm>
            <a:off x="-668685" y="876300"/>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00476B"/>
          </a:solidFill>
        </p:spPr>
        <p:txBody>
          <a:bodyPr/>
          <a:lstStyle/>
          <a:p>
            <a:endParaRPr lang="en-US"/>
          </a:p>
        </p:txBody>
      </p:sp>
      <p:sp>
        <p:nvSpPr>
          <p:cNvPr id="7" name="Freeform 7">
            <a:extLst>
              <a:ext uri="{FF2B5EF4-FFF2-40B4-BE49-F238E27FC236}">
                <a16:creationId xmlns:a16="http://schemas.microsoft.com/office/drawing/2014/main" id="{06C8ED5F-8CDB-8EE7-473A-7F3F84F3CB43}"/>
              </a:ext>
              <a:ext uri="{C183D7F6-B498-43B3-948B-1728B52AA6E4}">
                <adec:decorative xmlns:adec="http://schemas.microsoft.com/office/drawing/2017/decorative" val="1"/>
              </a:ext>
            </a:extLst>
          </p:cNvPr>
          <p:cNvSpPr/>
          <p:nvPr/>
        </p:nvSpPr>
        <p:spPr>
          <a:xfrm>
            <a:off x="-1188325" y="671372"/>
            <a:ext cx="11589370" cy="2070712"/>
          </a:xfrm>
          <a:custGeom>
            <a:avLst/>
            <a:gdLst/>
            <a:ahLst/>
            <a:cxnLst/>
            <a:rect l="l" t="t" r="r" b="b"/>
            <a:pathLst>
              <a:path w="3052344" h="545373">
                <a:moveTo>
                  <a:pt x="203200" y="0"/>
                </a:moveTo>
                <a:lnTo>
                  <a:pt x="3052344" y="0"/>
                </a:lnTo>
                <a:lnTo>
                  <a:pt x="2849144" y="545373"/>
                </a:lnTo>
                <a:lnTo>
                  <a:pt x="0" y="545373"/>
                </a:lnTo>
                <a:lnTo>
                  <a:pt x="203200" y="0"/>
                </a:lnTo>
                <a:close/>
              </a:path>
            </a:pathLst>
          </a:custGeom>
          <a:solidFill>
            <a:srgbClr val="C05711"/>
          </a:solidFill>
        </p:spPr>
        <p:txBody>
          <a:bodyPr/>
          <a:lstStyle/>
          <a:p>
            <a:endParaRPr lang="en-US"/>
          </a:p>
        </p:txBody>
      </p:sp>
      <p:sp>
        <p:nvSpPr>
          <p:cNvPr id="9" name="TextBox 9">
            <a:extLst>
              <a:ext uri="{FF2B5EF4-FFF2-40B4-BE49-F238E27FC236}">
                <a16:creationId xmlns:a16="http://schemas.microsoft.com/office/drawing/2014/main" id="{666C10FF-4BB0-4799-30F1-431C9D49C958}"/>
              </a:ext>
            </a:extLst>
          </p:cNvPr>
          <p:cNvSpPr txBox="1"/>
          <p:nvPr/>
        </p:nvSpPr>
        <p:spPr>
          <a:xfrm>
            <a:off x="1028700" y="800100"/>
            <a:ext cx="8115300" cy="1086901"/>
          </a:xfrm>
          <a:prstGeom prst="rect">
            <a:avLst/>
          </a:prstGeom>
        </p:spPr>
        <p:txBody>
          <a:bodyPr lIns="0" tIns="0" rIns="0" bIns="0" rtlCol="0" anchor="t">
            <a:spAutoFit/>
          </a:bodyPr>
          <a:lstStyle/>
          <a:p>
            <a:pPr>
              <a:lnSpc>
                <a:spcPts val="9359"/>
              </a:lnSpc>
            </a:pPr>
            <a:r>
              <a:rPr lang="en-US" sz="5400" b="1">
                <a:solidFill>
                  <a:srgbClr val="FFFFFF"/>
                </a:solidFill>
                <a:latin typeface="Calibri" panose="020F0502020204030204" pitchFamily="34" charset="0"/>
                <a:cs typeface="Calibri" panose="020F0502020204030204" pitchFamily="34" charset="0"/>
              </a:rPr>
              <a:t>Icebreaker Activity Round 2</a:t>
            </a:r>
            <a:endParaRPr lang="en-US" sz="4400" b="1">
              <a:solidFill>
                <a:srgbClr val="FFFFFF"/>
              </a:solidFill>
              <a:latin typeface="Calibri" panose="020F0502020204030204" pitchFamily="34" charset="0"/>
              <a:cs typeface="Calibri" panose="020F0502020204030204" pitchFamily="34" charset="0"/>
            </a:endParaRPr>
          </a:p>
        </p:txBody>
      </p:sp>
      <p:sp>
        <p:nvSpPr>
          <p:cNvPr id="10" name="TextBox 10">
            <a:extLst>
              <a:ext uri="{FF2B5EF4-FFF2-40B4-BE49-F238E27FC236}">
                <a16:creationId xmlns:a16="http://schemas.microsoft.com/office/drawing/2014/main" id="{5DE09633-636A-7AF1-CA7C-82FC6091D634}"/>
              </a:ext>
            </a:extLst>
          </p:cNvPr>
          <p:cNvSpPr txBox="1"/>
          <p:nvPr/>
        </p:nvSpPr>
        <p:spPr>
          <a:xfrm>
            <a:off x="1055024" y="1943100"/>
            <a:ext cx="6888847" cy="474489"/>
          </a:xfrm>
          <a:prstGeom prst="rect">
            <a:avLst/>
          </a:prstGeom>
        </p:spPr>
        <p:txBody>
          <a:bodyPr lIns="0" tIns="0" rIns="0" bIns="0" rtlCol="0" anchor="t">
            <a:spAutoFit/>
          </a:bodyPr>
          <a:lstStyle/>
          <a:p>
            <a:pPr>
              <a:lnSpc>
                <a:spcPts val="3673"/>
              </a:lnSpc>
            </a:pPr>
            <a:r>
              <a:rPr lang="en-US" sz="3200" b="1">
                <a:solidFill>
                  <a:srgbClr val="FFFFFF"/>
                </a:solidFill>
                <a:latin typeface="Calibri" panose="020F0502020204030204" pitchFamily="34" charset="0"/>
              </a:rPr>
              <a:t>In breakout groups you will discuss…</a:t>
            </a:r>
          </a:p>
        </p:txBody>
      </p:sp>
      <p:sp>
        <p:nvSpPr>
          <p:cNvPr id="11" name="TextBox 11">
            <a:extLst>
              <a:ext uri="{FF2B5EF4-FFF2-40B4-BE49-F238E27FC236}">
                <a16:creationId xmlns:a16="http://schemas.microsoft.com/office/drawing/2014/main" id="{EC35B203-2D86-442E-15BF-E9E72DE3A81B}"/>
              </a:ext>
            </a:extLst>
          </p:cNvPr>
          <p:cNvSpPr txBox="1"/>
          <p:nvPr/>
        </p:nvSpPr>
        <p:spPr>
          <a:xfrm>
            <a:off x="669657" y="3390900"/>
            <a:ext cx="9850582" cy="1872179"/>
          </a:xfrm>
          <a:prstGeom prst="rect">
            <a:avLst/>
          </a:prstGeom>
        </p:spPr>
        <p:txBody>
          <a:bodyPr wrap="square" lIns="0" tIns="0" rIns="0" bIns="0" rtlCol="0" anchor="t">
            <a:spAutoFit/>
          </a:bodyPr>
          <a:lstStyle/>
          <a:p>
            <a:pPr marL="518160" lvl="1" indent="-259080">
              <a:lnSpc>
                <a:spcPct val="150000"/>
              </a:lnSpc>
              <a:buClr>
                <a:srgbClr val="C05711"/>
              </a:buClr>
              <a:buFont typeface="Arial"/>
              <a:buChar char="•"/>
            </a:pPr>
            <a:r>
              <a:rPr lang="en-US" sz="2800">
                <a:solidFill>
                  <a:srgbClr val="212529"/>
                </a:solidFill>
                <a:effectLst/>
                <a:latin typeface="Calibri" panose="020F0502020204030204" pitchFamily="34" charset="0"/>
                <a:cs typeface="Calibri" panose="020F0502020204030204" pitchFamily="34" charset="0"/>
              </a:rPr>
              <a:t>Name, position, organization</a:t>
            </a:r>
          </a:p>
          <a:p>
            <a:pPr marL="518160" lvl="1" indent="-259080">
              <a:lnSpc>
                <a:spcPct val="150000"/>
              </a:lnSpc>
              <a:buClr>
                <a:srgbClr val="C05711"/>
              </a:buClr>
              <a:buFont typeface="Arial"/>
              <a:buChar char="•"/>
            </a:pPr>
            <a:r>
              <a:rPr lang="en-US" sz="2800">
                <a:solidFill>
                  <a:srgbClr val="212529"/>
                </a:solidFill>
                <a:latin typeface="Calibri"/>
                <a:ea typeface="Calibri"/>
                <a:cs typeface="Calibri"/>
              </a:rPr>
              <a:t>What are you most looking forward to in today’s discussion and what have you done regarding opioid preparedness in the past? </a:t>
            </a:r>
            <a:endParaRPr lang="en-US" sz="2800">
              <a:solidFill>
                <a:srgbClr val="000000"/>
              </a:solidFill>
              <a:latin typeface="Calibri" panose="020F0502020204030204" pitchFamily="34" charset="0"/>
            </a:endParaRPr>
          </a:p>
        </p:txBody>
      </p:sp>
      <p:sp>
        <p:nvSpPr>
          <p:cNvPr id="3" name="Title 2" hidden="1">
            <a:extLst>
              <a:ext uri="{FF2B5EF4-FFF2-40B4-BE49-F238E27FC236}">
                <a16:creationId xmlns:a16="http://schemas.microsoft.com/office/drawing/2014/main" id="{ACB09096-80EA-D07B-1F3F-5BC732C488E4}"/>
              </a:ext>
            </a:extLst>
          </p:cNvPr>
          <p:cNvSpPr>
            <a:spLocks noGrp="1"/>
          </p:cNvSpPr>
          <p:nvPr>
            <p:ph type="title" idx="4294967295"/>
          </p:nvPr>
        </p:nvSpPr>
        <p:spPr>
          <a:xfrm>
            <a:off x="1257300" y="-1989136"/>
            <a:ext cx="15773400" cy="1020847"/>
          </a:xfrm>
          <a:prstGeom prst="rect">
            <a:avLst/>
          </a:prstGeom>
        </p:spPr>
        <p:txBody>
          <a:bodyPr anchor="b"/>
          <a:lstStyle/>
          <a:p>
            <a:r>
              <a:rPr lang="en-US"/>
              <a:t>Text Slide 8</a:t>
            </a:r>
          </a:p>
        </p:txBody>
      </p:sp>
    </p:spTree>
    <p:extLst>
      <p:ext uri="{BB962C8B-B14F-4D97-AF65-F5344CB8AC3E}">
        <p14:creationId xmlns:p14="http://schemas.microsoft.com/office/powerpoint/2010/main" val="17975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5" title="CDC's Opioid Rapid Response Program">
            <a:hlinkClick r:id="" action="ppaction://media"/>
            <a:extLst>
              <a:ext uri="{FF2B5EF4-FFF2-40B4-BE49-F238E27FC236}">
                <a16:creationId xmlns:a16="http://schemas.microsoft.com/office/drawing/2014/main" id="{F3C07845-02E4-A7AD-04AA-72925BB890EA}"/>
              </a:ext>
            </a:extLst>
          </p:cNvPr>
          <p:cNvPicPr>
            <a:picLocks noRot="1" noChangeAspect="1"/>
          </p:cNvPicPr>
          <p:nvPr>
            <a:videoFile r:link="rId1"/>
          </p:nvPr>
        </p:nvPicPr>
        <p:blipFill rotWithShape="1">
          <a:blip r:embed="rId4"/>
          <a:srcRect/>
          <a:stretch/>
        </p:blipFill>
        <p:spPr>
          <a:xfrm>
            <a:off x="-21336" y="25908"/>
            <a:ext cx="18309336" cy="10344775"/>
          </a:xfrm>
          <a:prstGeom prst="rect">
            <a:avLst/>
          </a:prstGeom>
        </p:spPr>
      </p:pic>
    </p:spTree>
    <p:extLst>
      <p:ext uri="{BB962C8B-B14F-4D97-AF65-F5344CB8AC3E}">
        <p14:creationId xmlns:p14="http://schemas.microsoft.com/office/powerpoint/2010/main" val="303924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99f0da-7219-461d-82b4-c6f1a443255a">
      <Terms xmlns="http://schemas.microsoft.com/office/infopath/2007/PartnerControls"/>
    </lcf76f155ced4ddcb4097134ff3c332f>
    <TaxCatchAll xmlns="6f04fd38-88d0-493d-bcfe-f0680152bc54" xsi:nil="true"/>
    <Reviewed xmlns="1999f0da-7219-461d-82b4-c6f1a443255a">true</Review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512E45F3E17949B199D35F1AC2F790" ma:contentTypeVersion="18" ma:contentTypeDescription="Create a new document." ma:contentTypeScope="" ma:versionID="5c250c20782a707790ea83800f14e4cc">
  <xsd:schema xmlns:xsd="http://www.w3.org/2001/XMLSchema" xmlns:xs="http://www.w3.org/2001/XMLSchema" xmlns:p="http://schemas.microsoft.com/office/2006/metadata/properties" xmlns:ns2="1999f0da-7219-461d-82b4-c6f1a443255a" xmlns:ns3="59d592d9-3333-4441-a0bd-1a99d77e9805" xmlns:ns4="6f04fd38-88d0-493d-bcfe-f0680152bc54" targetNamespace="http://schemas.microsoft.com/office/2006/metadata/properties" ma:root="true" ma:fieldsID="6c60b9df41e939d2da2cf7d78c3d601d" ns2:_="" ns3:_="" ns4:_="">
    <xsd:import namespace="1999f0da-7219-461d-82b4-c6f1a443255a"/>
    <xsd:import namespace="59d592d9-3333-4441-a0bd-1a99d77e9805"/>
    <xsd:import namespace="6f04fd38-88d0-493d-bcfe-f0680152bc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Reviewed"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9f0da-7219-461d-82b4-c6f1a4432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Reviewed" ma:index="20" nillable="true" ma:displayName="Reviewed" ma:default="1" ma:format="Dropdown" ma:internalName="Reviewed">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3a201dd-47de-4cb5-b1b8-fb4eacb25a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d592d9-3333-4441-a0bd-1a99d77e98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04fd38-88d0-493d-bcfe-f0680152bc54"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51a751e7-0001-4e6b-933b-1c51cda22558}" ma:internalName="TaxCatchAll" ma:showField="CatchAllData" ma:web="59d592d9-3333-4441-a0bd-1a99d77e98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86F392-BDE2-4FB3-A555-52977F1C4ECC}">
  <ds:schemaRefs>
    <ds:schemaRef ds:uri="6f04fd38-88d0-493d-bcfe-f0680152bc54"/>
    <ds:schemaRef ds:uri="http://purl.org/dc/term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dcmitype/"/>
    <ds:schemaRef ds:uri="http://purl.org/dc/elements/1.1/"/>
    <ds:schemaRef ds:uri="59d592d9-3333-4441-a0bd-1a99d77e9805"/>
    <ds:schemaRef ds:uri="1999f0da-7219-461d-82b4-c6f1a443255a"/>
  </ds:schemaRefs>
</ds:datastoreItem>
</file>

<file path=customXml/itemProps2.xml><?xml version="1.0" encoding="utf-8"?>
<ds:datastoreItem xmlns:ds="http://schemas.openxmlformats.org/officeDocument/2006/customXml" ds:itemID="{C15D3363-291E-494B-BF8F-BB8C2ABCC1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9f0da-7219-461d-82b4-c6f1a443255a"/>
    <ds:schemaRef ds:uri="59d592d9-3333-4441-a0bd-1a99d77e9805"/>
    <ds:schemaRef ds:uri="6f04fd38-88d0-493d-bcfe-f0680152bc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64A6C7-3899-44F7-B4AE-6B6AEDCA97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TotalTime>
  <Words>6695</Words>
  <Application>Microsoft Office PowerPoint</Application>
  <PresentationFormat>Custom</PresentationFormat>
  <Paragraphs>423</Paragraphs>
  <Slides>38</Slides>
  <Notes>38</Notes>
  <HiddenSlides>3</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Tahoma</vt:lpstr>
      <vt:lpstr>Symbol</vt:lpstr>
      <vt:lpstr>Calibri 2</vt:lpstr>
      <vt:lpstr>Courier New</vt:lpstr>
      <vt:lpstr>Calibri Light</vt:lpstr>
      <vt:lpstr>Times New Roman</vt:lpstr>
      <vt:lpstr>Calibri</vt:lpstr>
      <vt:lpstr>Office Theme</vt:lpstr>
      <vt:lpstr>Text Slide 3</vt:lpstr>
      <vt:lpstr>Text Slide 3</vt:lpstr>
      <vt:lpstr>Opening Slide 1</vt:lpstr>
      <vt:lpstr>List Slide 1</vt:lpstr>
      <vt:lpstr>Text Slide 1</vt:lpstr>
      <vt:lpstr>Opening Slide 2</vt:lpstr>
      <vt:lpstr>Text Slide 8</vt:lpstr>
      <vt:lpstr>Text Slide 8</vt:lpstr>
      <vt:lpstr>PowerPoint Presentation</vt:lpstr>
      <vt:lpstr>Opening Slide 1</vt:lpstr>
      <vt:lpstr>Text Slide 3</vt:lpstr>
      <vt:lpstr>Opening Slide 2</vt:lpstr>
      <vt:lpstr>Text Slide 7</vt:lpstr>
      <vt:lpstr>Text Slide 6</vt:lpstr>
      <vt:lpstr>Text Slide 2</vt:lpstr>
      <vt:lpstr>Opening Slide 1</vt:lpstr>
      <vt:lpstr>Text Slide 4</vt:lpstr>
      <vt:lpstr>Chart Slide 2</vt:lpstr>
      <vt:lpstr>Text Slide 5</vt:lpstr>
      <vt:lpstr>Text Slide 2</vt:lpstr>
      <vt:lpstr>Blank Header Slide 3</vt:lpstr>
      <vt:lpstr>Blank Header Slide 3</vt:lpstr>
      <vt:lpstr>Text Slide 5</vt:lpstr>
      <vt:lpstr>Text Slide 2</vt:lpstr>
      <vt:lpstr>Blank Header Slide 3</vt:lpstr>
      <vt:lpstr>Blank Header Slide 3</vt:lpstr>
      <vt:lpstr>Text Slide 10</vt:lpstr>
      <vt:lpstr>Blank Header Slide 3</vt:lpstr>
      <vt:lpstr>Blank Header Slide 3</vt:lpstr>
      <vt:lpstr>Blank Header Slide 3</vt:lpstr>
      <vt:lpstr>Text Slide 5</vt:lpstr>
      <vt:lpstr>Text Slide 11</vt:lpstr>
      <vt:lpstr>Blank Header Slide 3</vt:lpstr>
      <vt:lpstr>Opening Slide 2</vt:lpstr>
      <vt:lpstr>Text Slide 20</vt:lpstr>
      <vt:lpstr>Text Slide 16</vt:lpstr>
      <vt:lpstr>Opening Slide 1</vt:lpstr>
      <vt:lpstr>Resource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ASTHO-Orientation-CD/PR-102422</dc:title>
  <dc:creator>Jonathan Wolfe</dc:creator>
  <cp:lastModifiedBy>Emily Lapayowker</cp:lastModifiedBy>
  <cp:revision>4</cp:revision>
  <dcterms:created xsi:type="dcterms:W3CDTF">2006-08-16T00:00:00Z</dcterms:created>
  <dcterms:modified xsi:type="dcterms:W3CDTF">2023-08-03T19:01:33Z</dcterms:modified>
  <dc:identifier>DAFP9sxxTI8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0x01010001512E45F3E17949B199D35F1AC2F790</vt:lpwstr>
  </property>
  <property fmtid="{D5CDD505-2E9C-101B-9397-08002B2CF9AE}" pid="3" name="MSIP_Label_7b94a7b8-f06c-4dfe-bdcc-9b548fd58c31_Enabled">
    <vt:lpwstr>true</vt:lpwstr>
  </property>
  <property fmtid="{D5CDD505-2E9C-101B-9397-08002B2CF9AE}" pid="4" name="MSIP_Label_7b94a7b8-f06c-4dfe-bdcc-9b548fd58c31_SetDate">
    <vt:lpwstr>2023-07-10T17:31:25Z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cb28e86b-1392-4b12-b3f9-21b229baafb8</vt:lpwstr>
  </property>
  <property fmtid="{D5CDD505-2E9C-101B-9397-08002B2CF9AE}" pid="9" name="MSIP_Label_7b94a7b8-f06c-4dfe-bdcc-9b548fd58c31_ContentBits">
    <vt:lpwstr>0</vt:lpwstr>
  </property>
  <property fmtid="{D5CDD505-2E9C-101B-9397-08002B2CF9AE}" pid="10" name="MediaServiceImageTags">
    <vt:lpwstr/>
  </property>
</Properties>
</file>