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vml" ContentType="application/vnd.openxmlformats-officedocument.vmlDrawi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embeddings/oleObject1.bin" ContentType="application/vnd.openxmlformats-officedocument.oleObject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5"/>
  </p:sldMasterIdLst>
  <p:handoutMasterIdLst>
    <p:handoutMasterId r:id="rId10"/>
  </p:handoutMasterIdLst>
  <p:sldIdLst>
    <p:sldId id="260" r:id="rId6"/>
    <p:sldId id="257" r:id="rId7"/>
    <p:sldId id="258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9F57E23-4663-4DDA-9E3F-BCB8374973CD}">
          <p14:sldIdLst/>
        </p14:section>
        <p14:section name="Untitled Section" id="{06316215-F423-495A-AD9D-D96BB54961EE}">
          <p14:sldIdLst>
            <p14:sldId id="260"/>
            <p14:sldId id="257"/>
            <p14:sldId id="258"/>
            <p14:sldId id="259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57" d="100"/>
          <a:sy n="157" d="100"/>
        </p:scale>
        <p:origin x="-104" y="-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9A5048-52B9-7949-8143-000A96E01501}" type="datetimeFigureOut">
              <a:rPr lang="en-US" smtClean="0"/>
              <a:t>5/30/16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443B07-8006-B544-84E2-8980093B7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6681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png"/><Relationship Id="rId5" Type="http://schemas.openxmlformats.org/officeDocument/2006/relationships/image" Target="../media/image3.jpeg"/><Relationship Id="rId1" Type="http://schemas.openxmlformats.org/officeDocument/2006/relationships/vmlDrawing" Target="../drawings/vmlDrawing1.vml"/><Relationship Id="rId2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STHO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7772147"/>
              </p:ext>
            </p:extLst>
          </p:nvPr>
        </p:nvGraphicFramePr>
        <p:xfrm>
          <a:off x="-20474" y="4244107"/>
          <a:ext cx="9167208" cy="24023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r:id="rId3" imgW="7306071" imgH="1914148" progId="">
                  <p:embed/>
                </p:oleObj>
              </mc:Choice>
              <mc:Fallback>
                <p:oleObj r:id="rId3" imgW="7306071" imgH="1914148" progId="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0474" y="4244107"/>
                        <a:ext cx="9167208" cy="24023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54" t="13369" r="13534" b="17981"/>
          <a:stretch/>
        </p:blipFill>
        <p:spPr>
          <a:xfrm>
            <a:off x="5701636" y="4904072"/>
            <a:ext cx="2166055" cy="823842"/>
          </a:xfrm>
          <a:prstGeom prst="rect">
            <a:avLst/>
          </a:prstGeom>
        </p:spPr>
      </p:pic>
      <p:sp>
        <p:nvSpPr>
          <p:cNvPr id="17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102870" y="3160021"/>
            <a:ext cx="8666480" cy="1651000"/>
          </a:xfrm>
          <a:prstGeom prst="rect">
            <a:avLst/>
          </a:prstGeom>
        </p:spPr>
        <p:txBody>
          <a:bodyPr/>
          <a:lstStyle>
            <a:lvl1pPr marL="0" marR="0" indent="0" algn="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  <a:lvl2pPr marL="257175" indent="0" algn="r">
              <a:buNone/>
              <a:defRPr sz="2400" baseline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2pPr>
            <a:lvl3pPr marL="514350" marR="0" indent="0" algn="r" defTabSz="514350" rtl="0" eaLnBrk="1" fontAlgn="auto" latinLnBrk="0" hangingPunct="1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aseline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3pPr>
            <a:lvl4pPr marL="771525" indent="0" algn="r">
              <a:buNone/>
              <a:defRPr sz="240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4pPr>
            <a:lvl5pPr marL="1028700" indent="0" algn="r">
              <a:buNone/>
              <a:defRPr sz="240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5pPr>
          </a:lstStyle>
          <a:p>
            <a:pPr marL="514350" marR="0" lvl="2" indent="0" algn="r" defTabSz="514350" rtl="0" eaLnBrk="1" fontAlgn="auto" latinLnBrk="0" hangingPunct="1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800" dirty="0" smtClean="0"/>
              <a:t>Association of State and Territorial Health Officials (ASTHO)</a:t>
            </a:r>
          </a:p>
          <a:p>
            <a:pPr lvl="2"/>
            <a:r>
              <a:rPr lang="en-US" dirty="0" smtClean="0"/>
              <a:t>March 6, 2016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 hasCustomPrompt="1"/>
          </p:nvPr>
        </p:nvSpPr>
        <p:spPr>
          <a:xfrm>
            <a:off x="381000" y="342733"/>
            <a:ext cx="8312150" cy="1549568"/>
          </a:xfrm>
          <a:prstGeom prst="rect">
            <a:avLst/>
          </a:prstGeom>
        </p:spPr>
        <p:txBody>
          <a:bodyPr anchor="b"/>
          <a:lstStyle>
            <a:lvl1pPr algn="r">
              <a:defRPr sz="1200" b="0" baseline="0">
                <a:solidFill>
                  <a:schemeClr val="accent1"/>
                </a:solidFill>
                <a:effectLst/>
                <a:latin typeface="+mn-lt"/>
              </a:defRPr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Memorandum of Understanding (MOU) Implementation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801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419100"/>
            <a:ext cx="7886700" cy="1030291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200" b="1">
                <a:solidFill>
                  <a:srgbClr val="0067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Pilot States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1701800"/>
            <a:ext cx="7886700" cy="4166737"/>
          </a:xfrm>
          <a:prstGeom prst="rect">
            <a:avLst/>
          </a:prstGeom>
        </p:spPr>
        <p:txBody>
          <a:bodyPr/>
          <a:lstStyle>
            <a:lvl1pPr marL="171450" indent="-171450">
              <a:lnSpc>
                <a:spcPct val="100000"/>
              </a:lnSpc>
              <a:spcBef>
                <a:spcPts val="450"/>
              </a:spcBef>
              <a:buClr>
                <a:srgbClr val="F09732"/>
              </a:buClr>
              <a:buSzPct val="90000"/>
              <a:buFont typeface="Wingdings" panose="05000000000000000000" pitchFamily="2" charset="2"/>
              <a:buChar char=""/>
              <a:defRPr sz="2400"/>
            </a:lvl1pPr>
            <a:lvl2pPr marL="385763" indent="-128588">
              <a:buClr>
                <a:srgbClr val="F09732"/>
              </a:buClr>
              <a:buFont typeface="Wingdings" panose="05000000000000000000" pitchFamily="2" charset="2"/>
              <a:buChar char="§"/>
              <a:defRPr sz="2000"/>
            </a:lvl2pPr>
            <a:lvl3pPr marL="642938" indent="-128588">
              <a:buFont typeface="Calibri" panose="020F0502020204030204" pitchFamily="34" charset="0"/>
              <a:buChar char="̶"/>
              <a:defRPr sz="1600"/>
            </a:lvl3pPr>
            <a:lvl4pPr marL="771525" indent="0">
              <a:buNone/>
              <a:defRPr/>
            </a:lvl4pPr>
          </a:lstStyle>
          <a:p>
            <a:r>
              <a:rPr lang="en-US" dirty="0" smtClean="0"/>
              <a:t>ASTHO, CDC, NACDS and </a:t>
            </a:r>
            <a:r>
              <a:rPr lang="en-US" dirty="0" err="1" smtClean="0"/>
              <a:t>APhA</a:t>
            </a:r>
            <a:r>
              <a:rPr lang="en-US" dirty="0" smtClean="0"/>
              <a:t> are working with selected pilot states to implement the MOU</a:t>
            </a:r>
          </a:p>
          <a:p>
            <a:r>
              <a:rPr lang="en-US" dirty="0" smtClean="0"/>
              <a:t>Pilot states include Arkansas, Tennessee and Georgia</a:t>
            </a:r>
          </a:p>
          <a:p>
            <a:pPr lvl="1"/>
            <a:r>
              <a:rPr lang="en-US" dirty="0" smtClean="0"/>
              <a:t>Arkansas and Tennessee have been in discussions with a few major chain pharmacies and are starting to work towards implementation </a:t>
            </a:r>
          </a:p>
          <a:p>
            <a:pPr lvl="1"/>
            <a:r>
              <a:rPr lang="en-US" dirty="0" smtClean="0"/>
              <a:t>Georgia is taking a different approach and is working towards implementation with independent pharmacies</a:t>
            </a:r>
          </a:p>
        </p:txBody>
      </p:sp>
    </p:spTree>
    <p:extLst>
      <p:ext uri="{BB962C8B-B14F-4D97-AF65-F5344CB8AC3E}">
        <p14:creationId xmlns:p14="http://schemas.microsoft.com/office/powerpoint/2010/main" val="2790661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419100"/>
            <a:ext cx="7886700" cy="1030291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200" b="1">
                <a:solidFill>
                  <a:srgbClr val="0067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Introduction of the MOU to Pharmacies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1701800"/>
            <a:ext cx="7886700" cy="4166737"/>
          </a:xfrm>
          <a:prstGeom prst="rect">
            <a:avLst/>
          </a:prstGeom>
        </p:spPr>
        <p:txBody>
          <a:bodyPr/>
          <a:lstStyle>
            <a:lvl1pPr marL="171450" indent="-171450">
              <a:lnSpc>
                <a:spcPct val="100000"/>
              </a:lnSpc>
              <a:spcBef>
                <a:spcPts val="450"/>
              </a:spcBef>
              <a:buClr>
                <a:srgbClr val="F09732"/>
              </a:buClr>
              <a:buSzPct val="90000"/>
              <a:buFont typeface="Wingdings" panose="05000000000000000000" pitchFamily="2" charset="2"/>
              <a:buChar char=""/>
              <a:defRPr sz="2400"/>
            </a:lvl1pPr>
            <a:lvl2pPr marL="385763" indent="-128588">
              <a:buClr>
                <a:srgbClr val="F09732"/>
              </a:buClr>
              <a:buFont typeface="Wingdings" panose="05000000000000000000" pitchFamily="2" charset="2"/>
              <a:buChar char="§"/>
              <a:defRPr sz="2000"/>
            </a:lvl2pPr>
            <a:lvl3pPr marL="642938" indent="-128588">
              <a:buFont typeface="Calibri" panose="020F0502020204030204" pitchFamily="34" charset="0"/>
              <a:buChar char="̶"/>
              <a:defRPr sz="1600"/>
            </a:lvl3pPr>
            <a:lvl4pPr marL="771525" indent="0">
              <a:buNone/>
              <a:defRPr/>
            </a:lvl4pPr>
          </a:lstStyle>
          <a:p>
            <a:r>
              <a:rPr lang="en-US" dirty="0" smtClean="0"/>
              <a:t>NACDS held a webinar with chain pharmacies to introduce the MOU concept</a:t>
            </a:r>
          </a:p>
          <a:p>
            <a:r>
              <a:rPr lang="en-US" dirty="0" smtClean="0"/>
              <a:t>CDC, ASTHO, </a:t>
            </a:r>
            <a:r>
              <a:rPr lang="en-US" dirty="0" err="1" smtClean="0"/>
              <a:t>APhA</a:t>
            </a:r>
            <a:r>
              <a:rPr lang="en-US" dirty="0" smtClean="0"/>
              <a:t> and NACDS are working to inform their members about the MOU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81574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419100"/>
            <a:ext cx="7886700" cy="1030291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200" b="1">
                <a:solidFill>
                  <a:srgbClr val="0067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State Steps Towards MOU Implementation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1701800"/>
            <a:ext cx="7886700" cy="4166737"/>
          </a:xfrm>
          <a:prstGeom prst="rect">
            <a:avLst/>
          </a:prstGeom>
        </p:spPr>
        <p:txBody>
          <a:bodyPr/>
          <a:lstStyle>
            <a:lvl1pPr marL="171450" indent="-171450">
              <a:lnSpc>
                <a:spcPct val="100000"/>
              </a:lnSpc>
              <a:spcBef>
                <a:spcPts val="450"/>
              </a:spcBef>
              <a:buClr>
                <a:srgbClr val="F09732"/>
              </a:buClr>
              <a:buSzPct val="90000"/>
              <a:buFont typeface="Wingdings" panose="05000000000000000000" pitchFamily="2" charset="2"/>
              <a:buChar char=""/>
              <a:defRPr sz="2000"/>
            </a:lvl1pPr>
            <a:lvl2pPr marL="385763" indent="-128588">
              <a:buClr>
                <a:srgbClr val="F09732"/>
              </a:buClr>
              <a:buFont typeface="Wingdings" panose="05000000000000000000" pitchFamily="2" charset="2"/>
              <a:buChar char="§"/>
              <a:defRPr sz="2000"/>
            </a:lvl2pPr>
            <a:lvl3pPr marL="642938" indent="-128588">
              <a:buFont typeface="Calibri" panose="020F0502020204030204" pitchFamily="34" charset="0"/>
              <a:buChar char="̶"/>
              <a:defRPr sz="1600"/>
            </a:lvl3pPr>
            <a:lvl4pPr marL="771525" indent="0">
              <a:buNone/>
              <a:defRPr/>
            </a:lvl4pPr>
          </a:lstStyle>
          <a:p>
            <a:r>
              <a:rPr lang="en-US" dirty="0" smtClean="0"/>
              <a:t>Pilot states have worked or are working with their own legal team to review the MOU and make changes based on their own state laws or needs</a:t>
            </a:r>
          </a:p>
          <a:p>
            <a:r>
              <a:rPr lang="en-US" dirty="0" smtClean="0"/>
              <a:t>State pharmacy associations reviewed or will review the MOU and make suggested changes as needed</a:t>
            </a:r>
          </a:p>
          <a:p>
            <a:r>
              <a:rPr lang="en-US" dirty="0" smtClean="0"/>
              <a:t>Calls have been held with major chain pharmacies and the states to introduce the MOU, discuss the major concepts, and determine the best points of contact for moving forward</a:t>
            </a:r>
          </a:p>
          <a:p>
            <a:r>
              <a:rPr lang="en-US" dirty="0" smtClean="0"/>
              <a:t>Pharmacy chains are reviewing or will review the MOU and make changes as needed</a:t>
            </a:r>
          </a:p>
          <a:p>
            <a:r>
              <a:rPr lang="en-US" dirty="0" smtClean="0"/>
              <a:t>The end result is to hopefully have a signature between the state and a pharmacy in the near future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06260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419100"/>
            <a:ext cx="7886700" cy="1030291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200" b="1">
                <a:solidFill>
                  <a:srgbClr val="0067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Toolkit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1701800"/>
            <a:ext cx="7886700" cy="4166737"/>
          </a:xfrm>
          <a:prstGeom prst="rect">
            <a:avLst/>
          </a:prstGeom>
        </p:spPr>
        <p:txBody>
          <a:bodyPr/>
          <a:lstStyle>
            <a:lvl1pPr marL="171450" indent="-171450">
              <a:lnSpc>
                <a:spcPct val="100000"/>
              </a:lnSpc>
              <a:spcBef>
                <a:spcPts val="450"/>
              </a:spcBef>
              <a:buClr>
                <a:srgbClr val="F09732"/>
              </a:buClr>
              <a:buSzPct val="90000"/>
              <a:buFont typeface="Wingdings" panose="05000000000000000000" pitchFamily="2" charset="2"/>
              <a:buChar char=""/>
              <a:defRPr sz="2000" baseline="0"/>
            </a:lvl1pPr>
            <a:lvl2pPr marL="385763" indent="-128588">
              <a:buClr>
                <a:srgbClr val="F09732"/>
              </a:buClr>
              <a:buFont typeface="Wingdings" panose="05000000000000000000" pitchFamily="2" charset="2"/>
              <a:buChar char="§"/>
              <a:defRPr sz="1800"/>
            </a:lvl2pPr>
            <a:lvl3pPr marL="642938" indent="-128588">
              <a:buFont typeface="Calibri" panose="020F0502020204030204" pitchFamily="34" charset="0"/>
              <a:buChar char="̶"/>
              <a:defRPr sz="1600"/>
            </a:lvl3pPr>
            <a:lvl4pPr marL="771525" indent="0">
              <a:buNone/>
              <a:defRPr/>
            </a:lvl4pPr>
          </a:lstStyle>
          <a:p>
            <a:r>
              <a:rPr lang="en-US" dirty="0" smtClean="0"/>
              <a:t>The best practices from these pilot states will be written up into a toolkit so that other states, pharmacies, and pharmacy associations can learn from and work to implement similar practices in their state</a:t>
            </a:r>
          </a:p>
          <a:p>
            <a:r>
              <a:rPr lang="en-US" dirty="0" smtClean="0"/>
              <a:t>Information in the toolkit will include steps, processes, and timelines from the pilot projects</a:t>
            </a:r>
          </a:p>
          <a:p>
            <a:r>
              <a:rPr lang="en-US" dirty="0" smtClean="0"/>
              <a:t>The steps will likely be different between each state, but there are similar themes</a:t>
            </a:r>
          </a:p>
          <a:p>
            <a:r>
              <a:rPr lang="en-US" dirty="0" smtClean="0"/>
              <a:t>Some key differences between states include: </a:t>
            </a:r>
          </a:p>
          <a:p>
            <a:pPr lvl="1"/>
            <a:r>
              <a:rPr lang="en-US" dirty="0" smtClean="0"/>
              <a:t>States may have to use a no-cost contract as opposed to an MOU format</a:t>
            </a:r>
          </a:p>
          <a:p>
            <a:pPr lvl="1"/>
            <a:r>
              <a:rPr lang="en-US" dirty="0" smtClean="0"/>
              <a:t>Working with independent pharmacies may be different than with major chain pharmacies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9761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419100"/>
            <a:ext cx="7886700" cy="1030291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200" b="1">
                <a:solidFill>
                  <a:srgbClr val="0067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1701800"/>
            <a:ext cx="7886700" cy="4166737"/>
          </a:xfrm>
          <a:prstGeom prst="rect">
            <a:avLst/>
          </a:prstGeom>
        </p:spPr>
        <p:txBody>
          <a:bodyPr/>
          <a:lstStyle>
            <a:lvl1pPr marL="171450" marR="0" indent="-171450" algn="l" defTabSz="51435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F09732"/>
              </a:buClr>
              <a:buSzPct val="90000"/>
              <a:buFont typeface="Wingdings" panose="05000000000000000000" pitchFamily="2" charset="2"/>
              <a:buChar char=""/>
              <a:tabLst/>
              <a:defRPr sz="2400"/>
            </a:lvl1pPr>
            <a:lvl2pPr marL="385763" indent="-128588">
              <a:buClr>
                <a:srgbClr val="F09732"/>
              </a:buClr>
              <a:buFont typeface="Wingdings" panose="05000000000000000000" pitchFamily="2" charset="2"/>
              <a:buChar char="§"/>
              <a:defRPr sz="2000"/>
            </a:lvl2pPr>
            <a:lvl3pPr marL="642938" indent="-128588">
              <a:buFont typeface="Calibri" panose="020F0502020204030204" pitchFamily="34" charset="0"/>
              <a:buChar char="̶"/>
              <a:defRPr sz="1600"/>
            </a:lvl3pPr>
            <a:lvl4pPr marL="771525" indent="0">
              <a:buNone/>
              <a:defRPr/>
            </a:lvl4pPr>
          </a:lstStyle>
          <a:p>
            <a:r>
              <a:rPr lang="en-US" dirty="0" smtClean="0"/>
              <a:t>Introduce the concept during national meetings</a:t>
            </a:r>
          </a:p>
          <a:p>
            <a:r>
              <a:rPr lang="en-US" dirty="0" smtClean="0"/>
              <a:t>Assist other states as needed through the process</a:t>
            </a:r>
          </a:p>
          <a:p>
            <a:r>
              <a:rPr lang="en-US" dirty="0" smtClean="0"/>
              <a:t>Will disseminate the toolkit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49442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186654"/>
            <a:ext cx="7886700" cy="1030291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marR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baseline="0">
                <a:solidFill>
                  <a:srgbClr val="0067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Contact Information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01800"/>
            <a:ext cx="7886700" cy="4166737"/>
          </a:xfrm>
          <a:prstGeom prst="rect">
            <a:avLst/>
          </a:prstGeom>
        </p:spPr>
        <p:txBody>
          <a:bodyPr/>
          <a:lstStyle>
            <a:lvl1pPr marL="0" marR="0" indent="0" algn="ctr" defTabSz="514350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F09732"/>
              </a:buClr>
              <a:buSzPct val="90000"/>
              <a:buFont typeface="Wingdings" panose="05000000000000000000" pitchFamily="2" charset="2"/>
              <a:buNone/>
              <a:tabLst/>
              <a:defRPr sz="2400" baseline="0"/>
            </a:lvl1pPr>
            <a:lvl2pPr marL="385763" indent="-128588">
              <a:buClr>
                <a:srgbClr val="F09732"/>
              </a:buClr>
              <a:buFont typeface="Wingdings" panose="05000000000000000000" pitchFamily="2" charset="2"/>
              <a:buChar char="§"/>
              <a:defRPr sz="2000"/>
            </a:lvl2pPr>
            <a:lvl3pPr marL="642938" indent="-128588">
              <a:buFont typeface="Calibri" panose="020F0502020204030204" pitchFamily="34" charset="0"/>
              <a:buChar char="̶"/>
              <a:defRPr sz="1600"/>
            </a:lvl3pPr>
            <a:lvl4pPr marL="771525" indent="0">
              <a:buNone/>
              <a:defRPr/>
            </a:lvl4pPr>
          </a:lstStyle>
          <a:p>
            <a:endParaRPr lang="en-US" dirty="0" smtClean="0"/>
          </a:p>
          <a:p>
            <a:r>
              <a:rPr lang="en-US" dirty="0" smtClean="0"/>
              <a:t>Kim Martin</a:t>
            </a:r>
          </a:p>
          <a:p>
            <a:r>
              <a:rPr lang="en-US" dirty="0" smtClean="0"/>
              <a:t>Association of State and Territorial Health Officials (ASTHO) </a:t>
            </a:r>
          </a:p>
          <a:p>
            <a:r>
              <a:rPr lang="en-US" dirty="0" smtClean="0"/>
              <a:t>kmartin@astho.org  </a:t>
            </a:r>
          </a:p>
          <a:p>
            <a:r>
              <a:rPr lang="en-US" dirty="0" smtClean="0"/>
              <a:t>202-390-4053</a:t>
            </a:r>
          </a:p>
          <a:p>
            <a:r>
              <a:rPr lang="en-US" dirty="0" smtClean="0"/>
              <a:t>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38451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67490"/>
            <a:ext cx="9144000" cy="1029100"/>
          </a:xfrm>
          <a:prstGeom prst="rect">
            <a:avLst/>
          </a:prstGeom>
        </p:spPr>
      </p:pic>
      <p:sp>
        <p:nvSpPr>
          <p:cNvPr id="2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" y="6492877"/>
            <a:ext cx="422228" cy="365125"/>
          </a:xfrm>
          <a:prstGeom prst="rect">
            <a:avLst/>
          </a:prstGeom>
        </p:spPr>
        <p:txBody>
          <a:bodyPr/>
          <a:lstStyle/>
          <a:p>
            <a:fld id="{23F6805D-1669-404B-9073-719E184618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565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71" r:id="rId3"/>
    <p:sldLayoutId id="2147483672" r:id="rId4"/>
    <p:sldLayoutId id="2147483673" r:id="rId5"/>
    <p:sldLayoutId id="2147483674" r:id="rId6"/>
    <p:sldLayoutId id="2147483675" r:id="rId7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0" y="1258953"/>
            <a:ext cx="8666480" cy="1651000"/>
          </a:xfrm>
        </p:spPr>
        <p:txBody>
          <a:bodyPr/>
          <a:lstStyle/>
          <a:p>
            <a:r>
              <a:rPr lang="en-US" sz="3600" dirty="0" smtClean="0">
                <a:effectLst/>
              </a:rPr>
              <a:t>Public Health/Community Pharmacy Pandemic Preparedness </a:t>
            </a:r>
          </a:p>
          <a:p>
            <a:r>
              <a:rPr lang="en-US" sz="3600" dirty="0" smtClean="0">
                <a:effectLst/>
              </a:rPr>
              <a:t>Memorandum of Understanding (MOU) </a:t>
            </a:r>
          </a:p>
          <a:p>
            <a:endParaRPr lang="en-US" sz="3600" dirty="0">
              <a:effectLst/>
            </a:endParaRPr>
          </a:p>
          <a:p>
            <a:r>
              <a:rPr lang="en-US" sz="3600" dirty="0" smtClean="0">
                <a:effectLst/>
              </a:rPr>
              <a:t>Sample Message Map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20367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/>
              </a:rPr>
              <a:t>About Message Maps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way to anticipate and answer likely questions</a:t>
            </a:r>
            <a:endParaRPr lang="en-US" dirty="0"/>
          </a:p>
          <a:p>
            <a:r>
              <a:rPr lang="en-US" dirty="0" smtClean="0"/>
              <a:t>An opportunity to focus on key points</a:t>
            </a:r>
            <a:endParaRPr lang="en-US" dirty="0"/>
          </a:p>
          <a:p>
            <a:pPr lvl="1"/>
            <a:r>
              <a:rPr lang="en-US" dirty="0" smtClean="0"/>
              <a:t>What </a:t>
            </a:r>
            <a:r>
              <a:rPr lang="en-US" b="1" dirty="0" smtClean="0"/>
              <a:t>you</a:t>
            </a:r>
            <a:r>
              <a:rPr lang="en-US" dirty="0" smtClean="0"/>
              <a:t> want your audience to know</a:t>
            </a:r>
          </a:p>
          <a:p>
            <a:pPr lvl="1"/>
            <a:r>
              <a:rPr lang="en-US" dirty="0" smtClean="0"/>
              <a:t>What </a:t>
            </a:r>
            <a:r>
              <a:rPr lang="en-US" b="1" dirty="0" smtClean="0"/>
              <a:t>your audience </a:t>
            </a:r>
            <a:r>
              <a:rPr lang="en-US" dirty="0" smtClean="0"/>
              <a:t>wants to know</a:t>
            </a:r>
          </a:p>
          <a:p>
            <a:pPr lvl="1"/>
            <a:r>
              <a:rPr lang="en-US" dirty="0" smtClean="0"/>
              <a:t>Correcting what your audience may </a:t>
            </a:r>
            <a:r>
              <a:rPr lang="en-US" b="1" dirty="0" smtClean="0"/>
              <a:t>misunderstand </a:t>
            </a:r>
            <a:r>
              <a:rPr lang="en-US" dirty="0" smtClean="0"/>
              <a:t>or </a:t>
            </a:r>
            <a:r>
              <a:rPr lang="en-US" b="1" dirty="0" smtClean="0"/>
              <a:t>get wrong</a:t>
            </a:r>
          </a:p>
          <a:p>
            <a:r>
              <a:rPr lang="en-US" dirty="0" smtClean="0"/>
              <a:t>The “Rule of Threes”</a:t>
            </a:r>
          </a:p>
          <a:p>
            <a:pPr lvl="1"/>
            <a:r>
              <a:rPr lang="en-US" dirty="0" smtClean="0"/>
              <a:t>3 key messages</a:t>
            </a:r>
          </a:p>
          <a:p>
            <a:pPr lvl="1"/>
            <a:r>
              <a:rPr lang="en-US" dirty="0" smtClean="0"/>
              <a:t>Repeated 3 times</a:t>
            </a:r>
          </a:p>
          <a:p>
            <a:pPr lvl="1"/>
            <a:r>
              <a:rPr lang="en-US" dirty="0" smtClean="0"/>
              <a:t>3 supporting messages for each key message</a:t>
            </a:r>
            <a:endParaRPr lang="en-US" dirty="0"/>
          </a:p>
          <a:p>
            <a:endParaRPr lang="en-US" sz="2000" dirty="0" smtClean="0"/>
          </a:p>
          <a:p>
            <a:pPr marL="257175" lvl="1" indent="0">
              <a:buNone/>
            </a:pPr>
            <a:endParaRPr lang="en-US" sz="2000" dirty="0" smtClean="0"/>
          </a:p>
          <a:p>
            <a:pPr marL="514350" lvl="2" indent="0">
              <a:buNone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7360611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Message Map Template</a:t>
            </a:r>
            <a:endParaRPr lang="en-US" dirty="0">
              <a:effectLst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0850812"/>
              </p:ext>
            </p:extLst>
          </p:nvPr>
        </p:nvGraphicFramePr>
        <p:xfrm>
          <a:off x="628650" y="1701800"/>
          <a:ext cx="7886700" cy="3205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Key Message #1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Key Message #2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Key Message #3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Supporting Message 1a</a:t>
                      </a:r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Supporting Message 2a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Supporting Message 3a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Supporting Message 1b</a:t>
                      </a:r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Supporting Message 2b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Supporting Message 3b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Supporting Message 1c</a:t>
                      </a:r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Supporting Message 2c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Supporting Message 3c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76578" y="5258272"/>
            <a:ext cx="72318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Source:  </a:t>
            </a:r>
            <a:r>
              <a:rPr lang="en-US" sz="1000" i="1" dirty="0"/>
              <a:t>How to Create a Message </a:t>
            </a:r>
            <a:r>
              <a:rPr lang="en-US" sz="1000" i="1" dirty="0" smtClean="0"/>
              <a:t>Map </a:t>
            </a:r>
            <a:r>
              <a:rPr lang="en-US" sz="1000" dirty="0" smtClean="0"/>
              <a:t>by </a:t>
            </a:r>
            <a:r>
              <a:rPr lang="en-US" sz="1000" dirty="0"/>
              <a:t>Rusty </a:t>
            </a:r>
            <a:r>
              <a:rPr lang="en-US" sz="1000" dirty="0" err="1"/>
              <a:t>Cawley</a:t>
            </a:r>
            <a:r>
              <a:rPr lang="en-US" sz="1000" dirty="0"/>
              <a:t>, APR, Assistant Director, Communications and Public Relations, Division of Research, Texas A&amp;M </a:t>
            </a:r>
            <a:r>
              <a:rPr lang="en-US" sz="1000" dirty="0" smtClean="0"/>
              <a:t>University. </a:t>
            </a:r>
            <a:r>
              <a:rPr lang="en-US" sz="1000" dirty="0"/>
              <a:t>Condensed from the National Center for Food Protection and Defense’s “Risk Communicator Training for Food Defense Preparedness, Response &amp; </a:t>
            </a:r>
            <a:r>
              <a:rPr lang="en-US" sz="1000" dirty="0" smtClean="0"/>
              <a:t>Recovery.”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905150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419101"/>
            <a:ext cx="7886700" cy="592106"/>
          </a:xfrm>
        </p:spPr>
        <p:txBody>
          <a:bodyPr/>
          <a:lstStyle/>
          <a:p>
            <a:r>
              <a:rPr lang="en-US" dirty="0" smtClean="0">
                <a:effectLst/>
              </a:rPr>
              <a:t>Sample MOU Messages</a:t>
            </a:r>
            <a:endParaRPr lang="en-US" dirty="0">
              <a:effectLst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0439858"/>
              </p:ext>
            </p:extLst>
          </p:nvPr>
        </p:nvGraphicFramePr>
        <p:xfrm>
          <a:off x="652919" y="1151704"/>
          <a:ext cx="7886700" cy="515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Community pharmacies already play a key role in vaccinating adults</a:t>
                      </a:r>
                      <a:r>
                        <a:rPr lang="en-US" sz="1400" baseline="0" dirty="0" smtClean="0"/>
                        <a:t> against </a:t>
                      </a:r>
                      <a:r>
                        <a:rPr lang="en-US" sz="1400" dirty="0" smtClean="0"/>
                        <a:t>seasonal influenza; their role in</a:t>
                      </a:r>
                      <a:r>
                        <a:rPr lang="en-US" sz="1400" baseline="0" dirty="0" smtClean="0"/>
                        <a:t> an influenza pandemic is even more crucial.</a:t>
                      </a:r>
                      <a:r>
                        <a:rPr lang="en-US" sz="1400" dirty="0" smtClean="0"/>
                        <a:t>  (We/public health need you/community</a:t>
                      </a:r>
                      <a:r>
                        <a:rPr lang="en-US" sz="1400" baseline="0" dirty="0" smtClean="0"/>
                        <a:t> pharmacies!)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Community pharmacies will be better positioned to play this role if</a:t>
                      </a:r>
                      <a:r>
                        <a:rPr lang="en-US" sz="1400" baseline="0" dirty="0" smtClean="0"/>
                        <a:t> advanced planning and coordination with public health start </a:t>
                      </a:r>
                      <a:r>
                        <a:rPr lang="en-US" sz="1400" u="sng" baseline="0" dirty="0" smtClean="0"/>
                        <a:t>now</a:t>
                      </a:r>
                      <a:r>
                        <a:rPr lang="en-US" sz="1400" u="none" baseline="0" dirty="0" smtClean="0"/>
                        <a:t>.  (Get to the head of the line!)</a:t>
                      </a:r>
                      <a:endParaRPr lang="en-US" sz="14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An MOU template is available to jump-start</a:t>
                      </a:r>
                      <a:r>
                        <a:rPr lang="en-US" sz="1400" baseline="0" dirty="0" smtClean="0"/>
                        <a:t> pandemic planning and preparation.  (We don’t have to start from scratch; we can adapt what’s already been done.)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 out of 5 adults receive seasonal influenza</a:t>
                      </a:r>
                      <a:r>
                        <a:rPr lang="en-US" sz="1200" baseline="0" dirty="0" smtClean="0"/>
                        <a:t> vaccination in a pharmacy or retail setting.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Pandemics are unique public health emergencies,</a:t>
                      </a:r>
                      <a:r>
                        <a:rPr lang="en-US" sz="1200" baseline="0" dirty="0" smtClean="0"/>
                        <a:t> not well covered by “all-hazard” agreements.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Sorting out the enrollment,</a:t>
                      </a:r>
                      <a:r>
                        <a:rPr lang="en-US" sz="1200" baseline="0" dirty="0" smtClean="0"/>
                        <a:t> training, </a:t>
                      </a:r>
                      <a:r>
                        <a:rPr lang="en-US" sz="1200" dirty="0" smtClean="0"/>
                        <a:t>distribution,</a:t>
                      </a:r>
                      <a:r>
                        <a:rPr lang="en-US" sz="1200" baseline="0" dirty="0" smtClean="0"/>
                        <a:t> allocation, storage, payment, and communication issues can be done – but it takes time and effort and shouldn’t be left to the last minute (or during an emergency).</a:t>
                      </a:r>
                      <a:endParaRPr lang="en-US" sz="12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If pharmacies join traditional immunization providers to administer vaccine during a pandemic, we could achieve 80% adult coverage </a:t>
                      </a:r>
                      <a:r>
                        <a:rPr lang="en-US" sz="1200" baseline="0" dirty="0" smtClean="0"/>
                        <a:t>in just 11 weeks – instead of 19 weeks without pharmacy participation.  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The required response is likely to be complex:  multiple doses of vaccine, multiple</a:t>
                      </a:r>
                      <a:r>
                        <a:rPr lang="en-US" sz="1200" baseline="0" dirty="0" smtClean="0"/>
                        <a:t> vaccine products, and possibly adjuvant needing to be matched and mixed with vaccine antigen products (at the point of administration to patients).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Legal</a:t>
                      </a:r>
                      <a:r>
                        <a:rPr lang="en-US" sz="1200" baseline="0" dirty="0" smtClean="0"/>
                        <a:t> staff from public health and community pharmacies will need to review the MOU language and specifics, but it helps that national and state public health AND </a:t>
                      </a:r>
                      <a:r>
                        <a:rPr lang="en-US" sz="1200" baseline="0" smtClean="0"/>
                        <a:t>pharmacy organizations already  </a:t>
                      </a:r>
                      <a:r>
                        <a:rPr lang="en-US" sz="1200" baseline="0" dirty="0" smtClean="0"/>
                        <a:t>are on board.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We know from H1N1 experience and modeling that delaying</a:t>
                      </a:r>
                      <a:r>
                        <a:rPr lang="en-US" sz="1200" baseline="0" dirty="0" smtClean="0"/>
                        <a:t> vaccinations</a:t>
                      </a:r>
                      <a:r>
                        <a:rPr lang="en-US" sz="1200" dirty="0" smtClean="0"/>
                        <a:t> until a pandemic peaks will have little impact on the course of the pandemic – it’s just too late.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With coordination in place ahead</a:t>
                      </a:r>
                      <a:r>
                        <a:rPr lang="en-US" sz="1200" baseline="0" dirty="0" smtClean="0"/>
                        <a:t> of time, pharmacies can ensure access to early allocation of federal pandemic vaccine supply.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Other states have successfully gone through this process; we can learn from them and adapt an MOU to our state’s specific</a:t>
                      </a:r>
                      <a:r>
                        <a:rPr lang="en-US" sz="1200" baseline="0" dirty="0" smtClean="0"/>
                        <a:t> needs.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5543796"/>
      </p:ext>
    </p:extLst>
  </p:cSld>
  <p:clrMapOvr>
    <a:masterClrMapping/>
  </p:clrMapOvr>
</p:sld>
</file>

<file path=ppt/theme/theme1.xml><?xml version="1.0" encoding="utf-8"?>
<a:theme xmlns:a="http://schemas.openxmlformats.org/drawingml/2006/main" name="ASTHO Theme">
  <a:themeElements>
    <a:clrScheme name="ASTHO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6794"/>
      </a:accent1>
      <a:accent2>
        <a:srgbClr val="F09732"/>
      </a:accent2>
      <a:accent3>
        <a:srgbClr val="F2C43C"/>
      </a:accent3>
      <a:accent4>
        <a:srgbClr val="6EB454"/>
      </a:accent4>
      <a:accent5>
        <a:srgbClr val="00ADB8"/>
      </a:accent5>
      <a:accent6>
        <a:srgbClr val="BE3835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ASTHO Theme" id="{3D1E84F6-A727-47A2-A5C4-C5E6B19C63C6}" vid="{801ABD8D-CD18-4E0F-82D3-131AE98E15D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/>
    <Synchronization>Asynchronous</Synchronization>
    <Type>10002</Type>
    <SequenceNumber>10000</SequenceNumber>
    <Assembly>SusQtech.Products.SPActivities, Version=1.0.0.0, Culture=neutral, PublicKeyToken=e55627b63966066a</Assembly>
    <Class>SusQtech.Products.SPActivities.Events.DocumentReceiver</Class>
    <Data/>
    <Filter/>
  </Receiver>
  <Receiver>
    <Name/>
    <Synchronization>Asynchronous</Synchronization>
    <Type>10002</Type>
    <SequenceNumber>10000</SequenceNumber>
    <Assembly>SusQtech.Products.SPActivities, Version=1.0.0.0, Culture=neutral, PublicKeyToken=e55627b63966066a</Assembly>
    <Class>SusQtech.Products.SPActivities.Events.DocumentReceiver</Class>
    <Data/>
    <Filter/>
  </Receiver>
  <Receiver>
    <Name/>
    <Synchronization>Asynchronous</Synchronization>
    <Type>10001</Type>
    <SequenceNumber>10000</SequenceNumber>
    <Assembly>SusQtech.Products.SPActivities, Version=1.0.0.0, Culture=neutral, PublicKeyToken=e55627b63966066a</Assembly>
    <Class>SusQtech.Products.SPActivities.Events.DocumentReceiver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F4BC68A05E4D44B76C91C209330503" ma:contentTypeVersion="1" ma:contentTypeDescription="Create a new document." ma:contentTypeScope="" ma:versionID="f8680f45945da9b1bf50889a667d166e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a447206dab0015f8b9f8924535193e8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B815886-525E-4961-BE5C-A049C54A5981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241B93D-1C7E-47BC-9C24-44565E8BE21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A1E5DC-733D-463F-B64D-C4443850D586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95445B5E-14D4-4483-99F5-626314E30B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480</TotalTime>
  <Words>537</Words>
  <Application>Microsoft Macintosh PowerPoint</Application>
  <PresentationFormat>On-screen Show (4:3)</PresentationFormat>
  <Paragraphs>45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ASTHO Theme</vt:lpstr>
      <vt:lpstr>PowerPoint Presentation</vt:lpstr>
      <vt:lpstr>About Message Maps</vt:lpstr>
      <vt:lpstr>Message Map Template</vt:lpstr>
      <vt:lpstr>Sample MOU Messages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Briscoe</dc:creator>
  <cp:lastModifiedBy>Nicole Lezin</cp:lastModifiedBy>
  <cp:revision>38</cp:revision>
  <cp:lastPrinted>2016-05-30T16:39:29Z</cp:lastPrinted>
  <dcterms:created xsi:type="dcterms:W3CDTF">2014-07-03T16:44:24Z</dcterms:created>
  <dcterms:modified xsi:type="dcterms:W3CDTF">2016-05-30T22:58:16Z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0x01010090F4BC68A05E4D44B76C91C209330503</vt:lpwstr>
  </property>
  <property fmtid="{D5CDD505-2E9C-101B-9397-08002B2CF9AE}" pid="3" name="SQTSPActLastActEvent">
    <vt:lpwstr>635884498763669589</vt:lpwstr>
  </property>
</Properties>
</file>