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2" r:id="rId3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3" pos="2448" userDrawn="1">
          <p15:clr>
            <a:srgbClr val="A4A3A4"/>
          </p15:clr>
        </p15:guide>
        <p15:guide id="4" orient="horz" pos="60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nna Barbour" initials="JB" lastIdx="16" clrIdx="0">
    <p:extLst>
      <p:ext uri="{19B8F6BF-5375-455C-9EA6-DF929625EA0E}">
        <p15:presenceInfo xmlns:p15="http://schemas.microsoft.com/office/powerpoint/2012/main" userId="0043e6b720dd91c3" providerId="Windows Live"/>
      </p:ext>
    </p:extLst>
  </p:cmAuthor>
  <p:cmAuthor id="2" name="Kaney, Elizabeth" initials="EK" lastIdx="3" clrIdx="1">
    <p:extLst>
      <p:ext uri="{19B8F6BF-5375-455C-9EA6-DF929625EA0E}">
        <p15:presenceInfo xmlns:p15="http://schemas.microsoft.com/office/powerpoint/2012/main" userId="Kaney, Elizabet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9333"/>
    <a:srgbClr val="52AEE4"/>
    <a:srgbClr val="122335"/>
    <a:srgbClr val="C943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9"/>
    <p:restoredTop sz="94751"/>
  </p:normalViewPr>
  <p:slideViewPr>
    <p:cSldViewPr>
      <p:cViewPr varScale="1">
        <p:scale>
          <a:sx n="75" d="100"/>
          <a:sy n="75" d="100"/>
        </p:scale>
        <p:origin x="3138" y="78"/>
      </p:cViewPr>
      <p:guideLst>
        <p:guide orient="horz" pos="2880"/>
        <p:guide pos="2448"/>
        <p:guide orient="horz" pos="604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379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59D07B-5AED-4341-8EB1-C2CF0105066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6AA76F-FC15-486D-94A0-DD2B9A56271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93CED-6A80-4D42-9022-D59735B1ADDF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5917A2-E6F4-49B6-B3A6-D29AAF09F8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FBE5D6-122A-4989-BBEC-C1FFFE877C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8A900-D70D-4969-AFF2-2155517E3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52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85565-B768-284F-9A46-A0E0A69AC705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6A2AC7-33A4-5E43-93D6-8D52878B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21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nchhstp/newsroom/docs/factsheets/std-trends-508.pdf" TargetMode="External"/><Relationship Id="rId2" Type="http://schemas.openxmlformats.org/officeDocument/2006/relationships/hyperlink" Target="https://www.ncbi.nlm.nih.gov/pubmed/23403600" TargetMode="External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cdc.gov/std/program/spacemonkey/default.htm" TargetMode="External"/><Relationship Id="rId4" Type="http://schemas.openxmlformats.org/officeDocument/2006/relationships/hyperlink" Target="https://www.ncbi.nlm.nih.gov/%20%20pubmed/29240632" TargetMode="Externa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9855B0-5B8A-42CD-9F19-805D7B380DA4}"/>
              </a:ext>
            </a:extLst>
          </p:cNvPr>
          <p:cNvSpPr/>
          <p:nvPr userDrawn="1"/>
        </p:nvSpPr>
        <p:spPr>
          <a:xfrm>
            <a:off x="0" y="-55418"/>
            <a:ext cx="7772400" cy="3276600"/>
          </a:xfrm>
          <a:prstGeom prst="rect">
            <a:avLst/>
          </a:prstGeom>
          <a:solidFill>
            <a:srgbClr val="1223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ject 51">
            <a:extLst>
              <a:ext uri="{FF2B5EF4-FFF2-40B4-BE49-F238E27FC236}">
                <a16:creationId xmlns:a16="http://schemas.microsoft.com/office/drawing/2014/main" id="{BEB06164-AA23-4413-82E3-D5096BFF548E}"/>
              </a:ext>
            </a:extLst>
          </p:cNvPr>
          <p:cNvSpPr txBox="1"/>
          <p:nvPr userDrawn="1"/>
        </p:nvSpPr>
        <p:spPr>
          <a:xfrm>
            <a:off x="0" y="914400"/>
            <a:ext cx="77724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spc="-5" dirty="0">
                <a:solidFill>
                  <a:schemeClr val="bg1">
                    <a:lumMod val="85000"/>
                  </a:schemeClr>
                </a:solidFill>
                <a:latin typeface="Calibri"/>
                <a:cs typeface="Calibri"/>
              </a:rPr>
              <a:t>/////////////////////////////////  </a:t>
            </a:r>
            <a:r>
              <a:rPr lang="en-US" sz="2000" b="1" spc="-5" dirty="0">
                <a:solidFill>
                  <a:srgbClr val="CE4312"/>
                </a:solidFill>
                <a:latin typeface="Calibri"/>
                <a:cs typeface="Calibri"/>
              </a:rPr>
              <a:t>MAKING </a:t>
            </a:r>
            <a:r>
              <a:rPr lang="en-US" sz="2000" b="1" dirty="0">
                <a:solidFill>
                  <a:srgbClr val="CE4312"/>
                </a:solidFill>
                <a:latin typeface="Calibri"/>
                <a:cs typeface="Calibri"/>
              </a:rPr>
              <a:t>THE </a:t>
            </a:r>
            <a:r>
              <a:rPr lang="en-US" sz="2000" b="1" spc="-5" dirty="0">
                <a:solidFill>
                  <a:srgbClr val="CE4312"/>
                </a:solidFill>
                <a:latin typeface="Calibri"/>
                <a:cs typeface="Calibri"/>
              </a:rPr>
              <a:t>CASE </a:t>
            </a:r>
            <a:r>
              <a:rPr lang="en-US" sz="2000" b="1" spc="-15" dirty="0">
                <a:solidFill>
                  <a:srgbClr val="CE4312"/>
                </a:solidFill>
                <a:latin typeface="Calibri"/>
                <a:cs typeface="Calibri"/>
              </a:rPr>
              <a:t>FOR </a:t>
            </a:r>
            <a:r>
              <a:rPr lang="en-US" sz="1600" spc="-5" dirty="0">
                <a:solidFill>
                  <a:srgbClr val="FFFFFF">
                    <a:lumMod val="85000"/>
                  </a:srgbClr>
                </a:solidFill>
                <a:cs typeface="Calibri"/>
              </a:rPr>
              <a:t>///////////////////////////////// </a:t>
            </a:r>
            <a:endParaRPr lang="en-US" sz="1900" b="1" spc="-15" dirty="0">
              <a:solidFill>
                <a:srgbClr val="CE4312"/>
              </a:solidFill>
              <a:latin typeface="Calibri"/>
              <a:cs typeface="Calibri"/>
            </a:endParaRPr>
          </a:p>
        </p:txBody>
      </p:sp>
      <p:sp>
        <p:nvSpPr>
          <p:cNvPr id="5" name="object 51">
            <a:extLst>
              <a:ext uri="{FF2B5EF4-FFF2-40B4-BE49-F238E27FC236}">
                <a16:creationId xmlns:a16="http://schemas.microsoft.com/office/drawing/2014/main" id="{346EDDB3-4E10-4955-AEEC-13F48F38D3A9}"/>
              </a:ext>
            </a:extLst>
          </p:cNvPr>
          <p:cNvSpPr txBox="1"/>
          <p:nvPr userDrawn="1"/>
        </p:nvSpPr>
        <p:spPr>
          <a:xfrm>
            <a:off x="480060" y="1742964"/>
            <a:ext cx="6835140" cy="9240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2600"/>
              </a:lnSpc>
              <a:spcBef>
                <a:spcPts val="1515"/>
              </a:spcBef>
            </a:pPr>
            <a:r>
              <a:rPr lang="en-US" sz="1100" spc="-5" dirty="0">
                <a:solidFill>
                  <a:schemeClr val="bg1"/>
                </a:solidFill>
                <a:latin typeface="Calibri"/>
                <a:cs typeface="Calibri"/>
              </a:rPr>
              <a:t>Sexually transmitted diseases (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S</a:t>
            </a:r>
            <a:r>
              <a:rPr lang="en-US" sz="1100" spc="-5" dirty="0">
                <a:solidFill>
                  <a:schemeClr val="bg1"/>
                </a:solidFill>
                <a:latin typeface="Calibri"/>
                <a:cs typeface="Calibri"/>
              </a:rPr>
              <a:t>TDs)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 in </a:t>
            </a:r>
            <a:r>
              <a:rPr sz="11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United </a:t>
            </a:r>
            <a:r>
              <a:rPr sz="1100" spc="-10" dirty="0">
                <a:solidFill>
                  <a:schemeClr val="bg1"/>
                </a:solidFill>
                <a:latin typeface="Calibri"/>
                <a:cs typeface="Calibri"/>
              </a:rPr>
              <a:t>States are at </a:t>
            </a:r>
            <a:r>
              <a:rPr sz="1100" dirty="0">
                <a:solidFill>
                  <a:schemeClr val="bg1"/>
                </a:solidFill>
                <a:latin typeface="Calibri"/>
                <a:cs typeface="Calibri"/>
              </a:rPr>
              <a:t>a </a:t>
            </a:r>
            <a:r>
              <a:rPr sz="1100" spc="-10" dirty="0">
                <a:solidFill>
                  <a:schemeClr val="bg1"/>
                </a:solidFill>
                <a:latin typeface="Calibri"/>
                <a:cs typeface="Calibri"/>
              </a:rPr>
              <a:t>record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high—and </a:t>
            </a:r>
            <a:r>
              <a:rPr sz="1100" spc="-10" dirty="0">
                <a:solidFill>
                  <a:schemeClr val="bg1"/>
                </a:solidFill>
                <a:latin typeface="Calibri"/>
                <a:cs typeface="Calibri"/>
              </a:rPr>
              <a:t>treating </a:t>
            </a:r>
            <a:r>
              <a:rPr sz="1100" dirty="0">
                <a:solidFill>
                  <a:schemeClr val="bg1"/>
                </a:solidFill>
                <a:latin typeface="Calibri"/>
                <a:cs typeface="Calibri"/>
              </a:rPr>
              <a:t>them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is </a:t>
            </a:r>
            <a:r>
              <a:rPr sz="1100" spc="-10" dirty="0">
                <a:solidFill>
                  <a:schemeClr val="bg1"/>
                </a:solidFill>
                <a:latin typeface="Calibri"/>
                <a:cs typeface="Calibri"/>
              </a:rPr>
              <a:t>expensive.</a:t>
            </a:r>
            <a:r>
              <a:rPr sz="1100" spc="-15" baseline="33333" dirty="0">
                <a:solidFill>
                  <a:schemeClr val="bg1"/>
                </a:solidFill>
                <a:latin typeface="Calibri"/>
                <a:cs typeface="Calibri"/>
              </a:rPr>
              <a:t>1 </a:t>
            </a:r>
            <a:r>
              <a:rPr lang="en-US" sz="1100" spc="-15" baseline="333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chemeClr val="bg1"/>
                </a:solidFill>
                <a:latin typeface="Calibri"/>
                <a:cs typeface="Calibri"/>
              </a:rPr>
              <a:t>Preventing infections</a:t>
            </a:r>
            <a:r>
              <a:rPr lang="en-US" sz="110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chemeClr val="bg1"/>
                </a:solidFill>
                <a:latin typeface="Calibri"/>
                <a:cs typeface="Calibri"/>
              </a:rPr>
              <a:t>could save </a:t>
            </a:r>
            <a:r>
              <a:rPr lang="en-US" sz="1100" spc="-5" dirty="0">
                <a:solidFill>
                  <a:schemeClr val="bg1"/>
                </a:solidFill>
                <a:latin typeface="Calibri"/>
                <a:cs typeface="Calibri"/>
              </a:rPr>
              <a:t>much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 of </a:t>
            </a:r>
            <a:r>
              <a:rPr sz="1100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1100" spc="-10" dirty="0">
                <a:solidFill>
                  <a:schemeClr val="bg1"/>
                </a:solidFill>
                <a:latin typeface="Calibri"/>
                <a:cs typeface="Calibri"/>
              </a:rPr>
              <a:t>approximately </a:t>
            </a:r>
            <a:r>
              <a:rPr sz="1100" dirty="0">
                <a:solidFill>
                  <a:schemeClr val="bg1"/>
                </a:solidFill>
                <a:latin typeface="Calibri"/>
                <a:cs typeface="Calibri"/>
              </a:rPr>
              <a:t>$16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billion spent </a:t>
            </a:r>
            <a:r>
              <a:rPr sz="1100" dirty="0">
                <a:solidFill>
                  <a:schemeClr val="bg1"/>
                </a:solidFill>
                <a:latin typeface="Calibri"/>
                <a:cs typeface="Calibri"/>
              </a:rPr>
              <a:t>each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year on direct medical </a:t>
            </a:r>
            <a:r>
              <a:rPr sz="1100" spc="-10" dirty="0">
                <a:solidFill>
                  <a:schemeClr val="bg1"/>
                </a:solidFill>
                <a:latin typeface="Calibri"/>
                <a:cs typeface="Calibri"/>
              </a:rPr>
              <a:t>costs </a:t>
            </a:r>
            <a:r>
              <a:rPr sz="1100" spc="-15" dirty="0">
                <a:solidFill>
                  <a:schemeClr val="bg1"/>
                </a:solidFill>
                <a:latin typeface="Calibri"/>
                <a:cs typeface="Calibri"/>
              </a:rPr>
              <a:t>for </a:t>
            </a:r>
            <a:r>
              <a:rPr lang="en-US" sz="1100" dirty="0">
                <a:solidFill>
                  <a:schemeClr val="bg1"/>
                </a:solidFill>
                <a:latin typeface="Calibri"/>
                <a:cs typeface="Calibri"/>
              </a:rPr>
              <a:t>8</a:t>
            </a:r>
            <a:r>
              <a:rPr sz="1100" dirty="0">
                <a:solidFill>
                  <a:schemeClr val="bg1"/>
                </a:solidFill>
                <a:latin typeface="Calibri"/>
                <a:cs typeface="Calibri"/>
              </a:rPr>
              <a:t> major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STDs.</a:t>
            </a:r>
            <a:r>
              <a:rPr sz="1100" spc="-7" baseline="33333" dirty="0">
                <a:solidFill>
                  <a:schemeClr val="bg1"/>
                </a:solidFill>
                <a:latin typeface="Calibri"/>
                <a:cs typeface="Calibri"/>
              </a:rPr>
              <a:t>2</a:t>
            </a:r>
            <a:r>
              <a:rPr lang="en-US" sz="1100" spc="-7" baseline="33333" dirty="0">
                <a:solidFill>
                  <a:schemeClr val="bg1"/>
                </a:solidFill>
                <a:latin typeface="Calibri"/>
                <a:cs typeface="Calibri"/>
              </a:rPr>
              <a:t>  </a:t>
            </a:r>
            <a:r>
              <a:rPr sz="1100" spc="-7" baseline="333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STDs </a:t>
            </a:r>
            <a:r>
              <a:rPr lang="en-US" sz="1100" spc="-5" dirty="0">
                <a:solidFill>
                  <a:schemeClr val="bg1"/>
                </a:solidFill>
                <a:latin typeface="Calibri"/>
                <a:cs typeface="Calibri"/>
              </a:rPr>
              <a:t>aren’t just costly</a:t>
            </a:r>
            <a:r>
              <a:rPr sz="1100" spc="-10" dirty="0">
                <a:solidFill>
                  <a:schemeClr val="bg1"/>
                </a:solidFill>
                <a:latin typeface="Calibri"/>
                <a:cs typeface="Calibri"/>
              </a:rPr>
              <a:t>—left untreated,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they </a:t>
            </a:r>
            <a:r>
              <a:rPr sz="1100" spc="-15" dirty="0">
                <a:solidFill>
                  <a:schemeClr val="bg1"/>
                </a:solidFill>
                <a:latin typeface="Calibri"/>
                <a:cs typeface="Calibri"/>
              </a:rPr>
              <a:t>have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serious health </a:t>
            </a:r>
            <a:r>
              <a:rPr sz="1100" spc="-10" dirty="0">
                <a:solidFill>
                  <a:schemeClr val="bg1"/>
                </a:solidFill>
                <a:latin typeface="Calibri"/>
                <a:cs typeface="Calibri"/>
              </a:rPr>
              <a:t>consequences,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such as </a:t>
            </a:r>
            <a:r>
              <a:rPr sz="1100" spc="-15" dirty="0">
                <a:solidFill>
                  <a:schemeClr val="bg1"/>
                </a:solidFill>
                <a:latin typeface="Calibri"/>
                <a:cs typeface="Calibri"/>
              </a:rPr>
              <a:t>infertility,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pregnancy </a:t>
            </a:r>
            <a:r>
              <a:rPr sz="1100" spc="-10" dirty="0">
                <a:solidFill>
                  <a:schemeClr val="bg1"/>
                </a:solidFill>
                <a:latin typeface="Calibri"/>
                <a:cs typeface="Calibri"/>
              </a:rPr>
              <a:t>complications,</a:t>
            </a:r>
            <a:r>
              <a:rPr lang="en-US" sz="110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and even </a:t>
            </a:r>
            <a:r>
              <a:rPr sz="1100" spc="-10" dirty="0">
                <a:solidFill>
                  <a:schemeClr val="bg1"/>
                </a:solidFill>
                <a:latin typeface="Calibri"/>
                <a:cs typeface="Calibri"/>
              </a:rPr>
              <a:t>infant</a:t>
            </a:r>
            <a:r>
              <a:rPr sz="1100" spc="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death.</a:t>
            </a:r>
            <a:r>
              <a:rPr sz="1100" spc="-7" baseline="33333" dirty="0">
                <a:solidFill>
                  <a:schemeClr val="bg1"/>
                </a:solidFill>
                <a:latin typeface="Calibri"/>
                <a:cs typeface="Calibri"/>
              </a:rPr>
              <a:t>3</a:t>
            </a:r>
            <a:r>
              <a:rPr lang="en-US" sz="1100" spc="-7" baseline="33333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S</a:t>
            </a:r>
            <a:r>
              <a:rPr lang="en-US" sz="1100" spc="-5" dirty="0">
                <a:solidFill>
                  <a:schemeClr val="bg1"/>
                </a:solidFill>
                <a:latin typeface="Calibri"/>
                <a:cs typeface="Calibri"/>
              </a:rPr>
              <a:t>trong S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TD </a:t>
            </a:r>
            <a:r>
              <a:rPr sz="1100" spc="-10" dirty="0">
                <a:solidFill>
                  <a:schemeClr val="bg1"/>
                </a:solidFill>
                <a:latin typeface="Calibri"/>
                <a:cs typeface="Calibri"/>
              </a:rPr>
              <a:t>programs are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our </a:t>
            </a:r>
            <a:r>
              <a:rPr sz="1100" spc="-10" dirty="0">
                <a:solidFill>
                  <a:schemeClr val="bg1"/>
                </a:solidFill>
                <a:latin typeface="Calibri"/>
                <a:cs typeface="Calibri"/>
              </a:rPr>
              <a:t>best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line of </a:t>
            </a:r>
            <a:r>
              <a:rPr sz="1100" spc="-10" dirty="0">
                <a:solidFill>
                  <a:schemeClr val="bg1"/>
                </a:solidFill>
                <a:latin typeface="Calibri"/>
                <a:cs typeface="Calibri"/>
              </a:rPr>
              <a:t>defense,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but dwindling budgets limit</a:t>
            </a:r>
            <a:r>
              <a:rPr lang="en-US" sz="110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1100" spc="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ability</a:t>
            </a:r>
            <a:r>
              <a:rPr lang="en-US" sz="1100" spc="-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chemeClr val="bg1"/>
                </a:solidFill>
                <a:latin typeface="Calibri"/>
                <a:cs typeface="Calibri"/>
              </a:rPr>
              <a:t>to combat </a:t>
            </a:r>
            <a:r>
              <a:rPr sz="1100" dirty="0">
                <a:solidFill>
                  <a:schemeClr val="bg1"/>
                </a:solidFill>
                <a:latin typeface="Calibri"/>
                <a:cs typeface="Calibri"/>
              </a:rPr>
              <a:t>rising </a:t>
            </a:r>
            <a:r>
              <a:rPr sz="1100" spc="-5" dirty="0">
                <a:solidFill>
                  <a:schemeClr val="bg1"/>
                </a:solidFill>
                <a:latin typeface="Calibri"/>
                <a:cs typeface="Calibri"/>
              </a:rPr>
              <a:t>STD </a:t>
            </a:r>
            <a:r>
              <a:rPr sz="1100" spc="-10" dirty="0">
                <a:solidFill>
                  <a:schemeClr val="bg1"/>
                </a:solidFill>
                <a:latin typeface="Calibri"/>
                <a:cs typeface="Calibri"/>
              </a:rPr>
              <a:t>rates. </a:t>
            </a:r>
            <a:r>
              <a:rPr sz="1400" b="1" i="1" spc="-5" dirty="0">
                <a:solidFill>
                  <a:schemeClr val="bg1"/>
                </a:solidFill>
                <a:latin typeface="Calibri"/>
                <a:cs typeface="Calibri"/>
              </a:rPr>
              <a:t>Now is </a:t>
            </a:r>
            <a:r>
              <a:rPr sz="1400" b="1" i="1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1400" b="1" i="1" spc="-10" dirty="0">
                <a:solidFill>
                  <a:schemeClr val="bg1"/>
                </a:solidFill>
                <a:latin typeface="Calibri"/>
                <a:cs typeface="Calibri"/>
              </a:rPr>
              <a:t>time to invest </a:t>
            </a:r>
            <a:r>
              <a:rPr sz="1400" b="1" i="1" spc="-5" dirty="0">
                <a:solidFill>
                  <a:schemeClr val="bg1"/>
                </a:solidFill>
                <a:latin typeface="Calibri"/>
                <a:cs typeface="Calibri"/>
              </a:rPr>
              <a:t>in </a:t>
            </a:r>
            <a:r>
              <a:rPr sz="1400" b="1" i="1" dirty="0">
                <a:solidFill>
                  <a:schemeClr val="bg1"/>
                </a:solidFill>
                <a:latin typeface="Calibri"/>
                <a:cs typeface="Calibri"/>
              </a:rPr>
              <a:t>these </a:t>
            </a:r>
            <a:r>
              <a:rPr sz="1400" b="1" i="1" spc="-10" dirty="0">
                <a:solidFill>
                  <a:schemeClr val="bg1"/>
                </a:solidFill>
                <a:latin typeface="Calibri"/>
                <a:cs typeface="Calibri"/>
              </a:rPr>
              <a:t>critical </a:t>
            </a:r>
            <a:r>
              <a:rPr sz="1400" b="1" i="1" spc="-5" dirty="0">
                <a:solidFill>
                  <a:schemeClr val="bg1"/>
                </a:solidFill>
                <a:latin typeface="Calibri"/>
                <a:cs typeface="Calibri"/>
              </a:rPr>
              <a:t>public health</a:t>
            </a:r>
            <a:r>
              <a:rPr sz="1400" b="1" i="1" spc="3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400" b="1" i="1" spc="-5" dirty="0">
                <a:solidFill>
                  <a:schemeClr val="bg1"/>
                </a:solidFill>
                <a:latin typeface="Calibri"/>
                <a:cs typeface="Calibri"/>
              </a:rPr>
              <a:t>programs.</a:t>
            </a:r>
            <a:endParaRPr sz="1400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6" name="object 43">
            <a:extLst>
              <a:ext uri="{FF2B5EF4-FFF2-40B4-BE49-F238E27FC236}">
                <a16:creationId xmlns:a16="http://schemas.microsoft.com/office/drawing/2014/main" id="{64604FD4-E19D-4561-971E-26FAE5553152}"/>
              </a:ext>
            </a:extLst>
          </p:cNvPr>
          <p:cNvSpPr txBox="1"/>
          <p:nvPr userDrawn="1"/>
        </p:nvSpPr>
        <p:spPr>
          <a:xfrm>
            <a:off x="533400" y="3440358"/>
            <a:ext cx="1905000" cy="95504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r">
              <a:lnSpc>
                <a:spcPts val="1800"/>
              </a:lnSpc>
              <a:spcBef>
                <a:spcPts val="260"/>
              </a:spcBef>
            </a:pPr>
            <a:r>
              <a:rPr sz="1600" b="1" dirty="0">
                <a:solidFill>
                  <a:srgbClr val="C94315"/>
                </a:solidFill>
                <a:latin typeface="Calibri"/>
                <a:cs typeface="Calibri"/>
              </a:rPr>
              <a:t>In the </a:t>
            </a:r>
            <a:r>
              <a:rPr sz="1600" b="1" spc="-10" dirty="0">
                <a:solidFill>
                  <a:srgbClr val="C94315"/>
                </a:solidFill>
                <a:latin typeface="Calibri"/>
                <a:cs typeface="Calibri"/>
              </a:rPr>
              <a:t>past </a:t>
            </a:r>
            <a:r>
              <a:rPr sz="1600" b="1" dirty="0">
                <a:solidFill>
                  <a:srgbClr val="C94315"/>
                </a:solidFill>
                <a:latin typeface="Calibri"/>
                <a:cs typeface="Calibri"/>
              </a:rPr>
              <a:t>15</a:t>
            </a:r>
            <a:r>
              <a:rPr sz="1600" b="1" spc="-65" dirty="0">
                <a:solidFill>
                  <a:srgbClr val="C94315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C94315"/>
                </a:solidFill>
                <a:latin typeface="Calibri"/>
                <a:cs typeface="Calibri"/>
              </a:rPr>
              <a:t>years</a:t>
            </a:r>
            <a:r>
              <a:rPr sz="1600" b="1" spc="-10" dirty="0">
                <a:solidFill>
                  <a:srgbClr val="0A1118"/>
                </a:solidFill>
                <a:latin typeface="Calibri"/>
                <a:cs typeface="Calibri"/>
              </a:rPr>
              <a:t>  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CDC-funded </a:t>
            </a:r>
            <a:r>
              <a:rPr sz="1600" spc="-15" dirty="0">
                <a:solidFill>
                  <a:srgbClr val="0A1118"/>
                </a:solidFill>
                <a:latin typeface="Calibri"/>
                <a:cs typeface="Calibri"/>
              </a:rPr>
              <a:t>programs prevented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an</a:t>
            </a:r>
            <a:r>
              <a:rPr sz="1600" spc="-15" dirty="0">
                <a:solidFill>
                  <a:srgbClr val="0A1118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estimated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7" name="object 42">
            <a:extLst>
              <a:ext uri="{FF2B5EF4-FFF2-40B4-BE49-F238E27FC236}">
                <a16:creationId xmlns:a16="http://schemas.microsoft.com/office/drawing/2014/main" id="{599E4C17-9B20-441E-8B30-B8839D6FD6DB}"/>
              </a:ext>
            </a:extLst>
          </p:cNvPr>
          <p:cNvSpPr/>
          <p:nvPr userDrawn="1"/>
        </p:nvSpPr>
        <p:spPr>
          <a:xfrm>
            <a:off x="2546985" y="3439112"/>
            <a:ext cx="1110615" cy="984250"/>
          </a:xfrm>
          <a:custGeom>
            <a:avLst/>
            <a:gdLst/>
            <a:ahLst/>
            <a:cxnLst/>
            <a:rect l="l" t="t" r="r" b="b"/>
            <a:pathLst>
              <a:path w="1110614" h="984250">
                <a:moveTo>
                  <a:pt x="152400" y="0"/>
                </a:moveTo>
                <a:lnTo>
                  <a:pt x="64293" y="2381"/>
                </a:lnTo>
                <a:lnTo>
                  <a:pt x="19050" y="19050"/>
                </a:lnTo>
                <a:lnTo>
                  <a:pt x="2381" y="64293"/>
                </a:lnTo>
                <a:lnTo>
                  <a:pt x="0" y="152400"/>
                </a:lnTo>
                <a:lnTo>
                  <a:pt x="0" y="831341"/>
                </a:lnTo>
                <a:lnTo>
                  <a:pt x="2381" y="919448"/>
                </a:lnTo>
                <a:lnTo>
                  <a:pt x="19050" y="964691"/>
                </a:lnTo>
                <a:lnTo>
                  <a:pt x="64293" y="981360"/>
                </a:lnTo>
                <a:lnTo>
                  <a:pt x="152400" y="983741"/>
                </a:lnTo>
                <a:lnTo>
                  <a:pt x="957999" y="983741"/>
                </a:lnTo>
                <a:lnTo>
                  <a:pt x="1046105" y="981360"/>
                </a:lnTo>
                <a:lnTo>
                  <a:pt x="1091349" y="964691"/>
                </a:lnTo>
                <a:lnTo>
                  <a:pt x="1108017" y="919448"/>
                </a:lnTo>
                <a:lnTo>
                  <a:pt x="1110399" y="831341"/>
                </a:lnTo>
                <a:lnTo>
                  <a:pt x="1110399" y="152400"/>
                </a:lnTo>
                <a:lnTo>
                  <a:pt x="1108017" y="64293"/>
                </a:lnTo>
                <a:lnTo>
                  <a:pt x="1091349" y="19050"/>
                </a:lnTo>
                <a:lnTo>
                  <a:pt x="1046105" y="2381"/>
                </a:lnTo>
                <a:lnTo>
                  <a:pt x="957999" y="0"/>
                </a:lnTo>
                <a:lnTo>
                  <a:pt x="152400" y="0"/>
                </a:lnTo>
                <a:close/>
              </a:path>
            </a:pathLst>
          </a:custGeom>
          <a:ln w="12700">
            <a:noFill/>
          </a:ln>
        </p:spPr>
        <p:txBody>
          <a:bodyPr wrap="square" lIns="0" tIns="0" rIns="0" bIns="0" rtlCol="0"/>
          <a:lstStyle/>
          <a:p>
            <a:pPr marL="12700" algn="ctr">
              <a:lnSpc>
                <a:spcPts val="5855"/>
              </a:lnSpc>
              <a:spcBef>
                <a:spcPts val="125"/>
              </a:spcBef>
            </a:pPr>
            <a:r>
              <a:rPr lang="en-US" sz="6000" b="1" spc="-45" dirty="0">
                <a:solidFill>
                  <a:srgbClr val="EF9333"/>
                </a:solidFill>
                <a:cs typeface="Calibri"/>
              </a:rPr>
              <a:t>6.1</a:t>
            </a:r>
            <a:endParaRPr lang="en-US" sz="6000" dirty="0">
              <a:solidFill>
                <a:srgbClr val="EF9333"/>
              </a:solidFill>
              <a:cs typeface="Calibri"/>
            </a:endParaRPr>
          </a:p>
          <a:p>
            <a:pPr marL="57785" algn="ctr">
              <a:lnSpc>
                <a:spcPts val="1535"/>
              </a:lnSpc>
            </a:pPr>
            <a:r>
              <a:rPr lang="en-US" b="1" spc="40" dirty="0">
                <a:solidFill>
                  <a:srgbClr val="EF9333"/>
                </a:solidFill>
                <a:cs typeface="Calibri"/>
              </a:rPr>
              <a:t>MILLION</a:t>
            </a:r>
            <a:endParaRPr lang="en-US" dirty="0">
              <a:solidFill>
                <a:srgbClr val="EF9333"/>
              </a:solidFill>
              <a:cs typeface="Calibri"/>
            </a:endParaRPr>
          </a:p>
        </p:txBody>
      </p:sp>
      <p:sp>
        <p:nvSpPr>
          <p:cNvPr id="8" name="object 49">
            <a:extLst>
              <a:ext uri="{FF2B5EF4-FFF2-40B4-BE49-F238E27FC236}">
                <a16:creationId xmlns:a16="http://schemas.microsoft.com/office/drawing/2014/main" id="{53EC67EB-25C5-49A3-96EE-70F93D8F7436}"/>
              </a:ext>
            </a:extLst>
          </p:cNvPr>
          <p:cNvSpPr txBox="1"/>
          <p:nvPr userDrawn="1"/>
        </p:nvSpPr>
        <p:spPr>
          <a:xfrm>
            <a:off x="3810000" y="3429000"/>
            <a:ext cx="3733800" cy="956672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>
              <a:lnSpc>
                <a:spcPts val="1800"/>
              </a:lnSpc>
              <a:spcBef>
                <a:spcPts val="260"/>
              </a:spcBef>
            </a:pPr>
            <a:r>
              <a:rPr sz="1600" b="1" spc="-5" dirty="0">
                <a:solidFill>
                  <a:srgbClr val="C94315"/>
                </a:solidFill>
                <a:latin typeface="Calibri"/>
                <a:cs typeface="Calibri"/>
              </a:rPr>
              <a:t>cases </a:t>
            </a:r>
            <a:r>
              <a:rPr sz="1600" b="1" dirty="0">
                <a:solidFill>
                  <a:srgbClr val="C94315"/>
                </a:solidFill>
                <a:latin typeface="Calibri"/>
                <a:cs typeface="Calibri"/>
              </a:rPr>
              <a:t>of </a:t>
            </a:r>
            <a:r>
              <a:rPr sz="1600" b="1" spc="-5" dirty="0">
                <a:solidFill>
                  <a:srgbClr val="C94315"/>
                </a:solidFill>
                <a:latin typeface="Calibri"/>
                <a:cs typeface="Calibri"/>
              </a:rPr>
              <a:t>gonorrhea, syphilis, </a:t>
            </a:r>
            <a:r>
              <a:rPr sz="1600" b="1" dirty="0">
                <a:solidFill>
                  <a:srgbClr val="C94315"/>
                </a:solidFill>
                <a:latin typeface="Calibri"/>
                <a:cs typeface="Calibri"/>
              </a:rPr>
              <a:t>and </a:t>
            </a:r>
            <a:r>
              <a:rPr sz="1600" b="1" spc="-15" dirty="0">
                <a:solidFill>
                  <a:srgbClr val="C94315"/>
                </a:solidFill>
                <a:latin typeface="Calibri"/>
                <a:cs typeface="Calibri"/>
              </a:rPr>
              <a:t>chlamydia</a:t>
            </a:r>
            <a:r>
              <a:rPr sz="1600" spc="-15" dirty="0">
                <a:solidFill>
                  <a:srgbClr val="C94315"/>
                </a:solidFill>
                <a:latin typeface="Calibri"/>
                <a:cs typeface="Calibri"/>
              </a:rPr>
              <a:t>, 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as well as </a:t>
            </a:r>
            <a:r>
              <a:rPr sz="1600" dirty="0">
                <a:solidFill>
                  <a:srgbClr val="0A1118"/>
                </a:solidFill>
                <a:latin typeface="Calibri"/>
                <a:cs typeface="Calibri"/>
              </a:rPr>
              <a:t>3,</a:t>
            </a:r>
            <a:r>
              <a:rPr lang="en-US" sz="1600" dirty="0">
                <a:solidFill>
                  <a:srgbClr val="0A1118"/>
                </a:solidFill>
                <a:latin typeface="Calibri"/>
                <a:cs typeface="Calibri"/>
              </a:rPr>
              <a:t>540</a:t>
            </a:r>
            <a:r>
              <a:rPr sz="1600" dirty="0">
                <a:solidFill>
                  <a:srgbClr val="0A1118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0A1118"/>
                </a:solidFill>
                <a:latin typeface="Calibri"/>
                <a:cs typeface="Calibri"/>
              </a:rPr>
              <a:t>STD-attributable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HIV  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infections</a:t>
            </a:r>
            <a:r>
              <a:rPr lang="en-US" sz="1600" spc="-10" dirty="0">
                <a:solidFill>
                  <a:srgbClr val="0A1118"/>
                </a:solidFill>
                <a:latin typeface="Calibri"/>
                <a:cs typeface="Calibri"/>
              </a:rPr>
              <a:t>—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saving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an </a:t>
            </a:r>
            <a:r>
              <a:rPr sz="1600" spc="-10" dirty="0">
                <a:solidFill>
                  <a:srgbClr val="0A1118"/>
                </a:solidFill>
                <a:latin typeface="Calibri"/>
                <a:cs typeface="Calibri"/>
              </a:rPr>
              <a:t>estimated </a:t>
            </a:r>
            <a:r>
              <a:rPr sz="1600">
                <a:solidFill>
                  <a:srgbClr val="0A1118"/>
                </a:solidFill>
                <a:latin typeface="Calibri"/>
                <a:cs typeface="Calibri"/>
              </a:rPr>
              <a:t>$2.</a:t>
            </a:r>
            <a:r>
              <a:rPr lang="en-US" sz="1600">
                <a:solidFill>
                  <a:srgbClr val="0A1118"/>
                </a:solidFill>
                <a:latin typeface="Calibri"/>
                <a:cs typeface="Calibri"/>
              </a:rPr>
              <a:t>8</a:t>
            </a:r>
            <a:r>
              <a:rPr sz="1600">
                <a:solidFill>
                  <a:srgbClr val="0A1118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billion  in </a:t>
            </a:r>
            <a:r>
              <a:rPr sz="1600" spc="-15" dirty="0">
                <a:solidFill>
                  <a:srgbClr val="0A1118"/>
                </a:solidFill>
                <a:latin typeface="Calibri"/>
                <a:cs typeface="Calibri"/>
              </a:rPr>
              <a:t>lifetime </a:t>
            </a:r>
            <a:r>
              <a:rPr sz="1600" spc="-5" dirty="0">
                <a:solidFill>
                  <a:srgbClr val="0A1118"/>
                </a:solidFill>
                <a:latin typeface="Calibri"/>
                <a:cs typeface="Calibri"/>
              </a:rPr>
              <a:t>medical costs.</a:t>
            </a:r>
            <a:r>
              <a:rPr sz="1350" spc="-7" baseline="33950" dirty="0">
                <a:solidFill>
                  <a:srgbClr val="0A1118"/>
                </a:solidFill>
                <a:latin typeface="Calibri"/>
                <a:cs typeface="Calibri"/>
              </a:rPr>
              <a:t>4,</a:t>
            </a:r>
            <a:r>
              <a:rPr sz="1350" spc="7" baseline="33950" dirty="0">
                <a:solidFill>
                  <a:srgbClr val="0A1118"/>
                </a:solidFill>
                <a:latin typeface="Calibri"/>
                <a:cs typeface="Calibri"/>
              </a:rPr>
              <a:t> </a:t>
            </a:r>
            <a:r>
              <a:rPr sz="1350" spc="15" baseline="33950" dirty="0">
                <a:solidFill>
                  <a:srgbClr val="0A1118"/>
                </a:solidFill>
                <a:latin typeface="Calibri"/>
                <a:cs typeface="Calibri"/>
              </a:rPr>
              <a:t>5</a:t>
            </a:r>
            <a:endParaRPr sz="1350" baseline="33950" dirty="0">
              <a:latin typeface="Calibri"/>
              <a:cs typeface="Calibri"/>
            </a:endParaRPr>
          </a:p>
        </p:txBody>
      </p:sp>
      <p:pic>
        <p:nvPicPr>
          <p:cNvPr id="9" name="Picture 8" descr="Astho.  astho.org/std">
            <a:extLst>
              <a:ext uri="{FF2B5EF4-FFF2-40B4-BE49-F238E27FC236}">
                <a16:creationId xmlns:a16="http://schemas.microsoft.com/office/drawing/2014/main" id="{00E95699-AD97-48EA-92E5-FC65FA17D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324" y="9109757"/>
            <a:ext cx="1257300" cy="889000"/>
          </a:xfrm>
          <a:prstGeom prst="rect">
            <a:avLst/>
          </a:prstGeom>
        </p:spPr>
      </p:pic>
      <p:sp>
        <p:nvSpPr>
          <p:cNvPr id="10" name="object 47">
            <a:extLst>
              <a:ext uri="{FF2B5EF4-FFF2-40B4-BE49-F238E27FC236}">
                <a16:creationId xmlns:a16="http://schemas.microsoft.com/office/drawing/2014/main" id="{1EF0ADA5-FC6D-44AC-9692-E1B11E08738D}"/>
              </a:ext>
            </a:extLst>
          </p:cNvPr>
          <p:cNvSpPr txBox="1"/>
          <p:nvPr userDrawn="1"/>
        </p:nvSpPr>
        <p:spPr>
          <a:xfrm>
            <a:off x="3624746" y="9718547"/>
            <a:ext cx="62420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NCSDDC.ORG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11" name="object 54">
            <a:extLst>
              <a:ext uri="{FF2B5EF4-FFF2-40B4-BE49-F238E27FC236}">
                <a16:creationId xmlns:a16="http://schemas.microsoft.com/office/drawing/2014/main" id="{28ED15FD-1652-422B-B530-3EE3D8A2F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9029566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63500">
            <a:solidFill>
              <a:srgbClr val="EF9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8214A4-BFD4-46ED-B23A-83D70D944743}"/>
              </a:ext>
            </a:extLst>
          </p:cNvPr>
          <p:cNvSpPr/>
          <p:nvPr userDrawn="1"/>
        </p:nvSpPr>
        <p:spPr>
          <a:xfrm>
            <a:off x="0" y="2819400"/>
            <a:ext cx="77724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400" b="1" spc="-25" dirty="0">
                <a:solidFill>
                  <a:srgbClr val="122335"/>
                </a:solidFill>
                <a:cs typeface="Calibri"/>
              </a:rPr>
              <a:t>STD </a:t>
            </a:r>
            <a:r>
              <a:rPr lang="en-US" sz="2400" b="1" spc="-30" dirty="0">
                <a:solidFill>
                  <a:srgbClr val="122335"/>
                </a:solidFill>
                <a:cs typeface="Calibri"/>
              </a:rPr>
              <a:t>PREVENTION </a:t>
            </a:r>
            <a:r>
              <a:rPr lang="en-US" sz="2400" b="1" spc="-15" dirty="0">
                <a:solidFill>
                  <a:srgbClr val="122335"/>
                </a:solidFill>
                <a:cs typeface="Calibri"/>
              </a:rPr>
              <a:t>IS</a:t>
            </a:r>
            <a:r>
              <a:rPr lang="en-US" sz="2400" b="1" spc="-114" dirty="0">
                <a:solidFill>
                  <a:srgbClr val="122335"/>
                </a:solidFill>
                <a:cs typeface="Calibri"/>
              </a:rPr>
              <a:t> </a:t>
            </a:r>
            <a:r>
              <a:rPr lang="en-US" sz="2400" b="1" spc="-40" dirty="0">
                <a:solidFill>
                  <a:srgbClr val="122335"/>
                </a:solidFill>
                <a:cs typeface="Calibri"/>
              </a:rPr>
              <a:t>EFFECTIVE</a:t>
            </a:r>
            <a:endParaRPr lang="en-US" sz="2400" dirty="0">
              <a:solidFill>
                <a:srgbClr val="122335"/>
              </a:solidFill>
              <a:cs typeface="Calibri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id="{65CCF0FD-0E26-4450-817B-74F0ECA76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4958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76200">
            <a:solidFill>
              <a:schemeClr val="bg1">
                <a:lumMod val="9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6132991-3E4E-468F-84FA-98BE50CC65E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700" y="9268571"/>
            <a:ext cx="1651000" cy="44907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B0CD7C9-EB16-43FD-9A83-C0AF691A5ACF}"/>
              </a:ext>
            </a:extLst>
          </p:cNvPr>
          <p:cNvSpPr txBox="1"/>
          <p:nvPr userDrawn="1"/>
        </p:nvSpPr>
        <p:spPr>
          <a:xfrm>
            <a:off x="0" y="175736"/>
            <a:ext cx="777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solidFill>
                  <a:srgbClr val="EF9333"/>
                </a:solidFill>
              </a:rPr>
              <a:t>INVESTING IN STD PREVENTION</a:t>
            </a:r>
          </a:p>
        </p:txBody>
      </p:sp>
      <p:sp>
        <p:nvSpPr>
          <p:cNvPr id="29" name="object 46">
            <a:extLst>
              <a:ext uri="{FF2B5EF4-FFF2-40B4-BE49-F238E27FC236}">
                <a16:creationId xmlns:a16="http://schemas.microsoft.com/office/drawing/2014/main" id="{3271FB95-90B2-498B-8140-BD623DA4DB12}"/>
              </a:ext>
            </a:extLst>
          </p:cNvPr>
          <p:cNvSpPr txBox="1"/>
          <p:nvPr userDrawn="1"/>
        </p:nvSpPr>
        <p:spPr>
          <a:xfrm>
            <a:off x="1536767" y="9718547"/>
            <a:ext cx="78041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ASTHO.ORG/STD</a:t>
            </a:r>
            <a:endParaRPr sz="800" dirty="0">
              <a:latin typeface="Calibri"/>
              <a:cs typeface="Calibri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2448" userDrawn="1">
          <p15:clr>
            <a:srgbClr val="FBAE40"/>
          </p15:clr>
        </p15:guide>
        <p15:guide id="2" pos="288" userDrawn="1">
          <p15:clr>
            <a:srgbClr val="FBAE40"/>
          </p15:clr>
        </p15:guide>
        <p15:guide id="3" pos="4608" userDrawn="1">
          <p15:clr>
            <a:srgbClr val="FBAE40"/>
          </p15:clr>
        </p15:guide>
        <p15:guide id="4" pos="1392" userDrawn="1">
          <p15:clr>
            <a:srgbClr val="FBAE40"/>
          </p15:clr>
        </p15:guide>
        <p15:guide id="5" pos="350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9">
            <a:extLst>
              <a:ext uri="{FF2B5EF4-FFF2-40B4-BE49-F238E27FC236}">
                <a16:creationId xmlns:a16="http://schemas.microsoft.com/office/drawing/2014/main" id="{A1C4CB8E-CBEF-4DF4-8154-1872770B2F9A}"/>
              </a:ext>
            </a:extLst>
          </p:cNvPr>
          <p:cNvSpPr txBox="1"/>
          <p:nvPr userDrawn="1"/>
        </p:nvSpPr>
        <p:spPr>
          <a:xfrm>
            <a:off x="0" y="2047875"/>
            <a:ext cx="7772400" cy="7715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457200" tIns="22860" rIns="0" bIns="0" rtlCol="0" anchor="ctr">
            <a:noAutofit/>
          </a:bodyPr>
          <a:lstStyle/>
          <a:p>
            <a:pPr marL="12700" marR="5080">
              <a:lnSpc>
                <a:spcPts val="1900"/>
              </a:lnSpc>
              <a:spcBef>
                <a:spcPts val="180"/>
              </a:spcBef>
            </a:pPr>
            <a:r>
              <a:rPr sz="1600" b="1" spc="-5" dirty="0">
                <a:solidFill>
                  <a:srgbClr val="CE4312"/>
                </a:solidFill>
                <a:latin typeface="Calibri"/>
                <a:cs typeface="Calibri"/>
              </a:rPr>
              <a:t>DIS </a:t>
            </a:r>
            <a:r>
              <a:rPr sz="1600" b="1" spc="-10" dirty="0">
                <a:solidFill>
                  <a:srgbClr val="CE4312"/>
                </a:solidFill>
                <a:latin typeface="Calibri"/>
                <a:cs typeface="Calibri"/>
              </a:rPr>
              <a:t>find STD </a:t>
            </a:r>
            <a:r>
              <a:rPr sz="1600" b="1" spc="-5" dirty="0">
                <a:solidFill>
                  <a:srgbClr val="CE4312"/>
                </a:solidFill>
                <a:latin typeface="Calibri"/>
                <a:cs typeface="Calibri"/>
              </a:rPr>
              <a:t>cases </a:t>
            </a:r>
            <a:r>
              <a:rPr sz="1600" b="1" dirty="0">
                <a:solidFill>
                  <a:srgbClr val="CE4312"/>
                </a:solidFill>
                <a:latin typeface="Calibri"/>
                <a:cs typeface="Calibri"/>
              </a:rPr>
              <a:t>and link people </a:t>
            </a:r>
            <a:r>
              <a:rPr sz="1600" b="1" spc="-15" dirty="0">
                <a:solidFill>
                  <a:srgbClr val="CE4312"/>
                </a:solidFill>
                <a:latin typeface="Calibri"/>
                <a:cs typeface="Calibri"/>
              </a:rPr>
              <a:t>to </a:t>
            </a:r>
            <a:r>
              <a:rPr sz="1600" b="1" spc="-10" dirty="0">
                <a:solidFill>
                  <a:srgbClr val="CE4312"/>
                </a:solidFill>
                <a:latin typeface="Calibri"/>
                <a:cs typeface="Calibri"/>
              </a:rPr>
              <a:t>care, </a:t>
            </a:r>
            <a:r>
              <a:rPr sz="1600" dirty="0">
                <a:solidFill>
                  <a:srgbClr val="CE4312"/>
                </a:solidFill>
                <a:latin typeface="Calibri"/>
                <a:cs typeface="Calibri"/>
              </a:rPr>
              <a:t>which </a:t>
            </a:r>
            <a:r>
              <a:rPr sz="1600" spc="-5" dirty="0">
                <a:solidFill>
                  <a:srgbClr val="CE4312"/>
                </a:solidFill>
                <a:latin typeface="Calibri"/>
                <a:cs typeface="Calibri"/>
              </a:rPr>
              <a:t>also halts </a:t>
            </a:r>
            <a:r>
              <a:rPr sz="1600" dirty="0">
                <a:solidFill>
                  <a:srgbClr val="CE4312"/>
                </a:solidFill>
                <a:latin typeface="Calibri"/>
                <a:cs typeface="Calibri"/>
              </a:rPr>
              <a:t>the </a:t>
            </a:r>
            <a:r>
              <a:rPr sz="1600" spc="-10" dirty="0">
                <a:solidFill>
                  <a:srgbClr val="CE4312"/>
                </a:solidFill>
                <a:latin typeface="Calibri"/>
                <a:cs typeface="Calibri"/>
              </a:rPr>
              <a:t>spread </a:t>
            </a:r>
            <a:r>
              <a:rPr sz="1600" spc="-5" dirty="0">
                <a:solidFill>
                  <a:srgbClr val="CE4312"/>
                </a:solidFill>
                <a:latin typeface="Calibri"/>
                <a:cs typeface="Calibri"/>
              </a:rPr>
              <a:t>of associated health and economic</a:t>
            </a:r>
            <a:r>
              <a:rPr sz="1600" spc="15" dirty="0">
                <a:solidFill>
                  <a:srgbClr val="CE431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CE4312"/>
                </a:solidFill>
                <a:latin typeface="Calibri"/>
                <a:cs typeface="Calibri"/>
              </a:rPr>
              <a:t>consequences.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EED2993D-CE61-49FB-B396-7AC1F18E60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7986356"/>
            <a:ext cx="7772400" cy="2072639"/>
          </a:xfrm>
          <a:custGeom>
            <a:avLst/>
            <a:gdLst/>
            <a:ahLst/>
            <a:cxnLst/>
            <a:rect l="l" t="t" r="r" b="b"/>
            <a:pathLst>
              <a:path w="7772400" h="2072640">
                <a:moveTo>
                  <a:pt x="0" y="2072043"/>
                </a:moveTo>
                <a:lnTo>
                  <a:pt x="7772400" y="2072043"/>
                </a:lnTo>
                <a:lnTo>
                  <a:pt x="7772400" y="0"/>
                </a:lnTo>
                <a:lnTo>
                  <a:pt x="0" y="0"/>
                </a:lnTo>
                <a:lnTo>
                  <a:pt x="0" y="2072043"/>
                </a:lnTo>
                <a:close/>
              </a:path>
            </a:pathLst>
          </a:custGeom>
          <a:solidFill>
            <a:srgbClr val="12233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B82D4B78-223F-40A1-8209-03D51CD401C0}"/>
              </a:ext>
            </a:extLst>
          </p:cNvPr>
          <p:cNvSpPr txBox="1"/>
          <p:nvPr userDrawn="1"/>
        </p:nvSpPr>
        <p:spPr>
          <a:xfrm>
            <a:off x="490219" y="8112295"/>
            <a:ext cx="69913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References: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5" name="bk object 16">
            <a:extLst>
              <a:ext uri="{FF2B5EF4-FFF2-40B4-BE49-F238E27FC236}">
                <a16:creationId xmlns:a16="http://schemas.microsoft.com/office/drawing/2014/main" id="{A2D33BC9-428C-417C-AE09-F04806C6E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7944104"/>
            <a:ext cx="7772400" cy="42545"/>
          </a:xfrm>
          <a:custGeom>
            <a:avLst/>
            <a:gdLst/>
            <a:ahLst/>
            <a:cxnLst/>
            <a:rect l="l" t="t" r="r" b="b"/>
            <a:pathLst>
              <a:path w="7772400" h="42545">
                <a:moveTo>
                  <a:pt x="0" y="42252"/>
                </a:moveTo>
                <a:lnTo>
                  <a:pt x="7772400" y="42252"/>
                </a:lnTo>
                <a:lnTo>
                  <a:pt x="7772400" y="0"/>
                </a:lnTo>
                <a:lnTo>
                  <a:pt x="0" y="0"/>
                </a:lnTo>
                <a:lnTo>
                  <a:pt x="0" y="42252"/>
                </a:lnTo>
                <a:close/>
              </a:path>
            </a:pathLst>
          </a:custGeom>
          <a:solidFill>
            <a:srgbClr val="CE431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2EAD6FC0-D3D9-4DA9-A44B-79C11EB244CC}"/>
              </a:ext>
            </a:extLst>
          </p:cNvPr>
          <p:cNvSpPr txBox="1"/>
          <p:nvPr userDrawn="1"/>
        </p:nvSpPr>
        <p:spPr>
          <a:xfrm>
            <a:off x="465219" y="7351028"/>
            <a:ext cx="6849981" cy="4975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solidFill>
                  <a:srgbClr val="0A1118"/>
                </a:solidFill>
                <a:latin typeface="Calibri"/>
                <a:cs typeface="Calibri"/>
              </a:rPr>
              <a:t>For more </a:t>
            </a:r>
            <a:r>
              <a:rPr sz="900" b="1" spc="-10" dirty="0">
                <a:solidFill>
                  <a:srgbClr val="0A1118"/>
                </a:solidFill>
                <a:latin typeface="Calibri"/>
                <a:cs typeface="Calibri"/>
              </a:rPr>
              <a:t>information:</a:t>
            </a:r>
            <a:endParaRPr sz="900" dirty="0">
              <a:latin typeface="Calibri"/>
              <a:cs typeface="Calibri"/>
            </a:endParaRPr>
          </a:p>
          <a:p>
            <a:pPr marL="12700" marR="5080">
              <a:lnSpc>
                <a:spcPts val="1300"/>
              </a:lnSpc>
              <a:spcBef>
                <a:spcPts val="80"/>
              </a:spcBef>
            </a:pP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Check out </a:t>
            </a:r>
            <a:r>
              <a:rPr sz="900" spc="-25" dirty="0">
                <a:solidFill>
                  <a:srgbClr val="0A1118"/>
                </a:solidFill>
                <a:latin typeface="Calibri"/>
                <a:cs typeface="Calibri"/>
              </a:rPr>
              <a:t>SPACE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Monkey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(STD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Prevention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Allocation Consequences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Estimator), </a:t>
            </a:r>
            <a:r>
              <a:rPr sz="900" dirty="0">
                <a:solidFill>
                  <a:srgbClr val="0A1118"/>
                </a:solidFill>
                <a:latin typeface="Calibri"/>
                <a:cs typeface="Calibri"/>
              </a:rPr>
              <a:t>a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tool created to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help </a:t>
            </a:r>
            <a:r>
              <a:rPr sz="900" spc="-15" dirty="0">
                <a:solidFill>
                  <a:srgbClr val="0A1118"/>
                </a:solidFill>
                <a:latin typeface="Calibri"/>
                <a:cs typeface="Calibri"/>
              </a:rPr>
              <a:t>state </a:t>
            </a:r>
            <a:r>
              <a:rPr sz="900" dirty="0">
                <a:solidFill>
                  <a:srgbClr val="0A1118"/>
                </a:solidFill>
                <a:latin typeface="Calibri"/>
                <a:cs typeface="Calibri"/>
              </a:rPr>
              <a:t>and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local STD </a:t>
            </a:r>
            <a:r>
              <a:rPr sz="900" spc="-10" dirty="0">
                <a:solidFill>
                  <a:srgbClr val="0A1118"/>
                </a:solidFill>
                <a:latin typeface="Calibri"/>
                <a:cs typeface="Calibri"/>
              </a:rPr>
              <a:t>programs to estimate </a:t>
            </a:r>
            <a:r>
              <a:rPr sz="900" dirty="0">
                <a:solidFill>
                  <a:srgbClr val="0A1118"/>
                </a:solidFill>
                <a:latin typeface="Calibri"/>
                <a:cs typeface="Calibri"/>
              </a:rPr>
              <a:t>the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impact of changes in </a:t>
            </a:r>
            <a:r>
              <a:rPr sz="900" dirty="0">
                <a:solidFill>
                  <a:srgbClr val="0A1118"/>
                </a:solidFill>
                <a:latin typeface="Calibri"/>
                <a:cs typeface="Calibri"/>
              </a:rPr>
              <a:t>their </a:t>
            </a:r>
            <a:r>
              <a:rPr sz="900" spc="-5" dirty="0">
                <a:solidFill>
                  <a:srgbClr val="0A1118"/>
                </a:solidFill>
                <a:latin typeface="Calibri"/>
                <a:cs typeface="Calibri"/>
              </a:rPr>
              <a:t>budgets</a:t>
            </a:r>
            <a:r>
              <a:rPr sz="900" spc="-5" dirty="0">
                <a:solidFill>
                  <a:schemeClr val="tx2"/>
                </a:solidFill>
                <a:latin typeface="Calibri"/>
                <a:cs typeface="Calibri"/>
              </a:rPr>
              <a:t>:  </a:t>
            </a:r>
            <a:r>
              <a:rPr sz="900" b="1" spc="-20" dirty="0">
                <a:solidFill>
                  <a:srgbClr val="122335"/>
                </a:solidFill>
                <a:latin typeface="Calibri"/>
                <a:cs typeface="Calibri"/>
              </a:rPr>
              <a:t>www.cdc.gov/std/program/spacemonkey</a:t>
            </a:r>
            <a:endParaRPr sz="900" dirty="0">
              <a:solidFill>
                <a:srgbClr val="122335"/>
              </a:solidFill>
              <a:latin typeface="Calibri"/>
              <a:cs typeface="Calibri"/>
            </a:endParaRPr>
          </a:p>
        </p:txBody>
      </p:sp>
      <p:sp>
        <p:nvSpPr>
          <p:cNvPr id="7" name="bk object 18">
            <a:extLst>
              <a:ext uri="{FF2B5EF4-FFF2-40B4-BE49-F238E27FC236}">
                <a16:creationId xmlns:a16="http://schemas.microsoft.com/office/drawing/2014/main" id="{A4462D37-7523-4C95-BDEC-0B1256B22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7315200"/>
            <a:ext cx="7772400" cy="0"/>
          </a:xfrm>
          <a:custGeom>
            <a:avLst/>
            <a:gdLst/>
            <a:ahLst/>
            <a:cxnLst/>
            <a:rect l="l" t="t" r="r" b="b"/>
            <a:pathLst>
              <a:path w="4434205">
                <a:moveTo>
                  <a:pt x="0" y="0"/>
                </a:moveTo>
                <a:lnTo>
                  <a:pt x="4433846" y="0"/>
                </a:lnTo>
              </a:path>
            </a:pathLst>
          </a:custGeom>
          <a:ln w="12700">
            <a:solidFill>
              <a:srgbClr val="CE431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903A8836-4D55-4B84-BA27-118D7625417B}"/>
              </a:ext>
            </a:extLst>
          </p:cNvPr>
          <p:cNvSpPr txBox="1"/>
          <p:nvPr userDrawn="1"/>
        </p:nvSpPr>
        <p:spPr>
          <a:xfrm>
            <a:off x="490219" y="8420396"/>
            <a:ext cx="3328035" cy="131831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241300" marR="126364" indent="-228600">
              <a:lnSpc>
                <a:spcPts val="900"/>
              </a:lnSpc>
              <a:spcBef>
                <a:spcPts val="280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CDC.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“Sexually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Transmitted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Disease Surveillance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201</a:t>
            </a:r>
            <a:r>
              <a:rPr lang="en-US" sz="900" spc="-30" dirty="0">
                <a:solidFill>
                  <a:schemeClr val="bg1"/>
                </a:solidFill>
                <a:latin typeface="Calibri"/>
                <a:cs typeface="Calibri"/>
              </a:rPr>
              <a:t>7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.”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Available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at  </a:t>
            </a:r>
            <a:r>
              <a:rPr lang="en-US" sz="900" u="sng" spc="-25" dirty="0">
                <a:solidFill>
                  <a:schemeClr val="bg1"/>
                </a:solidFill>
                <a:latin typeface="+mn-lt"/>
                <a:cs typeface="Calibri"/>
              </a:rPr>
              <a:t>https://www.cdc.gov/std/stats17/</a:t>
            </a:r>
            <a:r>
              <a:rPr lang="en-US" sz="900" u="none" spc="-25" dirty="0">
                <a:solidFill>
                  <a:schemeClr val="bg1"/>
                </a:solidFill>
                <a:latin typeface="+mn-lt"/>
                <a:cs typeface="Calibri"/>
              </a:rPr>
              <a:t>.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Accessed</a:t>
            </a:r>
            <a:r>
              <a:rPr sz="9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900" spc="-20" dirty="0">
                <a:solidFill>
                  <a:schemeClr val="bg1"/>
                </a:solidFill>
                <a:latin typeface="Calibri"/>
                <a:cs typeface="Calibri"/>
              </a:rPr>
              <a:t>10-31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-2018.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marR="5080" indent="-228600">
              <a:lnSpc>
                <a:spcPts val="900"/>
              </a:lnSpc>
              <a:spcBef>
                <a:spcPts val="450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Owusu-Edusei </a:t>
            </a:r>
            <a:r>
              <a:rPr sz="900" spc="-10" dirty="0">
                <a:solidFill>
                  <a:schemeClr val="bg1"/>
                </a:solidFill>
                <a:latin typeface="Calibri"/>
                <a:cs typeface="Calibri"/>
              </a:rPr>
              <a:t>K,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Chesson 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HW,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Gift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TL, et al. </a:t>
            </a:r>
            <a:r>
              <a:rPr sz="900" spc="-10" dirty="0">
                <a:solidFill>
                  <a:schemeClr val="bg1"/>
                </a:solidFill>
                <a:latin typeface="Calibri"/>
                <a:cs typeface="Calibri"/>
              </a:rPr>
              <a:t>“The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Estimated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Direct 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Medical</a:t>
            </a:r>
            <a:r>
              <a:rPr sz="9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Cost</a:t>
            </a:r>
            <a:r>
              <a:rPr sz="9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chemeClr val="bg1"/>
                </a:solidFill>
                <a:latin typeface="Calibri"/>
                <a:cs typeface="Calibri"/>
              </a:rPr>
              <a:t>of</a:t>
            </a:r>
            <a:r>
              <a:rPr sz="9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Selected</a:t>
            </a:r>
            <a:r>
              <a:rPr sz="9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Sexually</a:t>
            </a:r>
            <a:r>
              <a:rPr sz="9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Transmitted</a:t>
            </a:r>
            <a:r>
              <a:rPr sz="9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Infections</a:t>
            </a:r>
            <a:r>
              <a:rPr sz="9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chemeClr val="bg1"/>
                </a:solidFill>
                <a:latin typeface="Calibri"/>
                <a:cs typeface="Calibri"/>
              </a:rPr>
              <a:t>in</a:t>
            </a:r>
            <a:r>
              <a:rPr sz="9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the</a:t>
            </a:r>
            <a:r>
              <a:rPr sz="900" spc="-4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United  States,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2008.”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Sexually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Transmitted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Diseases. 2013. 40(3):197-201. 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Available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at </a:t>
            </a:r>
            <a:r>
              <a:rPr sz="900" u="sng" spc="-25" dirty="0">
                <a:solidFill>
                  <a:schemeClr val="bg1"/>
                </a:solidFill>
                <a:latin typeface="Calibri"/>
                <a:cs typeface="Calibri"/>
                <a:hlinkClick r:id="rId2"/>
              </a:rPr>
              <a:t>https://www.ncbi.nlm.nih.gov/pubmed/23403600</a:t>
            </a:r>
            <a:r>
              <a:rPr lang="en-US" sz="900" u="none" spc="-25" dirty="0">
                <a:solidFill>
                  <a:schemeClr val="bg1"/>
                </a:solidFill>
                <a:latin typeface="Calibri"/>
                <a:cs typeface="Calibri"/>
              </a:rPr>
              <a:t>. </a:t>
            </a:r>
            <a:r>
              <a:rPr sz="900" u="none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Accessed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3-9-2018.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marR="24765" indent="-228600">
              <a:lnSpc>
                <a:spcPts val="900"/>
              </a:lnSpc>
              <a:spcBef>
                <a:spcPts val="450"/>
              </a:spcBef>
              <a:buAutoNum type="arabicPeriod"/>
              <a:tabLst>
                <a:tab pos="240665" algn="l"/>
                <a:tab pos="241300" algn="l"/>
              </a:tabLst>
            </a:pP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CDC.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“Reported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STDs </a:t>
            </a:r>
            <a:r>
              <a:rPr sz="900" spc="-10" dirty="0">
                <a:solidFill>
                  <a:schemeClr val="bg1"/>
                </a:solidFill>
                <a:latin typeface="Calibri"/>
                <a:cs typeface="Calibri"/>
              </a:rPr>
              <a:t>in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United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States,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2016.”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Available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at</a:t>
            </a:r>
            <a:r>
              <a:rPr lang="en-US" sz="900" spc="-1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  <a:hlinkClick r:id="rId3"/>
              </a:rPr>
              <a:t>https://www.cdc.gov/nchhstp/newsroom/docs/factsheets/std-trends-</a:t>
            </a:r>
            <a:r>
              <a:rPr lang="en-US" sz="900" spc="-25" dirty="0">
                <a:solidFill>
                  <a:schemeClr val="bg1"/>
                </a:solidFill>
                <a:latin typeface="Calibri"/>
                <a:cs typeface="Calibri"/>
                <a:hlinkClick r:id="rId3"/>
              </a:rPr>
              <a:t>508.pdf</a:t>
            </a:r>
            <a:r>
              <a:rPr lang="en-US" sz="900" spc="-25" dirty="0">
                <a:solidFill>
                  <a:schemeClr val="bg1"/>
                </a:solidFill>
                <a:latin typeface="Calibri"/>
                <a:cs typeface="Calibri"/>
              </a:rPr>
              <a:t>.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Accessed</a:t>
            </a:r>
            <a:r>
              <a:rPr sz="900" spc="-5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3-9-2018.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443B8E27-FC1C-47DC-92C5-037702C3028C}"/>
              </a:ext>
            </a:extLst>
          </p:cNvPr>
          <p:cNvSpPr txBox="1"/>
          <p:nvPr userDrawn="1"/>
        </p:nvSpPr>
        <p:spPr>
          <a:xfrm>
            <a:off x="3995420" y="8420396"/>
            <a:ext cx="3317875" cy="101981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241300" marR="5080" indent="-228600">
              <a:lnSpc>
                <a:spcPts val="900"/>
              </a:lnSpc>
              <a:spcBef>
                <a:spcPts val="280"/>
              </a:spcBef>
              <a:buAutoNum type="arabicPeriod" startAt="4"/>
              <a:tabLst>
                <a:tab pos="240665" algn="l"/>
                <a:tab pos="241300" algn="l"/>
              </a:tabLst>
            </a:pP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Chesson 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HW,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Ludovic JA, Berruti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AA, et al.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“Methods for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Sexually 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Transmitted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Disease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Prevention Programs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Estimate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Health and  Medical Cost Impact Changes </a:t>
            </a:r>
            <a:r>
              <a:rPr sz="900" spc="-10" dirty="0">
                <a:solidFill>
                  <a:schemeClr val="bg1"/>
                </a:solidFill>
                <a:latin typeface="Calibri"/>
                <a:cs typeface="Calibri"/>
              </a:rPr>
              <a:t>in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Their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Budget.”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Sexually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Transmitted 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Diseases. 2018. 45(1):2-7.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Available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at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  <a:hlinkClick r:id="rId4"/>
              </a:rPr>
              <a:t>https://www.ncbi.nlm.nih.gov/ 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  <a:hlinkClick r:id="rId4"/>
              </a:rPr>
              <a:t>pubmed/29240632</a:t>
            </a:r>
            <a:r>
              <a:rPr sz="900" u="none" spc="-20" dirty="0">
                <a:solidFill>
                  <a:schemeClr val="bg1"/>
                </a:solidFill>
                <a:latin typeface="Calibri"/>
                <a:cs typeface="Calibri"/>
              </a:rPr>
              <a:t>.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 Accessed</a:t>
            </a:r>
            <a:r>
              <a:rPr sz="900" spc="-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3-9-2018.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41300" marR="288290" indent="-228600" algn="just">
              <a:lnSpc>
                <a:spcPts val="900"/>
              </a:lnSpc>
              <a:spcBef>
                <a:spcPts val="450"/>
              </a:spcBef>
              <a:buAutoNum type="arabicPeriod" startAt="4"/>
              <a:tabLst>
                <a:tab pos="241300" algn="l"/>
              </a:tabLst>
            </a:pP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CDC.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Data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estimated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using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“S.P.A.C.E.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Monkey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30" dirty="0">
                <a:solidFill>
                  <a:schemeClr val="bg1"/>
                </a:solidFill>
                <a:latin typeface="Calibri"/>
                <a:cs typeface="Calibri"/>
              </a:rPr>
              <a:t>1.0.”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Available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15" dirty="0">
                <a:solidFill>
                  <a:schemeClr val="bg1"/>
                </a:solidFill>
                <a:latin typeface="Calibri"/>
                <a:cs typeface="Calibri"/>
              </a:rPr>
              <a:t>at  </a:t>
            </a:r>
            <a:r>
              <a:rPr sz="900" u="sng" spc="-25" dirty="0">
                <a:solidFill>
                  <a:schemeClr val="bg1"/>
                </a:solidFill>
                <a:latin typeface="Calibri"/>
                <a:cs typeface="Calibri"/>
                <a:hlinkClick r:id="rId5"/>
              </a:rPr>
              <a:t>https://www.cdc.gov/std/program/spacemonkey/default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  <a:hlinkClick r:id="rId5"/>
              </a:rPr>
              <a:t>.htm</a:t>
            </a:r>
            <a:r>
              <a:rPr lang="en-US" sz="900" spc="-25" dirty="0">
                <a:solidFill>
                  <a:schemeClr val="bg1"/>
                </a:solidFill>
                <a:latin typeface="Calibri"/>
                <a:cs typeface="Calibri"/>
              </a:rPr>
              <a:t>.</a:t>
            </a:r>
            <a:r>
              <a:rPr sz="900" spc="-2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Accessed</a:t>
            </a:r>
            <a:r>
              <a:rPr sz="900" spc="-4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900" spc="-20" dirty="0">
                <a:solidFill>
                  <a:schemeClr val="bg1"/>
                </a:solidFill>
                <a:latin typeface="Calibri"/>
                <a:cs typeface="Calibri"/>
              </a:rPr>
              <a:t>3-9-2018.</a:t>
            </a:r>
            <a:endParaRPr sz="9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83C1A7-DBFE-4656-84D4-C9786D0896B9}"/>
              </a:ext>
            </a:extLst>
          </p:cNvPr>
          <p:cNvSpPr/>
          <p:nvPr userDrawn="1"/>
        </p:nvSpPr>
        <p:spPr>
          <a:xfrm>
            <a:off x="0" y="0"/>
            <a:ext cx="7772400" cy="2057400"/>
          </a:xfrm>
          <a:prstGeom prst="rect">
            <a:avLst/>
          </a:prstGeom>
          <a:solidFill>
            <a:srgbClr val="EF9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674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48">
          <p15:clr>
            <a:srgbClr val="FBAE40"/>
          </p15:clr>
        </p15:guide>
        <p15:guide id="2" pos="288">
          <p15:clr>
            <a:srgbClr val="FBAE40"/>
          </p15:clr>
        </p15:guide>
        <p15:guide id="3" pos="4608">
          <p15:clr>
            <a:srgbClr val="FBAE40"/>
          </p15:clr>
        </p15:guide>
        <p15:guide id="4" pos="1392">
          <p15:clr>
            <a:srgbClr val="FBAE40"/>
          </p15:clr>
        </p15:guide>
        <p15:guide id="5" pos="350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1223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1223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9278" y="255905"/>
            <a:ext cx="6491605" cy="71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rgbClr val="1223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2764" y="1911544"/>
            <a:ext cx="6706870" cy="2830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3" r:id="rId4"/>
    <p:sldLayoutId id="2147483664" r:id="rId5"/>
    <p:sldLayoutId id="2147483665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C23F9D6-4519-4AB8-A543-4A5174B47233}"/>
              </a:ext>
            </a:extLst>
          </p:cNvPr>
          <p:cNvSpPr/>
          <p:nvPr/>
        </p:nvSpPr>
        <p:spPr>
          <a:xfrm>
            <a:off x="5562600" y="6019800"/>
            <a:ext cx="2209800" cy="3048000"/>
          </a:xfrm>
          <a:prstGeom prst="rect">
            <a:avLst/>
          </a:prstGeom>
          <a:solidFill>
            <a:srgbClr val="52AEE4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44">
            <a:extLst>
              <a:ext uri="{FF2B5EF4-FFF2-40B4-BE49-F238E27FC236}">
                <a16:creationId xmlns:a16="http://schemas.microsoft.com/office/drawing/2014/main" id="{5760A58F-1CA3-4A74-A10E-F8A25243A724}"/>
              </a:ext>
            </a:extLst>
          </p:cNvPr>
          <p:cNvSpPr txBox="1"/>
          <p:nvPr/>
        </p:nvSpPr>
        <p:spPr>
          <a:xfrm>
            <a:off x="457200" y="5486400"/>
            <a:ext cx="68579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A1118"/>
                </a:solidFill>
                <a:latin typeface="Calibri"/>
                <a:cs typeface="Calibri"/>
              </a:rPr>
              <a:t>An </a:t>
            </a:r>
            <a:r>
              <a:rPr sz="1200" spc="-5" dirty="0">
                <a:solidFill>
                  <a:srgbClr val="0A1118"/>
                </a:solidFill>
                <a:latin typeface="Calibri"/>
                <a:cs typeface="Calibri"/>
              </a:rPr>
              <a:t>STD </a:t>
            </a:r>
            <a:r>
              <a:rPr sz="1200" spc="-10" dirty="0">
                <a:solidFill>
                  <a:srgbClr val="0A1118"/>
                </a:solidFill>
                <a:latin typeface="Calibri"/>
                <a:cs typeface="Calibri"/>
              </a:rPr>
              <a:t>program budget </a:t>
            </a:r>
            <a:r>
              <a:rPr sz="1200" spc="-5" dirty="0">
                <a:solidFill>
                  <a:srgbClr val="0A1118"/>
                </a:solidFill>
                <a:latin typeface="Calibri"/>
                <a:cs typeface="Calibri"/>
              </a:rPr>
              <a:t>[increase/decrease] of </a:t>
            </a:r>
            <a:r>
              <a:rPr sz="1200" dirty="0">
                <a:solidFill>
                  <a:srgbClr val="0A1118"/>
                </a:solidFill>
                <a:latin typeface="Calibri"/>
                <a:cs typeface="Calibri"/>
              </a:rPr>
              <a:t>[insert </a:t>
            </a:r>
            <a:r>
              <a:rPr sz="1200" spc="-5" dirty="0">
                <a:solidFill>
                  <a:srgbClr val="0A1118"/>
                </a:solidFill>
                <a:latin typeface="Calibri"/>
                <a:cs typeface="Calibri"/>
              </a:rPr>
              <a:t>dollar amount] </a:t>
            </a:r>
            <a:r>
              <a:rPr sz="1200" spc="-10" dirty="0">
                <a:solidFill>
                  <a:srgbClr val="0A1118"/>
                </a:solidFill>
                <a:latin typeface="Calibri"/>
                <a:cs typeface="Calibri"/>
              </a:rPr>
              <a:t>would </a:t>
            </a:r>
            <a:r>
              <a:rPr sz="1200" spc="-5" dirty="0">
                <a:solidFill>
                  <a:srgbClr val="0A1118"/>
                </a:solidFill>
                <a:latin typeface="Calibri"/>
                <a:cs typeface="Calibri"/>
              </a:rPr>
              <a:t>result</a:t>
            </a:r>
            <a:r>
              <a:rPr sz="1200" spc="75" dirty="0">
                <a:solidFill>
                  <a:srgbClr val="0A111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0A1118"/>
                </a:solidFill>
                <a:latin typeface="Calibri"/>
                <a:cs typeface="Calibri"/>
              </a:rPr>
              <a:t>in</a:t>
            </a:r>
            <a:r>
              <a:rPr sz="1200" spc="-7" baseline="31746" dirty="0">
                <a:solidFill>
                  <a:srgbClr val="0A1118"/>
                </a:solidFill>
                <a:latin typeface="Calibri"/>
                <a:cs typeface="Calibri"/>
              </a:rPr>
              <a:t>5</a:t>
            </a:r>
            <a:r>
              <a:rPr sz="1200" spc="-5" dirty="0">
                <a:solidFill>
                  <a:srgbClr val="0A1118"/>
                </a:solidFill>
                <a:latin typeface="Calibri"/>
                <a:cs typeface="Calibri"/>
              </a:rPr>
              <a:t>: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4" name="object 27">
            <a:extLst>
              <a:ext uri="{FF2B5EF4-FFF2-40B4-BE49-F238E27FC236}">
                <a16:creationId xmlns:a16="http://schemas.microsoft.com/office/drawing/2014/main" id="{4B8D6DCC-E480-4746-A68D-2DA6F2D4B243}"/>
              </a:ext>
            </a:extLst>
          </p:cNvPr>
          <p:cNvSpPr txBox="1"/>
          <p:nvPr/>
        </p:nvSpPr>
        <p:spPr>
          <a:xfrm>
            <a:off x="457200" y="6400800"/>
            <a:ext cx="1752600" cy="511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90000"/>
              </a:lnSpc>
            </a:pPr>
            <a:r>
              <a:rPr sz="1400" b="1" spc="-5" dirty="0">
                <a:solidFill>
                  <a:srgbClr val="52AEE4"/>
                </a:solidFill>
                <a:latin typeface="Calibri"/>
                <a:cs typeface="Calibri"/>
              </a:rPr>
              <a:t>Over </a:t>
            </a:r>
            <a:r>
              <a:rPr sz="1400" b="1" dirty="0">
                <a:solidFill>
                  <a:srgbClr val="52AEE4"/>
                </a:solidFill>
                <a:latin typeface="Calibri"/>
                <a:cs typeface="Calibri"/>
              </a:rPr>
              <a:t>the </a:t>
            </a:r>
            <a:r>
              <a:rPr sz="1400" b="1" spc="-15" dirty="0">
                <a:solidFill>
                  <a:srgbClr val="52AEE4"/>
                </a:solidFill>
                <a:latin typeface="Calibri"/>
                <a:cs typeface="Calibri"/>
              </a:rPr>
              <a:t>first </a:t>
            </a:r>
            <a:r>
              <a:rPr sz="1400" b="1" spc="-25" dirty="0">
                <a:solidFill>
                  <a:srgbClr val="52AEE4"/>
                </a:solidFill>
                <a:latin typeface="Calibri"/>
                <a:cs typeface="Calibri"/>
              </a:rPr>
              <a:t>year, </a:t>
            </a:r>
            <a:br>
              <a:rPr lang="en-US" sz="1200" b="1" spc="-25" dirty="0">
                <a:solidFill>
                  <a:srgbClr val="57575A"/>
                </a:solidFill>
                <a:latin typeface="Calibri"/>
                <a:cs typeface="Calibri"/>
              </a:rPr>
            </a:br>
            <a:r>
              <a:rPr sz="1200" b="1" spc="-2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57575A"/>
                </a:solidFill>
                <a:latin typeface="Calibri"/>
                <a:cs typeface="Calibri"/>
              </a:rPr>
              <a:t>an </a:t>
            </a:r>
            <a:r>
              <a:rPr sz="1000" spc="-10" dirty="0">
                <a:solidFill>
                  <a:srgbClr val="57575A"/>
                </a:solidFill>
                <a:latin typeface="Calibri"/>
                <a:cs typeface="Calibri"/>
              </a:rPr>
              <a:t>estimated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[increase/  decrease] in cases</a:t>
            </a:r>
            <a:r>
              <a:rPr sz="1000" spc="-3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of: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5" name="object 27">
            <a:extLst>
              <a:ext uri="{FF2B5EF4-FFF2-40B4-BE49-F238E27FC236}">
                <a16:creationId xmlns:a16="http://schemas.microsoft.com/office/drawing/2014/main" id="{B1FE9819-BA4A-4B3A-8A6C-AFFA1CD6C865}"/>
              </a:ext>
            </a:extLst>
          </p:cNvPr>
          <p:cNvSpPr txBox="1"/>
          <p:nvPr/>
        </p:nvSpPr>
        <p:spPr>
          <a:xfrm>
            <a:off x="712153" y="6961268"/>
            <a:ext cx="1242695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 algn="ctr">
              <a:lnSpc>
                <a:spcPct val="100000"/>
              </a:lnSpc>
              <a:spcBef>
                <a:spcPts val="405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marL="19685" algn="ctr">
              <a:lnSpc>
                <a:spcPct val="100000"/>
              </a:lnSpc>
              <a:spcBef>
                <a:spcPts val="40"/>
              </a:spcBef>
            </a:pP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syphilis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6" name="object 28">
            <a:extLst>
              <a:ext uri="{FF2B5EF4-FFF2-40B4-BE49-F238E27FC236}">
                <a16:creationId xmlns:a16="http://schemas.microsoft.com/office/drawing/2014/main" id="{E92D7157-712C-4E62-B35D-6A1FD8DB13AC}"/>
              </a:ext>
            </a:extLst>
          </p:cNvPr>
          <p:cNvSpPr txBox="1"/>
          <p:nvPr/>
        </p:nvSpPr>
        <p:spPr>
          <a:xfrm>
            <a:off x="1078548" y="7430311"/>
            <a:ext cx="509905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gonorrhea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7" name="object 29">
            <a:extLst>
              <a:ext uri="{FF2B5EF4-FFF2-40B4-BE49-F238E27FC236}">
                <a16:creationId xmlns:a16="http://schemas.microsoft.com/office/drawing/2014/main" id="{2FF8031D-24C8-4D80-B52D-576D484B4378}"/>
              </a:ext>
            </a:extLst>
          </p:cNvPr>
          <p:cNvSpPr txBox="1"/>
          <p:nvPr/>
        </p:nvSpPr>
        <p:spPr>
          <a:xfrm>
            <a:off x="1085533" y="7912911"/>
            <a:ext cx="49593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chlamydia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8" name="object 30">
            <a:extLst>
              <a:ext uri="{FF2B5EF4-FFF2-40B4-BE49-F238E27FC236}">
                <a16:creationId xmlns:a16="http://schemas.microsoft.com/office/drawing/2014/main" id="{338AF732-2219-499A-B86E-3049DE632D56}"/>
              </a:ext>
            </a:extLst>
          </p:cNvPr>
          <p:cNvSpPr txBox="1"/>
          <p:nvPr/>
        </p:nvSpPr>
        <p:spPr>
          <a:xfrm>
            <a:off x="845503" y="8395511"/>
            <a:ext cx="97599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STD-attributable</a:t>
            </a:r>
            <a:r>
              <a:rPr sz="9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HIV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9" name="object 31">
            <a:extLst>
              <a:ext uri="{FF2B5EF4-FFF2-40B4-BE49-F238E27FC236}">
                <a16:creationId xmlns:a16="http://schemas.microsoft.com/office/drawing/2014/main" id="{647C88A4-4093-4DB6-A79A-B5D6BDC59E54}"/>
              </a:ext>
            </a:extLst>
          </p:cNvPr>
          <p:cNvSpPr txBox="1"/>
          <p:nvPr/>
        </p:nvSpPr>
        <p:spPr>
          <a:xfrm>
            <a:off x="2209800" y="6400800"/>
            <a:ext cx="1676400" cy="496546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sz="1400" b="1" spc="-5" dirty="0">
                <a:solidFill>
                  <a:srgbClr val="52AEE4"/>
                </a:solidFill>
                <a:latin typeface="Calibri"/>
                <a:cs typeface="Calibri"/>
              </a:rPr>
              <a:t>Over </a:t>
            </a:r>
            <a:r>
              <a:rPr sz="1400" b="1" dirty="0">
                <a:solidFill>
                  <a:srgbClr val="52AEE4"/>
                </a:solidFill>
                <a:latin typeface="Calibri"/>
                <a:cs typeface="Calibri"/>
              </a:rPr>
              <a:t>5</a:t>
            </a:r>
            <a:r>
              <a:rPr sz="1400" b="1" spc="-10" dirty="0">
                <a:solidFill>
                  <a:srgbClr val="52AEE4"/>
                </a:solidFill>
                <a:latin typeface="Calibri"/>
                <a:cs typeface="Calibri"/>
              </a:rPr>
              <a:t> years,</a:t>
            </a:r>
            <a:endParaRPr sz="1400" b="1" dirty="0">
              <a:solidFill>
                <a:srgbClr val="52AEE4"/>
              </a:solidFill>
              <a:latin typeface="Calibri"/>
              <a:cs typeface="Calibri"/>
            </a:endParaRPr>
          </a:p>
          <a:p>
            <a:pPr marL="12700" marR="5080" algn="ctr">
              <a:lnSpc>
                <a:spcPct val="90000"/>
              </a:lnSpc>
            </a:pPr>
            <a:r>
              <a:rPr sz="1000" dirty="0">
                <a:solidFill>
                  <a:srgbClr val="57575A"/>
                </a:solidFill>
                <a:latin typeface="Calibri"/>
                <a:cs typeface="Calibri"/>
              </a:rPr>
              <a:t>an </a:t>
            </a:r>
            <a:r>
              <a:rPr sz="1000" spc="-10" dirty="0">
                <a:solidFill>
                  <a:srgbClr val="57575A"/>
                </a:solidFill>
                <a:latin typeface="Calibri"/>
                <a:cs typeface="Calibri"/>
              </a:rPr>
              <a:t>estimated</a:t>
            </a:r>
            <a:r>
              <a:rPr sz="1000" spc="-4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[increase/  decrease] in cases</a:t>
            </a:r>
            <a:r>
              <a:rPr sz="10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of: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0" name="object 27">
            <a:extLst>
              <a:ext uri="{FF2B5EF4-FFF2-40B4-BE49-F238E27FC236}">
                <a16:creationId xmlns:a16="http://schemas.microsoft.com/office/drawing/2014/main" id="{2FDB11D2-52BA-499C-B16D-88E4B85114D5}"/>
              </a:ext>
            </a:extLst>
          </p:cNvPr>
          <p:cNvSpPr txBox="1"/>
          <p:nvPr/>
        </p:nvSpPr>
        <p:spPr>
          <a:xfrm>
            <a:off x="2426653" y="6961268"/>
            <a:ext cx="1242695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 algn="ctr">
              <a:lnSpc>
                <a:spcPct val="100000"/>
              </a:lnSpc>
              <a:spcBef>
                <a:spcPts val="405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marL="19685" algn="ctr">
              <a:lnSpc>
                <a:spcPct val="100000"/>
              </a:lnSpc>
              <a:spcBef>
                <a:spcPts val="40"/>
              </a:spcBef>
            </a:pP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syphilis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1" name="object 32">
            <a:extLst>
              <a:ext uri="{FF2B5EF4-FFF2-40B4-BE49-F238E27FC236}">
                <a16:creationId xmlns:a16="http://schemas.microsoft.com/office/drawing/2014/main" id="{6ECCD15B-FE89-4F3D-BFC9-F41A0AE8A9D6}"/>
              </a:ext>
            </a:extLst>
          </p:cNvPr>
          <p:cNvSpPr txBox="1"/>
          <p:nvPr/>
        </p:nvSpPr>
        <p:spPr>
          <a:xfrm>
            <a:off x="2793048" y="7430311"/>
            <a:ext cx="509905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gonorrhea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2" name="object 33">
            <a:extLst>
              <a:ext uri="{FF2B5EF4-FFF2-40B4-BE49-F238E27FC236}">
                <a16:creationId xmlns:a16="http://schemas.microsoft.com/office/drawing/2014/main" id="{314F3B4D-7F4D-49C6-BEF6-883B93EF2AD0}"/>
              </a:ext>
            </a:extLst>
          </p:cNvPr>
          <p:cNvSpPr txBox="1"/>
          <p:nvPr/>
        </p:nvSpPr>
        <p:spPr>
          <a:xfrm>
            <a:off x="2800033" y="7912911"/>
            <a:ext cx="49593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chlamydia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3" name="object 34">
            <a:extLst>
              <a:ext uri="{FF2B5EF4-FFF2-40B4-BE49-F238E27FC236}">
                <a16:creationId xmlns:a16="http://schemas.microsoft.com/office/drawing/2014/main" id="{C894C287-96F1-4FE5-AFDD-0DB1F4EAE537}"/>
              </a:ext>
            </a:extLst>
          </p:cNvPr>
          <p:cNvSpPr txBox="1"/>
          <p:nvPr/>
        </p:nvSpPr>
        <p:spPr>
          <a:xfrm>
            <a:off x="2560003" y="8395511"/>
            <a:ext cx="97599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STD-attributable</a:t>
            </a:r>
            <a:r>
              <a:rPr sz="9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HIV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4" name="object 35">
            <a:extLst>
              <a:ext uri="{FF2B5EF4-FFF2-40B4-BE49-F238E27FC236}">
                <a16:creationId xmlns:a16="http://schemas.microsoft.com/office/drawing/2014/main" id="{7CE42CB7-DC8E-49EE-B15C-424474F2659E}"/>
              </a:ext>
            </a:extLst>
          </p:cNvPr>
          <p:cNvSpPr txBox="1"/>
          <p:nvPr/>
        </p:nvSpPr>
        <p:spPr>
          <a:xfrm>
            <a:off x="3886200" y="6400800"/>
            <a:ext cx="1676400" cy="496546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sz="1400" b="1" spc="-5" dirty="0">
                <a:solidFill>
                  <a:srgbClr val="52AEE4"/>
                </a:solidFill>
                <a:latin typeface="Calibri"/>
                <a:cs typeface="Calibri"/>
              </a:rPr>
              <a:t>Over </a:t>
            </a:r>
            <a:r>
              <a:rPr sz="1400" b="1" dirty="0">
                <a:solidFill>
                  <a:srgbClr val="52AEE4"/>
                </a:solidFill>
                <a:latin typeface="Calibri"/>
                <a:cs typeface="Calibri"/>
              </a:rPr>
              <a:t>10</a:t>
            </a:r>
            <a:r>
              <a:rPr sz="1400" b="1" spc="-15" dirty="0">
                <a:solidFill>
                  <a:srgbClr val="52AEE4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52AEE4"/>
                </a:solidFill>
                <a:latin typeface="Calibri"/>
                <a:cs typeface="Calibri"/>
              </a:rPr>
              <a:t>years,</a:t>
            </a:r>
            <a:endParaRPr sz="1400" b="1" dirty="0">
              <a:solidFill>
                <a:srgbClr val="52AEE4"/>
              </a:solidFill>
              <a:latin typeface="Calibri"/>
              <a:cs typeface="Calibri"/>
            </a:endParaRPr>
          </a:p>
          <a:p>
            <a:pPr marL="12700" marR="5080" algn="ctr">
              <a:lnSpc>
                <a:spcPct val="90000"/>
              </a:lnSpc>
            </a:pPr>
            <a:r>
              <a:rPr sz="1000" dirty="0">
                <a:solidFill>
                  <a:srgbClr val="57575A"/>
                </a:solidFill>
                <a:latin typeface="Calibri"/>
                <a:cs typeface="Calibri"/>
              </a:rPr>
              <a:t>an </a:t>
            </a:r>
            <a:r>
              <a:rPr sz="1000" spc="-10" dirty="0">
                <a:solidFill>
                  <a:srgbClr val="57575A"/>
                </a:solidFill>
                <a:latin typeface="Calibri"/>
                <a:cs typeface="Calibri"/>
              </a:rPr>
              <a:t>estimated</a:t>
            </a:r>
            <a:r>
              <a:rPr sz="1000" spc="-45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[increase/  decrease] in cases</a:t>
            </a:r>
            <a:r>
              <a:rPr sz="10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57575A"/>
                </a:solidFill>
                <a:latin typeface="Calibri"/>
                <a:cs typeface="Calibri"/>
              </a:rPr>
              <a:t>of: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5" name="object 27">
            <a:extLst>
              <a:ext uri="{FF2B5EF4-FFF2-40B4-BE49-F238E27FC236}">
                <a16:creationId xmlns:a16="http://schemas.microsoft.com/office/drawing/2014/main" id="{1A2A18CC-446A-4C23-83C8-2F542C285EF5}"/>
              </a:ext>
            </a:extLst>
          </p:cNvPr>
          <p:cNvSpPr txBox="1"/>
          <p:nvPr/>
        </p:nvSpPr>
        <p:spPr>
          <a:xfrm>
            <a:off x="4103053" y="6961268"/>
            <a:ext cx="1242695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 algn="ctr">
              <a:lnSpc>
                <a:spcPct val="100000"/>
              </a:lnSpc>
              <a:spcBef>
                <a:spcPts val="405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marL="19685" algn="ctr">
              <a:lnSpc>
                <a:spcPct val="100000"/>
              </a:lnSpc>
              <a:spcBef>
                <a:spcPts val="40"/>
              </a:spcBef>
            </a:pP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syphilis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6" name="object 36">
            <a:extLst>
              <a:ext uri="{FF2B5EF4-FFF2-40B4-BE49-F238E27FC236}">
                <a16:creationId xmlns:a16="http://schemas.microsoft.com/office/drawing/2014/main" id="{A42C8C22-D0E5-4ECC-82E0-8C1E5FBFA815}"/>
              </a:ext>
            </a:extLst>
          </p:cNvPr>
          <p:cNvSpPr txBox="1"/>
          <p:nvPr/>
        </p:nvSpPr>
        <p:spPr>
          <a:xfrm>
            <a:off x="4469448" y="7430311"/>
            <a:ext cx="509905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gonorrhea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7" name="object 37">
            <a:extLst>
              <a:ext uri="{FF2B5EF4-FFF2-40B4-BE49-F238E27FC236}">
                <a16:creationId xmlns:a16="http://schemas.microsoft.com/office/drawing/2014/main" id="{309FC6B6-AD70-423D-AD4A-81AE7A55A7EE}"/>
              </a:ext>
            </a:extLst>
          </p:cNvPr>
          <p:cNvSpPr txBox="1"/>
          <p:nvPr/>
        </p:nvSpPr>
        <p:spPr>
          <a:xfrm>
            <a:off x="4476433" y="7912911"/>
            <a:ext cx="49593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chlamydia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8" name="object 38">
            <a:extLst>
              <a:ext uri="{FF2B5EF4-FFF2-40B4-BE49-F238E27FC236}">
                <a16:creationId xmlns:a16="http://schemas.microsoft.com/office/drawing/2014/main" id="{6EA1D186-B564-4F7F-A887-DEB42DF39E86}"/>
              </a:ext>
            </a:extLst>
          </p:cNvPr>
          <p:cNvSpPr txBox="1"/>
          <p:nvPr/>
        </p:nvSpPr>
        <p:spPr>
          <a:xfrm>
            <a:off x="4236403" y="8395511"/>
            <a:ext cx="975994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94315"/>
                </a:solidFill>
                <a:latin typeface="Calibri"/>
                <a:cs typeface="Calibri"/>
              </a:rPr>
              <a:t>[#]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900" spc="-10" dirty="0">
                <a:solidFill>
                  <a:srgbClr val="57575A"/>
                </a:solidFill>
                <a:latin typeface="Calibri"/>
                <a:cs typeface="Calibri"/>
              </a:rPr>
              <a:t>STD-attributable</a:t>
            </a:r>
            <a:r>
              <a:rPr sz="900" spc="-40" dirty="0">
                <a:solidFill>
                  <a:srgbClr val="57575A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57575A"/>
                </a:solidFill>
                <a:latin typeface="Calibri"/>
                <a:cs typeface="Calibri"/>
              </a:rPr>
              <a:t>HIV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9" name="object 45">
            <a:extLst>
              <a:ext uri="{FF2B5EF4-FFF2-40B4-BE49-F238E27FC236}">
                <a16:creationId xmlns:a16="http://schemas.microsoft.com/office/drawing/2014/main" id="{1CEA400F-63FA-44B4-8D5E-5D72D8E888F6}"/>
              </a:ext>
            </a:extLst>
          </p:cNvPr>
          <p:cNvSpPr txBox="1"/>
          <p:nvPr/>
        </p:nvSpPr>
        <p:spPr>
          <a:xfrm>
            <a:off x="5791200" y="6400800"/>
            <a:ext cx="1676400" cy="210057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5240" marR="276225">
              <a:spcBef>
                <a:spcPts val="180"/>
              </a:spcBef>
            </a:pPr>
            <a:r>
              <a:rPr lang="en-US" sz="1400" b="1" spc="25" dirty="0">
                <a:solidFill>
                  <a:srgbClr val="0A1118"/>
                </a:solidFill>
                <a:latin typeface="Calibri"/>
                <a:cs typeface="Calibri"/>
              </a:rPr>
              <a:t>Over </a:t>
            </a:r>
            <a:r>
              <a:rPr lang="en-US" sz="1400" b="1" dirty="0">
                <a:solidFill>
                  <a:srgbClr val="0A1118"/>
                </a:solidFill>
                <a:latin typeface="Calibri"/>
                <a:cs typeface="Calibri"/>
              </a:rPr>
              <a:t>10 </a:t>
            </a:r>
            <a:r>
              <a:rPr lang="en-US" sz="1400" b="1" spc="25" dirty="0">
                <a:solidFill>
                  <a:srgbClr val="0A1118"/>
                </a:solidFill>
                <a:latin typeface="Calibri"/>
                <a:cs typeface="Calibri"/>
              </a:rPr>
              <a:t>years,  </a:t>
            </a:r>
            <a:br>
              <a:rPr lang="en-US" sz="1400" b="1" spc="25" dirty="0">
                <a:solidFill>
                  <a:srgbClr val="0A1118"/>
                </a:solidFill>
                <a:latin typeface="Calibri"/>
                <a:cs typeface="Calibri"/>
              </a:rPr>
            </a:br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the estimated  cumulative</a:t>
            </a:r>
            <a:endParaRPr lang="en-US" sz="1400" dirty="0">
              <a:latin typeface="Calibri Light" panose="020F0302020204030204" pitchFamily="34" charset="0"/>
              <a:cs typeface="Calibri"/>
            </a:endParaRPr>
          </a:p>
          <a:p>
            <a:pPr marL="12700" marR="201930" indent="2540"/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direct </a:t>
            </a:r>
            <a:r>
              <a:rPr lang="en-US" sz="1400" b="1" spc="3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medical  </a:t>
            </a:r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costs </a:t>
            </a:r>
            <a:r>
              <a:rPr lang="en-US" sz="1400" b="1" spc="1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in </a:t>
            </a:r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[insert your </a:t>
            </a:r>
            <a:r>
              <a:rPr lang="en-US" sz="1400" b="1" spc="30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jurisdiction]</a:t>
            </a:r>
            <a:endParaRPr lang="en-US" sz="1400" dirty="0">
              <a:latin typeface="Calibri Light" panose="020F0302020204030204" pitchFamily="34" charset="0"/>
              <a:cs typeface="Calibri"/>
            </a:endParaRPr>
          </a:p>
          <a:p>
            <a:pPr marL="15240" marR="5080"/>
            <a:r>
              <a:rPr lang="en-US" sz="1400" b="1" spc="25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would [increase/  decrease]</a:t>
            </a:r>
            <a:r>
              <a:rPr lang="en-US" sz="1400" b="1" spc="10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 </a:t>
            </a:r>
            <a:r>
              <a:rPr lang="en-US" sz="1400" b="1" dirty="0">
                <a:solidFill>
                  <a:srgbClr val="0A1118"/>
                </a:solidFill>
                <a:latin typeface="Calibri Light" panose="020F0302020204030204" pitchFamily="34" charset="0"/>
                <a:cs typeface="Calibri"/>
              </a:rPr>
              <a:t>by</a:t>
            </a:r>
            <a:endParaRPr lang="en-US" sz="1400" dirty="0">
              <a:latin typeface="Calibri Light" panose="020F0302020204030204" pitchFamily="34" charset="0"/>
              <a:cs typeface="Calibri"/>
            </a:endParaRPr>
          </a:p>
          <a:p>
            <a:pPr marL="15240" marR="160655" indent="-3175">
              <a:spcBef>
                <a:spcPts val="600"/>
              </a:spcBef>
            </a:pPr>
            <a:r>
              <a:rPr b="1" spc="25" dirty="0">
                <a:solidFill>
                  <a:srgbClr val="C94315"/>
                </a:solidFill>
                <a:latin typeface="Calibri"/>
                <a:cs typeface="Calibri"/>
              </a:rPr>
              <a:t>$[</a:t>
            </a:r>
            <a:r>
              <a:rPr lang="en-US" b="1" spc="25" dirty="0">
                <a:solidFill>
                  <a:srgbClr val="C94315"/>
                </a:solidFill>
                <a:latin typeface="Calibri"/>
                <a:cs typeface="Calibri"/>
              </a:rPr>
              <a:t>#</a:t>
            </a:r>
            <a:r>
              <a:rPr b="1" spc="25" dirty="0">
                <a:solidFill>
                  <a:srgbClr val="C94315"/>
                </a:solidFill>
                <a:latin typeface="Calibri"/>
                <a:cs typeface="Calibri"/>
              </a:rPr>
              <a:t>].</a:t>
            </a:r>
            <a:endParaRPr dirty="0">
              <a:solidFill>
                <a:srgbClr val="C94315"/>
              </a:solidFill>
              <a:latin typeface="Calibri"/>
              <a:cs typeface="Calibri"/>
            </a:endParaRPr>
          </a:p>
        </p:txBody>
      </p:sp>
      <p:sp>
        <p:nvSpPr>
          <p:cNvPr id="20" name="object 53">
            <a:extLst>
              <a:ext uri="{FF2B5EF4-FFF2-40B4-BE49-F238E27FC236}">
                <a16:creationId xmlns:a16="http://schemas.microsoft.com/office/drawing/2014/main" id="{0C530BF7-E6A0-4B2F-B904-0394B7EBD3B2}"/>
              </a:ext>
            </a:extLst>
          </p:cNvPr>
          <p:cNvSpPr txBox="1"/>
          <p:nvPr/>
        </p:nvSpPr>
        <p:spPr>
          <a:xfrm>
            <a:off x="5075745" y="9133890"/>
            <a:ext cx="1238885" cy="52197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800" dirty="0">
              <a:latin typeface="Times New Roman"/>
              <a:cs typeface="Times New Roman"/>
            </a:endParaRPr>
          </a:p>
          <a:p>
            <a:pPr marL="186690">
              <a:lnSpc>
                <a:spcPct val="100000"/>
              </a:lnSpc>
              <a:spcBef>
                <a:spcPts val="620"/>
              </a:spcBef>
            </a:pPr>
            <a:r>
              <a:rPr sz="800" b="1" spc="5" dirty="0">
                <a:solidFill>
                  <a:srgbClr val="854509"/>
                </a:solidFill>
                <a:latin typeface="Calibri"/>
                <a:cs typeface="Calibri"/>
              </a:rPr>
              <a:t>[YOUR </a:t>
            </a: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LOGO</a:t>
            </a:r>
            <a:r>
              <a:rPr sz="800" b="1" spc="35" dirty="0">
                <a:solidFill>
                  <a:srgbClr val="854509"/>
                </a:solidFill>
                <a:latin typeface="Calibri"/>
                <a:cs typeface="Calibri"/>
              </a:rPr>
              <a:t> </a:t>
            </a: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HERE]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21" name="object 48">
            <a:extLst>
              <a:ext uri="{FF2B5EF4-FFF2-40B4-BE49-F238E27FC236}">
                <a16:creationId xmlns:a16="http://schemas.microsoft.com/office/drawing/2014/main" id="{39A6CDED-5A6F-4EBC-8669-B7EEA2D8500A}"/>
              </a:ext>
            </a:extLst>
          </p:cNvPr>
          <p:cNvSpPr txBox="1"/>
          <p:nvPr/>
        </p:nvSpPr>
        <p:spPr>
          <a:xfrm>
            <a:off x="5420277" y="9718547"/>
            <a:ext cx="54991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5" dirty="0">
                <a:solidFill>
                  <a:srgbClr val="854509"/>
                </a:solidFill>
                <a:latin typeface="Calibri"/>
                <a:cs typeface="Calibri"/>
              </a:rPr>
              <a:t>[YOUR</a:t>
            </a:r>
            <a:r>
              <a:rPr sz="800" b="1" spc="-10" dirty="0">
                <a:solidFill>
                  <a:srgbClr val="854509"/>
                </a:solidFill>
                <a:latin typeface="Calibri"/>
                <a:cs typeface="Calibri"/>
              </a:rPr>
              <a:t> </a:t>
            </a:r>
            <a:r>
              <a:rPr sz="800" b="1" spc="10" dirty="0">
                <a:solidFill>
                  <a:srgbClr val="854509"/>
                </a:solidFill>
                <a:latin typeface="Calibri"/>
                <a:cs typeface="Calibri"/>
              </a:rPr>
              <a:t>URL]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22" name="object 64">
            <a:extLst>
              <a:ext uri="{FF2B5EF4-FFF2-40B4-BE49-F238E27FC236}">
                <a16:creationId xmlns:a16="http://schemas.microsoft.com/office/drawing/2014/main" id="{EA213FBE-453F-439B-AFD5-8C3112772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37605" y="31570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EF9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65">
            <a:extLst>
              <a:ext uri="{FF2B5EF4-FFF2-40B4-BE49-F238E27FC236}">
                <a16:creationId xmlns:a16="http://schemas.microsoft.com/office/drawing/2014/main" id="{425723B2-676C-4C6D-9556-620C1968C9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41869" y="315706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EF9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98637BCB-8ECA-4390-AC61-763B35C38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907"/>
          <a:stretch/>
        </p:blipFill>
        <p:spPr>
          <a:xfrm>
            <a:off x="6554991" y="7924800"/>
            <a:ext cx="1217409" cy="1188720"/>
          </a:xfrm>
          <a:prstGeom prst="rect">
            <a:avLst/>
          </a:prstGeom>
        </p:spPr>
      </p:pic>
      <p:sp>
        <p:nvSpPr>
          <p:cNvPr id="25" name="object 51">
            <a:extLst>
              <a:ext uri="{FF2B5EF4-FFF2-40B4-BE49-F238E27FC236}">
                <a16:creationId xmlns:a16="http://schemas.microsoft.com/office/drawing/2014/main" id="{946A28B8-37BC-4D3E-9517-2B58C62F3CB2}"/>
              </a:ext>
            </a:extLst>
          </p:cNvPr>
          <p:cNvSpPr txBox="1"/>
          <p:nvPr/>
        </p:nvSpPr>
        <p:spPr>
          <a:xfrm>
            <a:off x="445655" y="1219200"/>
            <a:ext cx="6858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dirty="0">
                <a:solidFill>
                  <a:srgbClr val="CE4312"/>
                </a:solidFill>
                <a:latin typeface="Calibri"/>
                <a:cs typeface="Calibri"/>
              </a:rPr>
              <a:t>[INSERT </a:t>
            </a:r>
            <a:r>
              <a:rPr lang="en-US" sz="2800" b="1" spc="-10" dirty="0">
                <a:solidFill>
                  <a:srgbClr val="CE4312"/>
                </a:solidFill>
                <a:latin typeface="Calibri"/>
                <a:cs typeface="Calibri"/>
              </a:rPr>
              <a:t>YOUR</a:t>
            </a:r>
            <a:r>
              <a:rPr lang="en-US" sz="2800" b="1" spc="5" dirty="0">
                <a:solidFill>
                  <a:srgbClr val="CE4312"/>
                </a:solidFill>
                <a:latin typeface="Calibri"/>
                <a:cs typeface="Calibri"/>
              </a:rPr>
              <a:t> </a:t>
            </a:r>
            <a:r>
              <a:rPr lang="en-US" sz="2800" b="1" spc="-10" dirty="0">
                <a:solidFill>
                  <a:srgbClr val="CE4312"/>
                </a:solidFill>
                <a:latin typeface="Calibri"/>
                <a:cs typeface="Calibri"/>
              </a:rPr>
              <a:t>JURISDICTION]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A8CA741-8286-4AD9-8398-14DF8092DE84}"/>
              </a:ext>
            </a:extLst>
          </p:cNvPr>
          <p:cNvSpPr/>
          <p:nvPr/>
        </p:nvSpPr>
        <p:spPr>
          <a:xfrm>
            <a:off x="0" y="4572000"/>
            <a:ext cx="7772400" cy="822960"/>
          </a:xfrm>
          <a:prstGeom prst="rect">
            <a:avLst/>
          </a:prstGeom>
          <a:solidFill>
            <a:srgbClr val="EF9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lvl="0" indent="356235" algn="ctr">
              <a:lnSpc>
                <a:spcPts val="2200"/>
              </a:lnSpc>
              <a:spcBef>
                <a:spcPts val="540"/>
              </a:spcBef>
            </a:pP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STD </a:t>
            </a:r>
            <a:r>
              <a:rPr lang="en-US" sz="2000" b="1" spc="-35" dirty="0">
                <a:solidFill>
                  <a:srgbClr val="0A1118"/>
                </a:solidFill>
                <a:cs typeface="Calibri"/>
              </a:rPr>
              <a:t>program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funding </a:t>
            </a:r>
            <a:r>
              <a:rPr lang="en-US" sz="2000" b="1" spc="-20" dirty="0">
                <a:solidFill>
                  <a:srgbClr val="0A1118"/>
                </a:solidFill>
                <a:cs typeface="Calibri"/>
              </a:rPr>
              <a:t>has </a:t>
            </a:r>
            <a:r>
              <a:rPr lang="en-US" sz="2000" b="1" dirty="0">
                <a:solidFill>
                  <a:srgbClr val="0A1118"/>
                </a:solidFill>
                <a:cs typeface="Calibri"/>
              </a:rPr>
              <a:t>a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direct impact </a:t>
            </a:r>
            <a:r>
              <a:rPr lang="en-US" sz="2000" b="1" spc="-15" dirty="0">
                <a:solidFill>
                  <a:srgbClr val="0A1118"/>
                </a:solidFill>
                <a:cs typeface="Calibri"/>
              </a:rPr>
              <a:t>on </a:t>
            </a:r>
            <a:r>
              <a:rPr lang="en-US" sz="2000" b="1" spc="-35" dirty="0">
                <a:solidFill>
                  <a:srgbClr val="0A1118"/>
                </a:solidFill>
                <a:cs typeface="Calibri"/>
              </a:rPr>
              <a:t>STD </a:t>
            </a:r>
            <a:r>
              <a:rPr lang="en-US" sz="2000" b="1" spc="-40" dirty="0">
                <a:solidFill>
                  <a:srgbClr val="0A1118"/>
                </a:solidFill>
                <a:cs typeface="Calibri"/>
              </a:rPr>
              <a:t>rates </a:t>
            </a:r>
            <a:r>
              <a:rPr lang="en-US" sz="2000" b="1" spc="-20" dirty="0">
                <a:solidFill>
                  <a:srgbClr val="0A1118"/>
                </a:solidFill>
                <a:cs typeface="Calibri"/>
              </a:rPr>
              <a:t>and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medical spending </a:t>
            </a:r>
            <a:r>
              <a:rPr lang="en-US" sz="2000" b="1" spc="-15" dirty="0">
                <a:solidFill>
                  <a:srgbClr val="0A1118"/>
                </a:solidFill>
                <a:cs typeface="Calibri"/>
              </a:rPr>
              <a:t>in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[insert your</a:t>
            </a:r>
            <a:r>
              <a:rPr lang="en-US" sz="2000" b="1" spc="-180" dirty="0">
                <a:solidFill>
                  <a:srgbClr val="0A1118"/>
                </a:solidFill>
                <a:cs typeface="Calibri"/>
              </a:rPr>
              <a:t> </a:t>
            </a:r>
            <a:r>
              <a:rPr lang="en-US" sz="2000" b="1" spc="-25" dirty="0">
                <a:solidFill>
                  <a:srgbClr val="0A1118"/>
                </a:solidFill>
                <a:cs typeface="Calibri"/>
              </a:rPr>
              <a:t>jurisdiction]</a:t>
            </a:r>
            <a:endParaRPr lang="en-US" sz="2000" b="1" dirty="0">
              <a:solidFill>
                <a:srgbClr val="000000"/>
              </a:solidFill>
              <a:cs typeface="Calibri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C0F180A-83A1-4A08-BC5C-75538A8C31EA}"/>
              </a:ext>
            </a:extLst>
          </p:cNvPr>
          <p:cNvCxnSpPr/>
          <p:nvPr/>
        </p:nvCxnSpPr>
        <p:spPr>
          <a:xfrm>
            <a:off x="0" y="6019800"/>
            <a:ext cx="7772400" cy="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7645A5-5271-4142-A5B7-6E6E06A761F4}"/>
              </a:ext>
            </a:extLst>
          </p:cNvPr>
          <p:cNvCxnSpPr/>
          <p:nvPr/>
        </p:nvCxnSpPr>
        <p:spPr>
          <a:xfrm>
            <a:off x="0" y="6096000"/>
            <a:ext cx="7772400" cy="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411AE5B-E71F-4FE4-8AD0-04F816632A2E}"/>
              </a:ext>
            </a:extLst>
          </p:cNvPr>
          <p:cNvCxnSpPr/>
          <p:nvPr/>
        </p:nvCxnSpPr>
        <p:spPr>
          <a:xfrm>
            <a:off x="5562600" y="6019800"/>
            <a:ext cx="0" cy="301752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7002048-50A5-4251-88DA-10E402F3C0C5}"/>
              </a:ext>
            </a:extLst>
          </p:cNvPr>
          <p:cNvCxnSpPr/>
          <p:nvPr/>
        </p:nvCxnSpPr>
        <p:spPr>
          <a:xfrm>
            <a:off x="3886200" y="6096000"/>
            <a:ext cx="0" cy="292608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9FCAE39-2A08-4921-9946-AEBCF78E22CD}"/>
              </a:ext>
            </a:extLst>
          </p:cNvPr>
          <p:cNvCxnSpPr/>
          <p:nvPr/>
        </p:nvCxnSpPr>
        <p:spPr>
          <a:xfrm>
            <a:off x="2209800" y="6096000"/>
            <a:ext cx="0" cy="2926080"/>
          </a:xfrm>
          <a:prstGeom prst="line">
            <a:avLst/>
          </a:prstGeom>
          <a:ln>
            <a:solidFill>
              <a:srgbClr val="52AEE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32D0A2C3-41E6-4A31-AD6D-12F6B515AB89}"/>
              </a:ext>
            </a:extLst>
          </p:cNvPr>
          <p:cNvSpPr>
            <a:spLocks noChangeAspect="1"/>
          </p:cNvSpPr>
          <p:nvPr/>
        </p:nvSpPr>
        <p:spPr>
          <a:xfrm>
            <a:off x="4495800" y="5791200"/>
            <a:ext cx="548640" cy="548640"/>
          </a:xfrm>
          <a:prstGeom prst="ellipse">
            <a:avLst/>
          </a:prstGeom>
          <a:solidFill>
            <a:srgbClr val="EF9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60000"/>
              </a:lnSpc>
            </a:pPr>
            <a:r>
              <a:rPr lang="en-US" dirty="0"/>
              <a:t>10</a:t>
            </a:r>
          </a:p>
          <a:p>
            <a:pPr algn="ctr">
              <a:lnSpc>
                <a:spcPct val="60000"/>
              </a:lnSpc>
            </a:pPr>
            <a:r>
              <a:rPr lang="en-US" sz="1200" dirty="0"/>
              <a:t>years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EE9C506-2CEB-459E-9DDC-78543844D6ED}"/>
              </a:ext>
            </a:extLst>
          </p:cNvPr>
          <p:cNvSpPr>
            <a:spLocks noChangeAspect="1"/>
          </p:cNvSpPr>
          <p:nvPr/>
        </p:nvSpPr>
        <p:spPr>
          <a:xfrm>
            <a:off x="1066800" y="5791200"/>
            <a:ext cx="548640" cy="548640"/>
          </a:xfrm>
          <a:prstGeom prst="ellipse">
            <a:avLst/>
          </a:prstGeom>
          <a:solidFill>
            <a:srgbClr val="EF9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60000"/>
              </a:lnSpc>
            </a:pPr>
            <a:r>
              <a:rPr lang="en-US" dirty="0"/>
              <a:t>1</a:t>
            </a:r>
          </a:p>
          <a:p>
            <a:pPr algn="ctr">
              <a:lnSpc>
                <a:spcPct val="60000"/>
              </a:lnSpc>
            </a:pPr>
            <a:r>
              <a:rPr lang="en-US" sz="1200" dirty="0"/>
              <a:t>year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C717CAC-95EB-43B2-8F22-241447286CA5}"/>
              </a:ext>
            </a:extLst>
          </p:cNvPr>
          <p:cNvSpPr>
            <a:spLocks noChangeAspect="1"/>
          </p:cNvSpPr>
          <p:nvPr/>
        </p:nvSpPr>
        <p:spPr>
          <a:xfrm>
            <a:off x="2819400" y="5791200"/>
            <a:ext cx="548640" cy="548640"/>
          </a:xfrm>
          <a:prstGeom prst="ellipse">
            <a:avLst/>
          </a:prstGeom>
          <a:solidFill>
            <a:srgbClr val="EF9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60000"/>
              </a:lnSpc>
            </a:pPr>
            <a:r>
              <a:rPr lang="en-US" dirty="0"/>
              <a:t>5</a:t>
            </a:r>
          </a:p>
          <a:p>
            <a:pPr algn="ctr">
              <a:lnSpc>
                <a:spcPct val="60000"/>
              </a:lnSpc>
            </a:pPr>
            <a:r>
              <a:rPr lang="en-US" sz="1200" dirty="0"/>
              <a:t>years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3B9CD40A-44AE-4E73-9E05-D33B404ED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791200"/>
            <a:ext cx="551689" cy="551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277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0A1681C-90D8-443F-A49A-F29455E9F6CA}"/>
              </a:ext>
            </a:extLst>
          </p:cNvPr>
          <p:cNvSpPr txBox="1"/>
          <p:nvPr/>
        </p:nvSpPr>
        <p:spPr>
          <a:xfrm>
            <a:off x="2209800" y="4800600"/>
            <a:ext cx="5334000" cy="838200"/>
          </a:xfrm>
          <a:prstGeom prst="rect">
            <a:avLst/>
          </a:prstGeom>
        </p:spPr>
        <p:txBody>
          <a:bodyPr vert="horz" wrap="square" lIns="0" tIns="22860" rIns="0" bIns="0" rtlCol="0" anchor="ctr">
            <a:noAutofit/>
          </a:bodyPr>
          <a:lstStyle/>
          <a:p>
            <a:pPr marL="12700" marR="5080">
              <a:lnSpc>
                <a:spcPct val="90000"/>
              </a:lnSpc>
            </a:pPr>
            <a:r>
              <a:rPr sz="1400" b="1" spc="-5" dirty="0">
                <a:solidFill>
                  <a:srgbClr val="CE4312"/>
                </a:solidFill>
                <a:latin typeface="Calibri"/>
                <a:cs typeface="Calibri"/>
              </a:rPr>
              <a:t>DIS </a:t>
            </a:r>
            <a:r>
              <a:rPr sz="1400" b="1" dirty="0">
                <a:solidFill>
                  <a:srgbClr val="CE4312"/>
                </a:solidFill>
                <a:latin typeface="Calibri"/>
                <a:cs typeface="Calibri"/>
              </a:rPr>
              <a:t>also </a:t>
            </a:r>
            <a:r>
              <a:rPr sz="1400" b="1" spc="-10" dirty="0">
                <a:solidFill>
                  <a:srgbClr val="CE4312"/>
                </a:solidFill>
                <a:latin typeface="Calibri"/>
                <a:cs typeface="Calibri"/>
              </a:rPr>
              <a:t>respond to </a:t>
            </a:r>
            <a:r>
              <a:rPr sz="1400" b="1" dirty="0">
                <a:solidFill>
                  <a:srgbClr val="CE4312"/>
                </a:solidFill>
                <a:latin typeface="Calibri"/>
                <a:cs typeface="Calibri"/>
              </a:rPr>
              <a:t>other disease </a:t>
            </a:r>
            <a:r>
              <a:rPr sz="1400" b="1" spc="-5" dirty="0">
                <a:solidFill>
                  <a:srgbClr val="CE4312"/>
                </a:solidFill>
                <a:latin typeface="Calibri"/>
                <a:cs typeface="Calibri"/>
              </a:rPr>
              <a:t>outbreaks, </a:t>
            </a:r>
            <a:r>
              <a:rPr sz="1400" spc="-5" dirty="0">
                <a:solidFill>
                  <a:srgbClr val="CE4312"/>
                </a:solidFill>
                <a:latin typeface="Calibri"/>
                <a:cs typeface="Calibri"/>
              </a:rPr>
              <a:t>such as </a:t>
            </a:r>
            <a:r>
              <a:rPr lang="en-US" sz="1400" spc="-5" dirty="0">
                <a:solidFill>
                  <a:srgbClr val="CE4312"/>
                </a:solidFill>
                <a:latin typeface="Calibri"/>
                <a:cs typeface="Calibri"/>
              </a:rPr>
              <a:t>the flu, measles, food-borne illnesses, Zika, and even </a:t>
            </a:r>
            <a:r>
              <a:rPr sz="1400" spc="-5" dirty="0">
                <a:solidFill>
                  <a:srgbClr val="CE4312"/>
                </a:solidFill>
                <a:latin typeface="Calibri"/>
                <a:cs typeface="Calibri"/>
              </a:rPr>
              <a:t>Ebola</a:t>
            </a:r>
            <a:r>
              <a:rPr sz="1400" spc="-10" dirty="0">
                <a:solidFill>
                  <a:srgbClr val="CE4312"/>
                </a:solidFill>
                <a:latin typeface="Calibri"/>
                <a:cs typeface="Calibri"/>
              </a:rPr>
              <a:t>. </a:t>
            </a:r>
            <a:r>
              <a:rPr sz="1400" dirty="0">
                <a:solidFill>
                  <a:srgbClr val="CE4312"/>
                </a:solidFill>
                <a:latin typeface="Calibri"/>
                <a:cs typeface="Calibri"/>
              </a:rPr>
              <a:t>[With </a:t>
            </a:r>
            <a:r>
              <a:rPr sz="1400" spc="-10" dirty="0">
                <a:solidFill>
                  <a:srgbClr val="CE4312"/>
                </a:solidFill>
                <a:latin typeface="Calibri"/>
                <a:cs typeface="Calibri"/>
              </a:rPr>
              <a:t>additional/Without </a:t>
            </a:r>
            <a:r>
              <a:rPr sz="1400" dirty="0">
                <a:solidFill>
                  <a:srgbClr val="CE4312"/>
                </a:solidFill>
                <a:latin typeface="Calibri"/>
                <a:cs typeface="Calibri"/>
              </a:rPr>
              <a:t>these] </a:t>
            </a:r>
            <a:r>
              <a:rPr sz="1400" spc="-5" dirty="0">
                <a:solidFill>
                  <a:srgbClr val="CE4312"/>
                </a:solidFill>
                <a:latin typeface="Calibri"/>
                <a:cs typeface="Calibri"/>
              </a:rPr>
              <a:t>DIS, </a:t>
            </a:r>
            <a:r>
              <a:rPr sz="1400" dirty="0">
                <a:solidFill>
                  <a:srgbClr val="CE4312"/>
                </a:solidFill>
                <a:latin typeface="Calibri"/>
                <a:cs typeface="Calibri"/>
              </a:rPr>
              <a:t>[insert </a:t>
            </a:r>
            <a:r>
              <a:rPr sz="1400" spc="-10" dirty="0">
                <a:solidFill>
                  <a:srgbClr val="CE4312"/>
                </a:solidFill>
                <a:latin typeface="Calibri"/>
                <a:cs typeface="Calibri"/>
              </a:rPr>
              <a:t>your  jurisdiction] </a:t>
            </a:r>
            <a:r>
              <a:rPr sz="1400" spc="-5" dirty="0">
                <a:solidFill>
                  <a:srgbClr val="CE4312"/>
                </a:solidFill>
                <a:latin typeface="Calibri"/>
                <a:cs typeface="Calibri"/>
              </a:rPr>
              <a:t>could be </a:t>
            </a:r>
            <a:r>
              <a:rPr sz="1400" spc="-15" dirty="0">
                <a:solidFill>
                  <a:srgbClr val="CE4312"/>
                </a:solidFill>
                <a:latin typeface="Calibri"/>
                <a:cs typeface="Calibri"/>
              </a:rPr>
              <a:t>[better </a:t>
            </a:r>
            <a:r>
              <a:rPr sz="1400" spc="-10" dirty="0">
                <a:solidFill>
                  <a:srgbClr val="CE4312"/>
                </a:solidFill>
                <a:latin typeface="Calibri"/>
                <a:cs typeface="Calibri"/>
              </a:rPr>
              <a:t>prepared/underprepared] </a:t>
            </a:r>
            <a:r>
              <a:rPr sz="1400" spc="-15" dirty="0">
                <a:solidFill>
                  <a:srgbClr val="CE4312"/>
                </a:solidFill>
                <a:latin typeface="Calibri"/>
                <a:cs typeface="Calibri"/>
              </a:rPr>
              <a:t>for </a:t>
            </a:r>
            <a:r>
              <a:rPr sz="1400" dirty="0">
                <a:solidFill>
                  <a:srgbClr val="CE4312"/>
                </a:solidFill>
                <a:latin typeface="Calibri"/>
                <a:cs typeface="Calibri"/>
              </a:rPr>
              <a:t>a </a:t>
            </a:r>
            <a:r>
              <a:rPr sz="1400" spc="-5" dirty="0">
                <a:solidFill>
                  <a:srgbClr val="CE4312"/>
                </a:solidFill>
                <a:latin typeface="Calibri"/>
                <a:cs typeface="Calibri"/>
              </a:rPr>
              <a:t>public health</a:t>
            </a:r>
            <a:r>
              <a:rPr sz="1400" spc="-10" dirty="0">
                <a:solidFill>
                  <a:srgbClr val="CE4312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CE4312"/>
                </a:solidFill>
                <a:latin typeface="Calibri"/>
                <a:cs typeface="Calibri"/>
              </a:rPr>
              <a:t>emergency.</a:t>
            </a:r>
            <a:endParaRPr sz="1400" dirty="0">
              <a:latin typeface="Calibri"/>
              <a:cs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40394D-FBDB-4751-921B-BE4E09EE8A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0" y="4130040"/>
            <a:ext cx="1762560" cy="310896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E551603A-61B9-4BE8-A643-ABFD3514B563}"/>
              </a:ext>
            </a:extLst>
          </p:cNvPr>
          <p:cNvGrpSpPr/>
          <p:nvPr/>
        </p:nvGrpSpPr>
        <p:grpSpPr>
          <a:xfrm>
            <a:off x="476251" y="3028998"/>
            <a:ext cx="2266949" cy="1236492"/>
            <a:chOff x="476251" y="2734554"/>
            <a:chExt cx="2266949" cy="1236492"/>
          </a:xfrm>
        </p:grpSpPr>
        <p:sp>
          <p:nvSpPr>
            <p:cNvPr id="5" name="Right Bracket 4">
              <a:extLst>
                <a:ext uri="{FF2B5EF4-FFF2-40B4-BE49-F238E27FC236}">
                  <a16:creationId xmlns:a16="http://schemas.microsoft.com/office/drawing/2014/main" id="{CBB0FBDB-25DE-4BF5-892E-EE8E697EEEFA}"/>
                </a:ext>
              </a:extLst>
            </p:cNvPr>
            <p:cNvSpPr/>
            <p:nvPr/>
          </p:nvSpPr>
          <p:spPr>
            <a:xfrm>
              <a:off x="2209800" y="2743200"/>
              <a:ext cx="228600" cy="1219200"/>
            </a:xfrm>
            <a:prstGeom prst="rightBracket">
              <a:avLst/>
            </a:prstGeom>
            <a:ln>
              <a:solidFill>
                <a:srgbClr val="52AEE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572B209E-8A93-43E7-B9D5-4720CFD54857}"/>
                </a:ext>
              </a:extLst>
            </p:cNvPr>
            <p:cNvCxnSpPr/>
            <p:nvPr/>
          </p:nvCxnSpPr>
          <p:spPr>
            <a:xfrm>
              <a:off x="2438400" y="3352800"/>
              <a:ext cx="304800" cy="0"/>
            </a:xfrm>
            <a:prstGeom prst="straightConnector1">
              <a:avLst/>
            </a:prstGeom>
            <a:ln>
              <a:solidFill>
                <a:srgbClr val="52AEE4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bject 9">
              <a:extLst>
                <a:ext uri="{FF2B5EF4-FFF2-40B4-BE49-F238E27FC236}">
                  <a16:creationId xmlns:a16="http://schemas.microsoft.com/office/drawing/2014/main" id="{401C3509-0DB7-4D93-A1C3-96A12BBEA73E}"/>
                </a:ext>
              </a:extLst>
            </p:cNvPr>
            <p:cNvSpPr txBox="1"/>
            <p:nvPr/>
          </p:nvSpPr>
          <p:spPr>
            <a:xfrm>
              <a:off x="476251" y="2734554"/>
              <a:ext cx="2103120" cy="1236492"/>
            </a:xfrm>
            <a:prstGeom prst="rect">
              <a:avLst/>
            </a:prstGeom>
          </p:spPr>
          <p:txBody>
            <a:bodyPr vert="horz" wrap="square" lIns="0" tIns="0" rIns="0" bIns="0" rtlCol="0" anchor="ctr">
              <a:noAutofit/>
            </a:bodyPr>
            <a:lstStyle/>
            <a:p>
              <a:pPr marL="18415" marR="294005">
                <a:lnSpc>
                  <a:spcPct val="102600"/>
                </a:lnSpc>
              </a:pPr>
              <a:r>
                <a:rPr sz="1300" b="1" dirty="0">
                  <a:solidFill>
                    <a:srgbClr val="122335"/>
                  </a:solidFill>
                  <a:latin typeface="Calibri"/>
                  <a:cs typeface="Calibri"/>
                </a:rPr>
                <a:t>An </a:t>
              </a:r>
              <a:r>
                <a:rPr sz="1300" b="1" spc="-10" dirty="0">
                  <a:solidFill>
                    <a:srgbClr val="122335"/>
                  </a:solidFill>
                  <a:latin typeface="Calibri"/>
                  <a:cs typeface="Calibri"/>
                </a:rPr>
                <a:t>STD program </a:t>
              </a:r>
              <a:r>
                <a:rPr sz="1300" b="1" spc="-5" dirty="0">
                  <a:solidFill>
                    <a:srgbClr val="122335"/>
                  </a:solidFill>
                  <a:latin typeface="Calibri"/>
                  <a:cs typeface="Calibri"/>
                </a:rPr>
                <a:t>budget [increase/decrease] </a:t>
              </a:r>
              <a:r>
                <a:rPr sz="1300" b="1" dirty="0">
                  <a:solidFill>
                    <a:srgbClr val="122335"/>
                  </a:solidFill>
                  <a:latin typeface="Calibri"/>
                  <a:cs typeface="Calibri"/>
                </a:rPr>
                <a:t>of [insert dollar </a:t>
              </a:r>
              <a:r>
                <a:rPr sz="1300" b="1" spc="-5" dirty="0">
                  <a:solidFill>
                    <a:srgbClr val="122335"/>
                  </a:solidFill>
                  <a:latin typeface="Calibri"/>
                  <a:cs typeface="Calibri"/>
                </a:rPr>
                <a:t>amount]  would </a:t>
              </a:r>
              <a:r>
                <a:rPr sz="1300" b="1" spc="-10" dirty="0">
                  <a:solidFill>
                    <a:srgbClr val="122335"/>
                  </a:solidFill>
                  <a:latin typeface="Calibri"/>
                  <a:cs typeface="Calibri"/>
                </a:rPr>
                <a:t>[add/eliminate] </a:t>
              </a:r>
              <a:r>
                <a:rPr sz="1300" b="1" spc="-5" dirty="0">
                  <a:solidFill>
                    <a:srgbClr val="122335"/>
                  </a:solidFill>
                  <a:latin typeface="Calibri"/>
                  <a:cs typeface="Calibri"/>
                </a:rPr>
                <a:t>DIS positions, </a:t>
              </a:r>
              <a:r>
                <a:rPr sz="1300" b="1" spc="-10" dirty="0">
                  <a:solidFill>
                    <a:srgbClr val="122335"/>
                  </a:solidFill>
                  <a:latin typeface="Calibri"/>
                  <a:cs typeface="Calibri"/>
                </a:rPr>
                <a:t>resulting</a:t>
              </a:r>
              <a:r>
                <a:rPr sz="1300" b="1" spc="10" dirty="0">
                  <a:solidFill>
                    <a:srgbClr val="122335"/>
                  </a:solidFill>
                  <a:latin typeface="Calibri"/>
                  <a:cs typeface="Calibri"/>
                </a:rPr>
                <a:t> </a:t>
              </a:r>
              <a:r>
                <a:rPr sz="1300" b="1" dirty="0">
                  <a:solidFill>
                    <a:srgbClr val="122335"/>
                  </a:solidFill>
                  <a:latin typeface="Calibri"/>
                  <a:cs typeface="Calibri"/>
                </a:rPr>
                <a:t>in</a:t>
              </a:r>
              <a:r>
                <a:rPr sz="1125" b="1" baseline="33333" dirty="0">
                  <a:solidFill>
                    <a:srgbClr val="122335"/>
                  </a:solidFill>
                  <a:latin typeface="Calibri"/>
                  <a:cs typeface="Calibri"/>
                </a:rPr>
                <a:t>5</a:t>
              </a:r>
              <a:r>
                <a:rPr sz="1300" b="1" dirty="0">
                  <a:solidFill>
                    <a:srgbClr val="122335"/>
                  </a:solidFill>
                  <a:latin typeface="Calibri"/>
                  <a:cs typeface="Calibri"/>
                </a:rPr>
                <a:t>:</a:t>
              </a:r>
              <a:endParaRPr sz="1300" dirty="0">
                <a:latin typeface="Calibri"/>
                <a:cs typeface="Calibri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6E3E9B1-5EDE-4648-8D73-E4E6ECD472CA}"/>
              </a:ext>
            </a:extLst>
          </p:cNvPr>
          <p:cNvGrpSpPr/>
          <p:nvPr/>
        </p:nvGrpSpPr>
        <p:grpSpPr>
          <a:xfrm>
            <a:off x="4876800" y="3037644"/>
            <a:ext cx="2438400" cy="1458156"/>
            <a:chOff x="4876800" y="2819400"/>
            <a:chExt cx="2438400" cy="1458156"/>
          </a:xfrm>
        </p:grpSpPr>
        <p:sp>
          <p:nvSpPr>
            <p:cNvPr id="9" name="object 9">
              <a:extLst>
                <a:ext uri="{FF2B5EF4-FFF2-40B4-BE49-F238E27FC236}">
                  <a16:creationId xmlns:a16="http://schemas.microsoft.com/office/drawing/2014/main" id="{E8290FBA-FAE9-4388-9CEA-9A586CC94653}"/>
                </a:ext>
              </a:extLst>
            </p:cNvPr>
            <p:cNvSpPr txBox="1"/>
            <p:nvPr/>
          </p:nvSpPr>
          <p:spPr>
            <a:xfrm>
              <a:off x="5212080" y="2819400"/>
              <a:ext cx="2103120" cy="1458156"/>
            </a:xfrm>
            <a:prstGeom prst="rect">
              <a:avLst/>
            </a:prstGeom>
          </p:spPr>
          <p:txBody>
            <a:bodyPr vert="horz" wrap="square" lIns="0" tIns="22860" rIns="0" bIns="0" rtlCol="0">
              <a:spAutoFit/>
            </a:bodyPr>
            <a:lstStyle/>
            <a:p>
              <a:pPr marL="18415" marR="349885">
                <a:lnSpc>
                  <a:spcPct val="102600"/>
                </a:lnSpc>
              </a:pPr>
              <a:r>
                <a:rPr sz="1300" b="1" dirty="0">
                  <a:solidFill>
                    <a:srgbClr val="57575A"/>
                  </a:solidFill>
                  <a:latin typeface="Calibri"/>
                  <a:cs typeface="Calibri"/>
                </a:rPr>
                <a:t>An </a:t>
              </a:r>
              <a:r>
                <a:rPr sz="1300" b="1" spc="-10" dirty="0">
                  <a:solidFill>
                    <a:srgbClr val="57575A"/>
                  </a:solidFill>
                  <a:latin typeface="Calibri"/>
                  <a:cs typeface="Calibri"/>
                </a:rPr>
                <a:t>estimated </a:t>
              </a:r>
              <a:r>
                <a:rPr sz="1300" b="1" dirty="0">
                  <a:solidFill>
                    <a:srgbClr val="57575A"/>
                  </a:solidFill>
                  <a:latin typeface="Calibri"/>
                  <a:cs typeface="Calibri"/>
                </a:rPr>
                <a:t>[#] people </a:t>
              </a:r>
              <a:r>
                <a:rPr sz="1300" b="1" spc="-5" dirty="0">
                  <a:solidFill>
                    <a:srgbClr val="57575A"/>
                  </a:solidFill>
                  <a:latin typeface="Calibri"/>
                  <a:cs typeface="Calibri"/>
                </a:rPr>
                <a:t>with syphilis, gonorrhea, </a:t>
              </a:r>
              <a:r>
                <a:rPr sz="1300" b="1" dirty="0">
                  <a:solidFill>
                    <a:srgbClr val="57575A"/>
                  </a:solidFill>
                  <a:latin typeface="Calibri"/>
                  <a:cs typeface="Calibri"/>
                </a:rPr>
                <a:t>or </a:t>
              </a:r>
              <a:r>
                <a:rPr sz="1300" b="1" spc="-10" dirty="0">
                  <a:solidFill>
                    <a:srgbClr val="57575A"/>
                  </a:solidFill>
                  <a:latin typeface="Calibri"/>
                  <a:cs typeface="Calibri"/>
                </a:rPr>
                <a:t>chlamydia 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would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be 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unaware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of </a:t>
              </a:r>
              <a:r>
                <a:rPr sz="1300" dirty="0">
                  <a:solidFill>
                    <a:srgbClr val="57575A"/>
                  </a:solidFill>
                  <a:latin typeface="Calibri"/>
                  <a:cs typeface="Calibri"/>
                </a:rPr>
                <a:t>their 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infection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and be more 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likely to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spread 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STDs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in </a:t>
              </a:r>
              <a:r>
                <a:rPr sz="1300" dirty="0">
                  <a:solidFill>
                    <a:srgbClr val="57575A"/>
                  </a:solidFill>
                  <a:latin typeface="Calibri"/>
                  <a:cs typeface="Calibri"/>
                </a:rPr>
                <a:t>their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 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communities.</a:t>
              </a:r>
              <a:endParaRPr sz="1300" dirty="0">
                <a:latin typeface="Calibri"/>
                <a:cs typeface="Calibri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8A5A59C-3D7E-4A6D-AAB5-62391C9A54C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76800" y="2819400"/>
              <a:ext cx="274320" cy="274320"/>
            </a:xfrm>
            <a:prstGeom prst="ellipse">
              <a:avLst/>
            </a:prstGeom>
            <a:solidFill>
              <a:srgbClr val="52AE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&gt;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F7E0875-5BE9-41BC-AF8B-AEF52F0B34A1}"/>
              </a:ext>
            </a:extLst>
          </p:cNvPr>
          <p:cNvGrpSpPr/>
          <p:nvPr/>
        </p:nvGrpSpPr>
        <p:grpSpPr>
          <a:xfrm>
            <a:off x="2590800" y="3037644"/>
            <a:ext cx="2346960" cy="1458156"/>
            <a:chOff x="2590800" y="2819400"/>
            <a:chExt cx="2346960" cy="1458156"/>
          </a:xfrm>
        </p:grpSpPr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614AB584-167A-423F-A373-3E7D71AD6E1D}"/>
                </a:ext>
              </a:extLst>
            </p:cNvPr>
            <p:cNvSpPr txBox="1"/>
            <p:nvPr/>
          </p:nvSpPr>
          <p:spPr>
            <a:xfrm>
              <a:off x="2926080" y="2819400"/>
              <a:ext cx="2011680" cy="1458156"/>
            </a:xfrm>
            <a:prstGeom prst="rect">
              <a:avLst/>
            </a:prstGeom>
          </p:spPr>
          <p:txBody>
            <a:bodyPr vert="horz" wrap="square" lIns="0" tIns="22860" rIns="0" bIns="0" rtlCol="0">
              <a:spAutoFit/>
            </a:bodyPr>
            <a:lstStyle/>
            <a:p>
              <a:pPr marL="18415" marR="75565">
                <a:lnSpc>
                  <a:spcPct val="102600"/>
                </a:lnSpc>
              </a:pPr>
              <a:r>
                <a:rPr sz="1300" b="1" spc="-5" dirty="0">
                  <a:solidFill>
                    <a:srgbClr val="57575A"/>
                  </a:solidFill>
                  <a:latin typeface="Calibri"/>
                  <a:cs typeface="Calibri"/>
                </a:rPr>
                <a:t>[Additional/No] DIS </a:t>
              </a:r>
              <a:r>
                <a:rPr sz="1300" b="1" spc="-10" dirty="0">
                  <a:solidFill>
                    <a:srgbClr val="57575A"/>
                  </a:solidFill>
                  <a:latin typeface="Calibri"/>
                  <a:cs typeface="Calibri"/>
                </a:rPr>
                <a:t>interviews </a:t>
              </a:r>
              <a:r>
                <a:rPr sz="1300" dirty="0">
                  <a:solidFill>
                    <a:srgbClr val="57575A"/>
                  </a:solidFill>
                  <a:latin typeface="Calibri"/>
                  <a:cs typeface="Calibri"/>
                </a:rPr>
                <a:t>with those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reported 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to have,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or </a:t>
              </a:r>
              <a:r>
                <a:rPr lang="en-US"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to </a:t>
              </a:r>
              <a:r>
                <a:rPr sz="1300" spc="-15" dirty="0">
                  <a:solidFill>
                    <a:srgbClr val="57575A"/>
                  </a:solidFill>
                  <a:latin typeface="Calibri"/>
                  <a:cs typeface="Calibri"/>
                </a:rPr>
                <a:t>have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been 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exposed</a:t>
              </a:r>
              <a:r>
                <a:rPr lang="en-US"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 to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,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an STD </a:t>
              </a:r>
              <a:r>
                <a:rPr sz="1300" b="1" spc="-5" dirty="0">
                  <a:solidFill>
                    <a:srgbClr val="57575A"/>
                  </a:solidFill>
                  <a:latin typeface="Calibri"/>
                  <a:cs typeface="Calibri"/>
                </a:rPr>
                <a:t>[and/or] </a:t>
              </a:r>
              <a:r>
                <a:rPr sz="1300" b="1" spc="-10" dirty="0">
                  <a:solidFill>
                    <a:srgbClr val="57575A"/>
                  </a:solidFill>
                  <a:latin typeface="Calibri"/>
                  <a:cs typeface="Calibri"/>
                </a:rPr>
                <a:t>behavioral </a:t>
              </a:r>
              <a:r>
                <a:rPr sz="1300" b="1" spc="-5" dirty="0">
                  <a:solidFill>
                    <a:srgbClr val="57575A"/>
                  </a:solidFill>
                  <a:latin typeface="Calibri"/>
                  <a:cs typeface="Calibri"/>
                </a:rPr>
                <a:t>counseling </a:t>
              </a:r>
              <a:r>
                <a:rPr sz="1300" spc="-15" dirty="0">
                  <a:solidFill>
                    <a:srgbClr val="57575A"/>
                  </a:solidFill>
                  <a:latin typeface="Calibri"/>
                  <a:cs typeface="Calibri"/>
                </a:rPr>
                <a:t>for 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an </a:t>
              </a:r>
              <a:r>
                <a:rPr sz="1300" spc="-10" dirty="0">
                  <a:solidFill>
                    <a:srgbClr val="57575A"/>
                  </a:solidFill>
                  <a:latin typeface="Calibri"/>
                  <a:cs typeface="Calibri"/>
                </a:rPr>
                <a:t>estimated </a:t>
              </a:r>
              <a:r>
                <a:rPr sz="1300" b="1" dirty="0">
                  <a:solidFill>
                    <a:srgbClr val="57575A"/>
                  </a:solidFill>
                  <a:latin typeface="Calibri"/>
                  <a:cs typeface="Calibri"/>
                </a:rPr>
                <a:t>[####] </a:t>
              </a:r>
              <a:r>
                <a:rPr sz="1300" b="1" spc="-10" dirty="0">
                  <a:solidFill>
                    <a:srgbClr val="57575A"/>
                  </a:solidFill>
                  <a:latin typeface="Calibri"/>
                  <a:cs typeface="Calibri"/>
                </a:rPr>
                <a:t>patients </a:t>
              </a:r>
              <a:r>
                <a:rPr sz="1300" b="1" spc="-5" dirty="0">
                  <a:solidFill>
                    <a:srgbClr val="57575A"/>
                  </a:solidFill>
                  <a:latin typeface="Calibri"/>
                  <a:cs typeface="Calibri"/>
                </a:rPr>
                <a:t>with</a:t>
              </a:r>
              <a:r>
                <a:rPr sz="1300" b="1" dirty="0">
                  <a:solidFill>
                    <a:srgbClr val="57575A"/>
                  </a:solidFill>
                  <a:latin typeface="Calibri"/>
                  <a:cs typeface="Calibri"/>
                </a:rPr>
                <a:t> </a:t>
              </a:r>
              <a:r>
                <a:rPr sz="1300" b="1" spc="-5" dirty="0">
                  <a:solidFill>
                    <a:srgbClr val="57575A"/>
                  </a:solidFill>
                  <a:latin typeface="Calibri"/>
                  <a:cs typeface="Calibri"/>
                </a:rPr>
                <a:t>STDs</a:t>
              </a:r>
              <a:r>
                <a:rPr sz="1300" spc="-5" dirty="0">
                  <a:solidFill>
                    <a:srgbClr val="57575A"/>
                  </a:solidFill>
                  <a:latin typeface="Calibri"/>
                  <a:cs typeface="Calibri"/>
                </a:rPr>
                <a:t>.</a:t>
              </a:r>
              <a:endParaRPr sz="1300" dirty="0">
                <a:latin typeface="Calibri"/>
                <a:cs typeface="Calibri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A294125-7AD6-4E34-BBE1-AE9156C1CF0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0800" y="2819400"/>
              <a:ext cx="274320" cy="274320"/>
            </a:xfrm>
            <a:prstGeom prst="ellipse">
              <a:avLst/>
            </a:prstGeom>
            <a:solidFill>
              <a:srgbClr val="52AE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&gt;</a:t>
              </a: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4A17AAB5-6B21-4BDB-9622-0FABFD2E896E}"/>
              </a:ext>
            </a:extLst>
          </p:cNvPr>
          <p:cNvSpPr/>
          <p:nvPr/>
        </p:nvSpPr>
        <p:spPr>
          <a:xfrm>
            <a:off x="2209800" y="5715000"/>
            <a:ext cx="5562600" cy="1600200"/>
          </a:xfrm>
          <a:prstGeom prst="rect">
            <a:avLst/>
          </a:prstGeom>
          <a:solidFill>
            <a:srgbClr val="C94315"/>
          </a:solidFill>
          <a:ln w="19050">
            <a:solidFill>
              <a:srgbClr val="C9431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bject 8">
            <a:extLst>
              <a:ext uri="{FF2B5EF4-FFF2-40B4-BE49-F238E27FC236}">
                <a16:creationId xmlns:a16="http://schemas.microsoft.com/office/drawing/2014/main" id="{4D875FD5-6409-4D0C-ADE6-82F7F7765097}"/>
              </a:ext>
            </a:extLst>
          </p:cNvPr>
          <p:cNvSpPr txBox="1"/>
          <p:nvPr/>
        </p:nvSpPr>
        <p:spPr>
          <a:xfrm>
            <a:off x="2926080" y="5843826"/>
            <a:ext cx="4114800" cy="861774"/>
          </a:xfrm>
          <a:prstGeom prst="rect">
            <a:avLst/>
          </a:prstGeom>
        </p:spPr>
        <p:txBody>
          <a:bodyPr vert="horz" wrap="square" lIns="0" tIns="53340" rIns="0" bIns="0" rtlCol="0">
            <a:noAutofit/>
          </a:bodyPr>
          <a:lstStyle/>
          <a:p>
            <a:pPr marL="12700" marR="5080">
              <a:lnSpc>
                <a:spcPts val="2100"/>
              </a:lnSpc>
              <a:spcBef>
                <a:spcPts val="420"/>
              </a:spcBef>
            </a:pPr>
            <a:r>
              <a:rPr sz="2000" b="1" spc="-30" dirty="0">
                <a:solidFill>
                  <a:schemeClr val="bg1"/>
                </a:solidFill>
                <a:latin typeface="Calibri"/>
                <a:cs typeface="Calibri"/>
              </a:rPr>
              <a:t>Invest </a:t>
            </a:r>
            <a:r>
              <a:rPr sz="2000" b="1" spc="-10" dirty="0">
                <a:solidFill>
                  <a:schemeClr val="bg1"/>
                </a:solidFill>
                <a:latin typeface="Calibri"/>
                <a:cs typeface="Calibri"/>
              </a:rPr>
              <a:t>in </a:t>
            </a:r>
            <a:r>
              <a:rPr sz="2000" b="1" spc="-25" dirty="0">
                <a:solidFill>
                  <a:schemeClr val="bg1"/>
                </a:solidFill>
                <a:latin typeface="Calibri"/>
                <a:cs typeface="Calibri"/>
              </a:rPr>
              <a:t>STD </a:t>
            </a:r>
            <a:r>
              <a:rPr sz="2000" b="1" spc="-30" dirty="0">
                <a:solidFill>
                  <a:schemeClr val="bg1"/>
                </a:solidFill>
                <a:latin typeface="Calibri"/>
                <a:cs typeface="Calibri"/>
              </a:rPr>
              <a:t>prevention programs </a:t>
            </a:r>
            <a:r>
              <a:rPr sz="2000" b="1" spc="-20" dirty="0">
                <a:solidFill>
                  <a:schemeClr val="bg1"/>
                </a:solidFill>
                <a:latin typeface="Calibri"/>
                <a:cs typeface="Calibri"/>
              </a:rPr>
              <a:t>to </a:t>
            </a:r>
            <a:r>
              <a:rPr sz="2000" b="1" spc="-30" dirty="0">
                <a:solidFill>
                  <a:schemeClr val="bg1"/>
                </a:solidFill>
                <a:latin typeface="Calibri"/>
                <a:cs typeface="Calibri"/>
              </a:rPr>
              <a:t>protect </a:t>
            </a:r>
            <a:r>
              <a:rPr sz="2000" b="1" spc="-20" dirty="0">
                <a:solidFill>
                  <a:schemeClr val="bg1"/>
                </a:solidFill>
                <a:latin typeface="Calibri"/>
                <a:cs typeface="Calibri"/>
              </a:rPr>
              <a:t>[insert </a:t>
            </a:r>
            <a:r>
              <a:rPr sz="2000" b="1" spc="-25" dirty="0">
                <a:solidFill>
                  <a:schemeClr val="bg1"/>
                </a:solidFill>
                <a:latin typeface="Calibri"/>
                <a:cs typeface="Calibri"/>
              </a:rPr>
              <a:t>your jurisdiction] from </a:t>
            </a:r>
            <a:r>
              <a:rPr sz="2000" b="1" spc="-15" dirty="0">
                <a:solidFill>
                  <a:schemeClr val="bg1"/>
                </a:solidFill>
                <a:latin typeface="Calibri"/>
                <a:cs typeface="Calibri"/>
              </a:rPr>
              <a:t>the </a:t>
            </a:r>
            <a:r>
              <a:rPr sz="2000" b="1" spc="-20" dirty="0">
                <a:solidFill>
                  <a:schemeClr val="bg1"/>
                </a:solidFill>
                <a:latin typeface="Calibri"/>
                <a:cs typeface="Calibri"/>
              </a:rPr>
              <a:t>consequences</a:t>
            </a:r>
            <a:r>
              <a:rPr sz="2000" b="1" spc="-1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chemeClr val="bg1"/>
                </a:solidFill>
                <a:latin typeface="Calibri"/>
                <a:cs typeface="Calibri"/>
              </a:rPr>
              <a:t>of </a:t>
            </a:r>
            <a:r>
              <a:rPr sz="2000" b="1" spc="-30" dirty="0">
                <a:solidFill>
                  <a:schemeClr val="bg1"/>
                </a:solidFill>
                <a:latin typeface="Calibri"/>
                <a:cs typeface="Calibri"/>
              </a:rPr>
              <a:t>untreated</a:t>
            </a:r>
            <a:r>
              <a:rPr sz="2000" b="1" spc="-5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2000" b="1" spc="-30" dirty="0">
                <a:solidFill>
                  <a:schemeClr val="bg1"/>
                </a:solidFill>
                <a:latin typeface="Calibri"/>
                <a:cs typeface="Calibri"/>
              </a:rPr>
              <a:t>STDs.</a:t>
            </a:r>
            <a:endParaRPr sz="20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6" name="object 10">
            <a:extLst>
              <a:ext uri="{FF2B5EF4-FFF2-40B4-BE49-F238E27FC236}">
                <a16:creationId xmlns:a16="http://schemas.microsoft.com/office/drawing/2014/main" id="{515F5B95-74FC-489D-B02C-CE2CE713DDE7}"/>
              </a:ext>
            </a:extLst>
          </p:cNvPr>
          <p:cNvSpPr txBox="1"/>
          <p:nvPr/>
        </p:nvSpPr>
        <p:spPr>
          <a:xfrm>
            <a:off x="2926080" y="6781800"/>
            <a:ext cx="4114800" cy="445507"/>
          </a:xfrm>
          <a:prstGeom prst="rect">
            <a:avLst/>
          </a:prstGeom>
        </p:spPr>
        <p:txBody>
          <a:bodyPr vert="horz" wrap="square" lIns="0" tIns="10160" rIns="0" bIns="0" rtlCol="0">
            <a:noAutofit/>
          </a:bodyPr>
          <a:lstStyle/>
          <a:p>
            <a:pPr marL="12700" marR="5080">
              <a:lnSpc>
                <a:spcPct val="101200"/>
              </a:lnSpc>
              <a:spcBef>
                <a:spcPts val="80"/>
              </a:spcBef>
            </a:pPr>
            <a:r>
              <a:rPr sz="1400" dirty="0">
                <a:solidFill>
                  <a:schemeClr val="bg1"/>
                </a:solidFill>
                <a:latin typeface="Calibri"/>
                <a:cs typeface="Calibri"/>
              </a:rPr>
              <a:t>[Use this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space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to highlight particular prevention programs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in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your jurisdiction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that </a:t>
            </a:r>
            <a:r>
              <a:rPr sz="1400" spc="-10" dirty="0">
                <a:solidFill>
                  <a:schemeClr val="bg1"/>
                </a:solidFill>
                <a:latin typeface="Calibri"/>
                <a:cs typeface="Calibri"/>
              </a:rPr>
              <a:t>require</a:t>
            </a:r>
            <a:r>
              <a:rPr sz="1400" spc="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support.]</a:t>
            </a:r>
            <a:endParaRPr sz="14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7" name="object 12">
            <a:extLst>
              <a:ext uri="{FF2B5EF4-FFF2-40B4-BE49-F238E27FC236}">
                <a16:creationId xmlns:a16="http://schemas.microsoft.com/office/drawing/2014/main" id="{BFB60EDC-9ABF-40D9-BF4D-5C9E0A90FBBA}"/>
              </a:ext>
            </a:extLst>
          </p:cNvPr>
          <p:cNvSpPr txBox="1">
            <a:spLocks/>
          </p:cNvSpPr>
          <p:nvPr/>
        </p:nvSpPr>
        <p:spPr>
          <a:xfrm>
            <a:off x="457200" y="457200"/>
            <a:ext cx="6858000" cy="1398844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>
            <a:lvl1pPr>
              <a:defRPr sz="4500" b="1" i="0">
                <a:solidFill>
                  <a:srgbClr val="122335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065" marR="5080" algn="ctr">
              <a:lnSpc>
                <a:spcPct val="90000"/>
              </a:lnSpc>
              <a:spcBef>
                <a:spcPts val="540"/>
              </a:spcBef>
            </a:pPr>
            <a:r>
              <a:rPr lang="en-US" sz="2400" kern="0" spc="-25" dirty="0"/>
              <a:t>STD </a:t>
            </a:r>
            <a:r>
              <a:rPr lang="en-US" sz="2400" kern="0" spc="-35" dirty="0"/>
              <a:t>program </a:t>
            </a:r>
            <a:r>
              <a:rPr lang="en-US" sz="2400" kern="0" spc="-25" dirty="0"/>
              <a:t>funding </a:t>
            </a:r>
            <a:r>
              <a:rPr lang="en-US" sz="2400" kern="0" spc="-15" dirty="0"/>
              <a:t>in </a:t>
            </a:r>
            <a:r>
              <a:rPr lang="en-US" sz="2400" kern="0" spc="-25" dirty="0"/>
              <a:t>[insert your</a:t>
            </a:r>
            <a:r>
              <a:rPr lang="en-US" sz="2400" kern="0" spc="-160" dirty="0"/>
              <a:t> </a:t>
            </a:r>
            <a:r>
              <a:rPr lang="en-US" sz="2400" kern="0" spc="-25" dirty="0"/>
              <a:t>jurisdiction]  </a:t>
            </a:r>
            <a:br>
              <a:rPr lang="en-US" sz="2400" kern="0" spc="-25" dirty="0"/>
            </a:br>
            <a:r>
              <a:rPr lang="en-US" sz="2400" kern="0" spc="-25" dirty="0"/>
              <a:t>supports disease </a:t>
            </a:r>
            <a:r>
              <a:rPr lang="en-US" sz="2400" kern="0" spc="-30" dirty="0"/>
              <a:t>intervention </a:t>
            </a:r>
            <a:r>
              <a:rPr lang="en-US" sz="2400" kern="0" spc="-25" dirty="0"/>
              <a:t>specialists (DIS),  </a:t>
            </a:r>
            <a:br>
              <a:rPr lang="en-US" sz="2400" kern="0" spc="-25" dirty="0"/>
            </a:br>
            <a:r>
              <a:rPr lang="en-US" sz="2400" b="0" kern="0" spc="-15" dirty="0"/>
              <a:t>or </a:t>
            </a:r>
            <a:r>
              <a:rPr lang="en-US" sz="2400" b="0" kern="0" spc="-20" dirty="0"/>
              <a:t>the </a:t>
            </a:r>
            <a:r>
              <a:rPr lang="en-US" sz="2400" b="0" kern="0" spc="-35" dirty="0"/>
              <a:t>“on-the-ground” </a:t>
            </a:r>
            <a:r>
              <a:rPr lang="en-US" sz="2400" b="0" kern="0" spc="-40" dirty="0"/>
              <a:t>investigators </a:t>
            </a:r>
            <a:r>
              <a:rPr lang="en-US" sz="2400" b="0" kern="0" spc="-20" dirty="0"/>
              <a:t>who </a:t>
            </a:r>
            <a:r>
              <a:rPr lang="en-US" sz="2400" b="0" kern="0" spc="-30" dirty="0"/>
              <a:t>work </a:t>
            </a:r>
            <a:r>
              <a:rPr lang="en-US" sz="2400" b="0" kern="0" spc="-25" dirty="0"/>
              <a:t>to </a:t>
            </a:r>
            <a:br>
              <a:rPr lang="en-US" sz="2400" b="0" kern="0" spc="-25" dirty="0"/>
            </a:br>
            <a:r>
              <a:rPr lang="en-US" sz="2400" b="0" kern="0" spc="-30" dirty="0"/>
              <a:t>track </a:t>
            </a:r>
            <a:r>
              <a:rPr lang="en-US" sz="2400" b="0" kern="0" spc="-20" dirty="0"/>
              <a:t>and </a:t>
            </a:r>
            <a:r>
              <a:rPr lang="en-US" sz="2400" b="0" kern="0" spc="-30" dirty="0"/>
              <a:t>interrupt </a:t>
            </a:r>
            <a:r>
              <a:rPr lang="en-US" sz="2400" b="0" kern="0" spc="-25" dirty="0"/>
              <a:t>disease</a:t>
            </a:r>
            <a:r>
              <a:rPr lang="en-US" sz="2400" b="0" kern="0" spc="-140" dirty="0"/>
              <a:t> </a:t>
            </a:r>
            <a:r>
              <a:rPr lang="en-US" sz="2400" b="0" kern="0" spc="-30" dirty="0"/>
              <a:t>transmission.</a:t>
            </a:r>
            <a:endParaRPr lang="en-US" sz="2400" kern="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6C2F385-C185-4691-AD57-3FEA021842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943600"/>
            <a:ext cx="551689" cy="551689"/>
          </a:xfrm>
          <a:prstGeom prst="rect">
            <a:avLst/>
          </a:prstGeom>
        </p:spPr>
      </p:pic>
      <p:sp>
        <p:nvSpPr>
          <p:cNvPr id="19" name="bk object 18">
            <a:extLst>
              <a:ext uri="{FF2B5EF4-FFF2-40B4-BE49-F238E27FC236}">
                <a16:creationId xmlns:a16="http://schemas.microsoft.com/office/drawing/2014/main" id="{B6017181-D39A-4F98-96CE-B14BFFB3EE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09800" y="4724400"/>
            <a:ext cx="5559552" cy="0"/>
          </a:xfrm>
          <a:custGeom>
            <a:avLst/>
            <a:gdLst/>
            <a:ahLst/>
            <a:cxnLst/>
            <a:rect l="l" t="t" r="r" b="b"/>
            <a:pathLst>
              <a:path w="4434205">
                <a:moveTo>
                  <a:pt x="0" y="0"/>
                </a:moveTo>
                <a:lnTo>
                  <a:pt x="4433846" y="0"/>
                </a:lnTo>
              </a:path>
            </a:pathLst>
          </a:custGeom>
          <a:ln w="12700">
            <a:solidFill>
              <a:srgbClr val="CE431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29906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EFFFE"/>
      </a:hlink>
      <a:folHlink>
        <a:srgbClr val="FDFC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EE134506B95741802624CA26A45270" ma:contentTypeVersion="2" ma:contentTypeDescription="Create a new document." ma:contentTypeScope="" ma:versionID="a83726d799e888cfeafc7c8fe5c7272c">
  <xsd:schema xmlns:xsd="http://www.w3.org/2001/XMLSchema" xmlns:xs="http://www.w3.org/2001/XMLSchema" xmlns:p="http://schemas.microsoft.com/office/2006/metadata/properties" xmlns:ns2="2ca7f11c-324f-45c4-919a-cbdc1a784ba6" targetNamespace="http://schemas.microsoft.com/office/2006/metadata/properties" ma:root="true" ma:fieldsID="115ef1e953468dc4568355c311b21c96" ns2:_="">
    <xsd:import namespace="2ca7f11c-324f-45c4-919a-cbdc1a784b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7f11c-324f-45c4-919a-cbdc1a784b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39F47F-106B-4C66-A416-B55C1DE099EC}"/>
</file>

<file path=customXml/itemProps2.xml><?xml version="1.0" encoding="utf-8"?>
<ds:datastoreItem xmlns:ds="http://schemas.openxmlformats.org/officeDocument/2006/customXml" ds:itemID="{5360576D-94D4-4EDF-AACE-696A7C7241D1}"/>
</file>

<file path=customXml/itemProps3.xml><?xml version="1.0" encoding="utf-8"?>
<ds:datastoreItem xmlns:ds="http://schemas.openxmlformats.org/officeDocument/2006/customXml" ds:itemID="{B6F33610-E5BE-4302-ACE8-7F2348DAE3D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</TotalTime>
  <Words>375</Words>
  <Application>Microsoft Office PowerPoint</Application>
  <PresentationFormat>Custom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Investing in STD Prevention</dc:title>
  <dc:subject>Investing in STD Prevention</dc:subject>
  <dc:creator>Astho</dc:creator>
  <cp:lastModifiedBy>Heidi Satter</cp:lastModifiedBy>
  <cp:revision>55</cp:revision>
  <dcterms:created xsi:type="dcterms:W3CDTF">2018-05-24T21:16:34Z</dcterms:created>
  <dcterms:modified xsi:type="dcterms:W3CDTF">2021-04-02T20:28:32Z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2018-05-24T00:00:00Z</vt:filetime>
  </property>
  <property fmtid="{D5CDD505-2E9C-101B-9397-08002B2CF9AE}" pid="3" name="Creator">
    <vt:lpwstr>Adobe InDesign CC 13.1 (Macintosh)</vt:lpwstr>
  </property>
  <property fmtid="{D5CDD505-2E9C-101B-9397-08002B2CF9AE}" pid="4" name="LastSaved">
    <vt:filetime>2018-05-24T00:00:00Z</vt:filetime>
  </property>
  <property fmtid="{D5CDD505-2E9C-101B-9397-08002B2CF9AE}" pid="5" name="ContentTypeId">
    <vt:lpwstr>0x01010069EE134506B95741802624CA26A45270</vt:lpwstr>
  </property>
</Properties>
</file>