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7772400" cy="10058400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3" pos="2448" userDrawn="1">
          <p15:clr>
            <a:srgbClr val="A4A3A4"/>
          </p15:clr>
        </p15:guide>
        <p15:guide id="4" orient="horz" pos="31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Barbour" initials="JB" lastIdx="1" clrIdx="0">
    <p:extLst>
      <p:ext uri="{19B8F6BF-5375-455C-9EA6-DF929625EA0E}">
        <p15:presenceInfo xmlns:p15="http://schemas.microsoft.com/office/powerpoint/2012/main" userId="0043e6b720dd91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335"/>
    <a:srgbClr val="57575A"/>
    <a:srgbClr val="EF9333"/>
    <a:srgbClr val="C94315"/>
    <a:srgbClr val="52A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19" autoAdjust="0"/>
    <p:restoredTop sz="94751"/>
  </p:normalViewPr>
  <p:slideViewPr>
    <p:cSldViewPr>
      <p:cViewPr varScale="1">
        <p:scale>
          <a:sx n="76" d="100"/>
          <a:sy n="76" d="100"/>
        </p:scale>
        <p:origin x="942" y="96"/>
      </p:cViewPr>
      <p:guideLst>
        <p:guide orient="horz" pos="6048"/>
        <p:guide pos="2448"/>
        <p:guide orient="horz"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363" y="1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/>
          <a:lstStyle>
            <a:lvl1pPr algn="r">
              <a:defRPr sz="1100"/>
            </a:lvl1pPr>
          </a:lstStyle>
          <a:p>
            <a:fld id="{D4685565-B768-284F-9A46-A0E0A69AC705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9175" y="1160463"/>
            <a:ext cx="2419350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494" tIns="41747" rIns="83494" bIns="417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342" y="4467488"/>
            <a:ext cx="5597017" cy="3655749"/>
          </a:xfrm>
          <a:prstGeom prst="rect">
            <a:avLst/>
          </a:prstGeom>
        </p:spPr>
        <p:txBody>
          <a:bodyPr vert="horz" lIns="83494" tIns="41747" rIns="83494" bIns="4174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757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363" y="8817757"/>
            <a:ext cx="3032908" cy="465943"/>
          </a:xfrm>
          <a:prstGeom prst="rect">
            <a:avLst/>
          </a:prstGeom>
        </p:spPr>
        <p:txBody>
          <a:bodyPr vert="horz" lIns="83494" tIns="41747" rIns="83494" bIns="41747" rtlCol="0" anchor="b"/>
          <a:lstStyle>
            <a:lvl1pPr algn="r">
              <a:defRPr sz="1100"/>
            </a:lvl1pPr>
          </a:lstStyle>
          <a:p>
            <a:fld id="{066A2AC7-33A4-5E43-93D6-8D52878B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2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23403600" TargetMode="External"/><Relationship Id="rId7" Type="http://schemas.openxmlformats.org/officeDocument/2006/relationships/hyperlink" Target="http://www.cdc.gov/std/program/spacemonkey/default.htm" TargetMode="External"/><Relationship Id="rId2" Type="http://schemas.openxmlformats.org/officeDocument/2006/relationships/hyperlink" Target="https://www.ncbi.nlm.nih.gov/pubmed/23403600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cdc.gov/std/program/spacemonkey/default.htm" TargetMode="External"/><Relationship Id="rId5" Type="http://schemas.openxmlformats.org/officeDocument/2006/relationships/hyperlink" Target="https://www.ncbi.nlm.nih.gov/%20%20pubmed/29240632" TargetMode="External"/><Relationship Id="rId4" Type="http://schemas.openxmlformats.org/officeDocument/2006/relationships/hyperlink" Target="https://www.cdc.gov/nchhstp/newsroom/docs/factsheets/std-trends-508.pdf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51">
            <a:extLst>
              <a:ext uri="{FF2B5EF4-FFF2-40B4-BE49-F238E27FC236}">
                <a16:creationId xmlns:a16="http://schemas.microsoft.com/office/drawing/2014/main" id="{58BC7D9B-E525-493E-8C49-2C4D62644241}"/>
              </a:ext>
            </a:extLst>
          </p:cNvPr>
          <p:cNvSpPr txBox="1"/>
          <p:nvPr userDrawn="1"/>
        </p:nvSpPr>
        <p:spPr>
          <a:xfrm>
            <a:off x="0" y="914400"/>
            <a:ext cx="77724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5" dirty="0">
                <a:solidFill>
                  <a:schemeClr val="bg1">
                    <a:lumMod val="85000"/>
                  </a:schemeClr>
                </a:solidFill>
                <a:latin typeface="Calibri"/>
                <a:cs typeface="Calibri"/>
              </a:rPr>
              <a:t>/////////////////////////////////  </a:t>
            </a:r>
            <a:r>
              <a:rPr lang="en-US" sz="2000" b="1" spc="-5" dirty="0">
                <a:solidFill>
                  <a:srgbClr val="CE4312"/>
                </a:solidFill>
                <a:latin typeface="Calibri"/>
                <a:cs typeface="Calibri"/>
              </a:rPr>
              <a:t>MAKING </a:t>
            </a:r>
            <a:r>
              <a:rPr lang="en-US" sz="2000" b="1" dirty="0">
                <a:solidFill>
                  <a:srgbClr val="CE4312"/>
                </a:solidFill>
                <a:latin typeface="Calibri"/>
                <a:cs typeface="Calibri"/>
              </a:rPr>
              <a:t>THE </a:t>
            </a:r>
            <a:r>
              <a:rPr lang="en-US" sz="2000" b="1" spc="-5" dirty="0">
                <a:solidFill>
                  <a:srgbClr val="CE4312"/>
                </a:solidFill>
                <a:latin typeface="Calibri"/>
                <a:cs typeface="Calibri"/>
              </a:rPr>
              <a:t>CASE </a:t>
            </a:r>
            <a:r>
              <a:rPr lang="en-US" sz="2000" b="1" spc="-15" dirty="0">
                <a:solidFill>
                  <a:srgbClr val="CE4312"/>
                </a:solidFill>
                <a:latin typeface="Calibri"/>
                <a:cs typeface="Calibri"/>
              </a:rPr>
              <a:t>FOR  </a:t>
            </a:r>
            <a:r>
              <a:rPr lang="en-US" sz="1600" spc="-5" dirty="0">
                <a:solidFill>
                  <a:srgbClr val="FFFFFF">
                    <a:lumMod val="85000"/>
                  </a:srgbClr>
                </a:solidFill>
                <a:cs typeface="Calibri"/>
              </a:rPr>
              <a:t>///////////////////////////////// </a:t>
            </a:r>
            <a:endParaRPr lang="en-US" sz="1900" b="1" spc="-15" dirty="0">
              <a:solidFill>
                <a:srgbClr val="CE4312"/>
              </a:solidFill>
              <a:latin typeface="Calibri"/>
              <a:cs typeface="Calibri"/>
            </a:endParaRPr>
          </a:p>
        </p:txBody>
      </p:sp>
      <p:sp>
        <p:nvSpPr>
          <p:cNvPr id="4" name="object 43">
            <a:extLst>
              <a:ext uri="{FF2B5EF4-FFF2-40B4-BE49-F238E27FC236}">
                <a16:creationId xmlns:a16="http://schemas.microsoft.com/office/drawing/2014/main" id="{81D7A167-4741-49C1-8BD0-1CAACD5C377F}"/>
              </a:ext>
            </a:extLst>
          </p:cNvPr>
          <p:cNvSpPr txBox="1"/>
          <p:nvPr userDrawn="1"/>
        </p:nvSpPr>
        <p:spPr>
          <a:xfrm>
            <a:off x="533400" y="3440358"/>
            <a:ext cx="1905000" cy="9550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r">
              <a:lnSpc>
                <a:spcPts val="1800"/>
              </a:lnSpc>
              <a:spcBef>
                <a:spcPts val="260"/>
              </a:spcBef>
            </a:pP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In the </a:t>
            </a:r>
            <a:r>
              <a:rPr sz="1600" b="1" spc="-10" dirty="0">
                <a:solidFill>
                  <a:srgbClr val="C94315"/>
                </a:solidFill>
                <a:latin typeface="Calibri"/>
                <a:cs typeface="Calibri"/>
              </a:rPr>
              <a:t>past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15</a:t>
            </a:r>
            <a:r>
              <a:rPr sz="1600" b="1" spc="-65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94315"/>
                </a:solidFill>
                <a:latin typeface="Calibri"/>
                <a:cs typeface="Calibri"/>
              </a:rPr>
              <a:t>years</a:t>
            </a:r>
            <a:r>
              <a:rPr sz="1600" b="1" spc="-10" dirty="0">
                <a:solidFill>
                  <a:srgbClr val="0A1118"/>
                </a:solidFill>
                <a:latin typeface="Calibri"/>
                <a:cs typeface="Calibri"/>
              </a:rPr>
              <a:t> 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CDC-funded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programs prevented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an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estimated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42">
            <a:extLst>
              <a:ext uri="{FF2B5EF4-FFF2-40B4-BE49-F238E27FC236}">
                <a16:creationId xmlns:a16="http://schemas.microsoft.com/office/drawing/2014/main" id="{7E574B19-A89A-4B1C-BEFD-55737AC18E6A}"/>
              </a:ext>
            </a:extLst>
          </p:cNvPr>
          <p:cNvSpPr/>
          <p:nvPr userDrawn="1"/>
        </p:nvSpPr>
        <p:spPr>
          <a:xfrm>
            <a:off x="2546985" y="3439112"/>
            <a:ext cx="1110615" cy="984250"/>
          </a:xfrm>
          <a:custGeom>
            <a:avLst/>
            <a:gdLst/>
            <a:ahLst/>
            <a:cxnLst/>
            <a:rect l="l" t="t" r="r" b="b"/>
            <a:pathLst>
              <a:path w="1110614" h="984250">
                <a:moveTo>
                  <a:pt x="152400" y="0"/>
                </a:moveTo>
                <a:lnTo>
                  <a:pt x="64293" y="2381"/>
                </a:lnTo>
                <a:lnTo>
                  <a:pt x="19050" y="19050"/>
                </a:lnTo>
                <a:lnTo>
                  <a:pt x="2381" y="64293"/>
                </a:lnTo>
                <a:lnTo>
                  <a:pt x="0" y="152400"/>
                </a:lnTo>
                <a:lnTo>
                  <a:pt x="0" y="831341"/>
                </a:lnTo>
                <a:lnTo>
                  <a:pt x="2381" y="919448"/>
                </a:lnTo>
                <a:lnTo>
                  <a:pt x="19050" y="964691"/>
                </a:lnTo>
                <a:lnTo>
                  <a:pt x="64293" y="981360"/>
                </a:lnTo>
                <a:lnTo>
                  <a:pt x="152400" y="983741"/>
                </a:lnTo>
                <a:lnTo>
                  <a:pt x="957999" y="983741"/>
                </a:lnTo>
                <a:lnTo>
                  <a:pt x="1046105" y="981360"/>
                </a:lnTo>
                <a:lnTo>
                  <a:pt x="1091349" y="964691"/>
                </a:lnTo>
                <a:lnTo>
                  <a:pt x="1108017" y="919448"/>
                </a:lnTo>
                <a:lnTo>
                  <a:pt x="1110399" y="831341"/>
                </a:lnTo>
                <a:lnTo>
                  <a:pt x="1110399" y="152400"/>
                </a:lnTo>
                <a:lnTo>
                  <a:pt x="1108017" y="64293"/>
                </a:lnTo>
                <a:lnTo>
                  <a:pt x="1091349" y="19050"/>
                </a:lnTo>
                <a:lnTo>
                  <a:pt x="1046105" y="2381"/>
                </a:lnTo>
                <a:lnTo>
                  <a:pt x="957999" y="0"/>
                </a:lnTo>
                <a:lnTo>
                  <a:pt x="152400" y="0"/>
                </a:lnTo>
                <a:close/>
              </a:path>
            </a:pathLst>
          </a:custGeom>
          <a:ln w="12700">
            <a:noFill/>
          </a:ln>
        </p:spPr>
        <p:txBody>
          <a:bodyPr wrap="square" lIns="0" tIns="0" rIns="0" bIns="0" rtlCol="0"/>
          <a:lstStyle/>
          <a:p>
            <a:pPr marL="12700" algn="ctr">
              <a:lnSpc>
                <a:spcPts val="5855"/>
              </a:lnSpc>
              <a:spcBef>
                <a:spcPts val="125"/>
              </a:spcBef>
            </a:pPr>
            <a:r>
              <a:rPr lang="en-US" sz="6000" b="1" spc="-45" dirty="0">
                <a:solidFill>
                  <a:srgbClr val="EF9333"/>
                </a:solidFill>
                <a:cs typeface="Calibri"/>
              </a:rPr>
              <a:t>5.7</a:t>
            </a:r>
            <a:endParaRPr lang="en-US" sz="6000" dirty="0">
              <a:solidFill>
                <a:srgbClr val="EF9333"/>
              </a:solidFill>
              <a:cs typeface="Calibri"/>
            </a:endParaRPr>
          </a:p>
          <a:p>
            <a:pPr marL="57785" algn="ctr">
              <a:lnSpc>
                <a:spcPts val="1535"/>
              </a:lnSpc>
            </a:pPr>
            <a:r>
              <a:rPr lang="en-US" b="1" spc="40" dirty="0">
                <a:solidFill>
                  <a:srgbClr val="EF9333"/>
                </a:solidFill>
                <a:cs typeface="Calibri"/>
              </a:rPr>
              <a:t>MILLION</a:t>
            </a:r>
            <a:endParaRPr lang="en-US" dirty="0">
              <a:solidFill>
                <a:srgbClr val="EF9333"/>
              </a:solidFill>
              <a:cs typeface="Calibri"/>
            </a:endParaRPr>
          </a:p>
        </p:txBody>
      </p:sp>
      <p:sp>
        <p:nvSpPr>
          <p:cNvPr id="6" name="object 49">
            <a:extLst>
              <a:ext uri="{FF2B5EF4-FFF2-40B4-BE49-F238E27FC236}">
                <a16:creationId xmlns:a16="http://schemas.microsoft.com/office/drawing/2014/main" id="{27A08B51-6449-4D31-BCEC-25143F0646E1}"/>
              </a:ext>
            </a:extLst>
          </p:cNvPr>
          <p:cNvSpPr txBox="1"/>
          <p:nvPr userDrawn="1"/>
        </p:nvSpPr>
        <p:spPr>
          <a:xfrm>
            <a:off x="3810000" y="3429000"/>
            <a:ext cx="3733800" cy="956672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60"/>
              </a:spcBef>
            </a:pPr>
            <a:r>
              <a:rPr sz="1600" b="1" spc="-5" dirty="0">
                <a:solidFill>
                  <a:srgbClr val="C94315"/>
                </a:solidFill>
                <a:latin typeface="Calibri"/>
                <a:cs typeface="Calibri"/>
              </a:rPr>
              <a:t>cases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of </a:t>
            </a:r>
            <a:r>
              <a:rPr sz="1600" b="1" spc="-5" dirty="0">
                <a:solidFill>
                  <a:srgbClr val="C94315"/>
                </a:solidFill>
                <a:latin typeface="Calibri"/>
                <a:cs typeface="Calibri"/>
              </a:rPr>
              <a:t>gonorrhea, syphilis,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and </a:t>
            </a:r>
            <a:r>
              <a:rPr sz="1600" b="1" spc="-15" dirty="0">
                <a:solidFill>
                  <a:srgbClr val="C94315"/>
                </a:solidFill>
                <a:latin typeface="Calibri"/>
                <a:cs typeface="Calibri"/>
              </a:rPr>
              <a:t>chlamydia</a:t>
            </a:r>
            <a:r>
              <a:rPr sz="1600" spc="-15" dirty="0">
                <a:solidFill>
                  <a:srgbClr val="C94315"/>
                </a:solidFill>
                <a:latin typeface="Calibri"/>
                <a:cs typeface="Calibri"/>
              </a:rPr>
              <a:t>, 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as well as </a:t>
            </a:r>
            <a:r>
              <a:rPr sz="1600" dirty="0">
                <a:solidFill>
                  <a:srgbClr val="0A1118"/>
                </a:solidFill>
                <a:latin typeface="Calibri"/>
                <a:cs typeface="Calibri"/>
              </a:rPr>
              <a:t>3,300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STD-attributable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HIV 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infections</a:t>
            </a:r>
            <a:r>
              <a:rPr lang="en-US" sz="1600" spc="-10" dirty="0">
                <a:solidFill>
                  <a:srgbClr val="0A1118"/>
                </a:solidFill>
                <a:latin typeface="Calibri"/>
                <a:cs typeface="Calibri"/>
              </a:rPr>
              <a:t>—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saving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an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estimated </a:t>
            </a:r>
            <a:r>
              <a:rPr sz="1600" dirty="0">
                <a:solidFill>
                  <a:srgbClr val="0A1118"/>
                </a:solidFill>
                <a:latin typeface="Calibri"/>
                <a:cs typeface="Calibri"/>
              </a:rPr>
              <a:t>$2.4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billion  in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lifetime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medical costs.</a:t>
            </a:r>
            <a:r>
              <a:rPr sz="1350" spc="-7" baseline="33950" dirty="0">
                <a:solidFill>
                  <a:srgbClr val="0A1118"/>
                </a:solidFill>
                <a:latin typeface="Calibri"/>
                <a:cs typeface="Calibri"/>
              </a:rPr>
              <a:t>4,</a:t>
            </a:r>
            <a:r>
              <a:rPr sz="1350" spc="7" baseline="33950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350" spc="15" baseline="33950" dirty="0">
                <a:solidFill>
                  <a:srgbClr val="0A1118"/>
                </a:solidFill>
                <a:latin typeface="Calibri"/>
                <a:cs typeface="Calibri"/>
              </a:rPr>
              <a:t>5</a:t>
            </a:r>
            <a:endParaRPr sz="1350" baseline="33950" dirty="0">
              <a:latin typeface="Calibri"/>
              <a:cs typeface="Calibri"/>
            </a:endParaRPr>
          </a:p>
        </p:txBody>
      </p:sp>
      <p:pic>
        <p:nvPicPr>
          <p:cNvPr id="7" name="Picture 6" descr="Astho.  astho.org/std">
            <a:extLst>
              <a:ext uri="{FF2B5EF4-FFF2-40B4-BE49-F238E27FC236}">
                <a16:creationId xmlns:a16="http://schemas.microsoft.com/office/drawing/2014/main" id="{3C5D98A2-32C6-4539-8B06-BA87DE689F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120368"/>
            <a:ext cx="1257300" cy="889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601A1A-FAE7-4391-9301-51D8F968EC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00" y="9268571"/>
            <a:ext cx="1651000" cy="449072"/>
          </a:xfrm>
          <a:prstGeom prst="rect">
            <a:avLst/>
          </a:prstGeom>
        </p:spPr>
      </p:pic>
      <p:sp>
        <p:nvSpPr>
          <p:cNvPr id="9" name="object 11">
            <a:extLst>
              <a:ext uri="{FF2B5EF4-FFF2-40B4-BE49-F238E27FC236}">
                <a16:creationId xmlns:a16="http://schemas.microsoft.com/office/drawing/2014/main" id="{47EAD05B-A1C1-48C1-B479-6324A4896C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7432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762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46">
            <a:extLst>
              <a:ext uri="{FF2B5EF4-FFF2-40B4-BE49-F238E27FC236}">
                <a16:creationId xmlns:a16="http://schemas.microsoft.com/office/drawing/2014/main" id="{C3D96EC9-7B77-43CF-A252-82D0FBD3595A}"/>
              </a:ext>
            </a:extLst>
          </p:cNvPr>
          <p:cNvSpPr txBox="1"/>
          <p:nvPr userDrawn="1"/>
        </p:nvSpPr>
        <p:spPr>
          <a:xfrm>
            <a:off x="1536767" y="9718547"/>
            <a:ext cx="7804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ASTHO.ORG/STD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" name="object 47">
            <a:extLst>
              <a:ext uri="{FF2B5EF4-FFF2-40B4-BE49-F238E27FC236}">
                <a16:creationId xmlns:a16="http://schemas.microsoft.com/office/drawing/2014/main" id="{FEAF079D-AB3E-4D46-B908-410DA6B74526}"/>
              </a:ext>
            </a:extLst>
          </p:cNvPr>
          <p:cNvSpPr txBox="1"/>
          <p:nvPr userDrawn="1"/>
        </p:nvSpPr>
        <p:spPr>
          <a:xfrm>
            <a:off x="3624746" y="9718547"/>
            <a:ext cx="6242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NCSDDC.ORG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5F603B-1A37-442E-B02A-5DA62BB204B2}"/>
              </a:ext>
            </a:extLst>
          </p:cNvPr>
          <p:cNvSpPr/>
          <p:nvPr userDrawn="1"/>
        </p:nvSpPr>
        <p:spPr>
          <a:xfrm>
            <a:off x="0" y="2819400"/>
            <a:ext cx="7772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 spc="-25" dirty="0">
                <a:solidFill>
                  <a:srgbClr val="122335"/>
                </a:solidFill>
                <a:cs typeface="Calibri"/>
              </a:rPr>
              <a:t>STD </a:t>
            </a:r>
            <a:r>
              <a:rPr lang="en-US" sz="2400" b="1" spc="-30" dirty="0">
                <a:solidFill>
                  <a:srgbClr val="122335"/>
                </a:solidFill>
                <a:cs typeface="Calibri"/>
              </a:rPr>
              <a:t>PREVENTION </a:t>
            </a:r>
            <a:r>
              <a:rPr lang="en-US" sz="2400" b="1" spc="-15" dirty="0">
                <a:solidFill>
                  <a:srgbClr val="122335"/>
                </a:solidFill>
                <a:cs typeface="Calibri"/>
              </a:rPr>
              <a:t>IS</a:t>
            </a:r>
            <a:r>
              <a:rPr lang="en-US" sz="2400" b="1" spc="-114" dirty="0">
                <a:solidFill>
                  <a:srgbClr val="122335"/>
                </a:solidFill>
                <a:cs typeface="Calibri"/>
              </a:rPr>
              <a:t> </a:t>
            </a:r>
            <a:r>
              <a:rPr lang="en-US" sz="2400" b="1" spc="-40" dirty="0">
                <a:solidFill>
                  <a:srgbClr val="122335"/>
                </a:solidFill>
                <a:cs typeface="Calibri"/>
              </a:rPr>
              <a:t>EFFECTIVE</a:t>
            </a:r>
            <a:endParaRPr lang="en-US" sz="2400" dirty="0">
              <a:solidFill>
                <a:srgbClr val="122335"/>
              </a:solidFill>
              <a:cs typeface="Calibri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3F594FAA-25ED-43C7-81CB-11147CC00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4958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762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51">
            <a:extLst>
              <a:ext uri="{FF2B5EF4-FFF2-40B4-BE49-F238E27FC236}">
                <a16:creationId xmlns:a16="http://schemas.microsoft.com/office/drawing/2014/main" id="{B57AD3AC-84D2-4008-8D34-8F9F8DFCFE69}"/>
              </a:ext>
            </a:extLst>
          </p:cNvPr>
          <p:cNvSpPr txBox="1"/>
          <p:nvPr userDrawn="1"/>
        </p:nvSpPr>
        <p:spPr>
          <a:xfrm>
            <a:off x="480060" y="1676400"/>
            <a:ext cx="6835140" cy="9240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2600"/>
              </a:lnSpc>
              <a:spcBef>
                <a:spcPts val="1515"/>
              </a:spcBef>
            </a:pPr>
            <a:r>
              <a:rPr lang="en-US" sz="1100" spc="-5" dirty="0">
                <a:solidFill>
                  <a:srgbClr val="57575A"/>
                </a:solidFill>
                <a:latin typeface="Calibri"/>
                <a:cs typeface="Calibri"/>
              </a:rPr>
              <a:t>Sexually transmitted diseases (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S</a:t>
            </a:r>
            <a:r>
              <a:rPr lang="en-US" sz="1100" spc="-5" dirty="0">
                <a:solidFill>
                  <a:srgbClr val="57575A"/>
                </a:solidFill>
                <a:latin typeface="Calibri"/>
                <a:cs typeface="Calibri"/>
              </a:rPr>
              <a:t>TDs)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 in 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the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United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States are at 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a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record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high—and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treating 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them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is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expensive.</a:t>
            </a:r>
            <a:r>
              <a:rPr sz="1100" spc="-15" baseline="33333" dirty="0">
                <a:solidFill>
                  <a:srgbClr val="57575A"/>
                </a:solidFill>
                <a:latin typeface="Calibri"/>
                <a:cs typeface="Calibri"/>
              </a:rPr>
              <a:t>1 </a:t>
            </a:r>
            <a:r>
              <a:rPr lang="en-US" sz="1100" spc="-15" baseline="33333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Preventing infections</a:t>
            </a:r>
            <a:r>
              <a:rPr lang="en-US" sz="1100" spc="-1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could save </a:t>
            </a:r>
            <a:r>
              <a:rPr lang="en-US" sz="1100" spc="-5" dirty="0">
                <a:solidFill>
                  <a:srgbClr val="57575A"/>
                </a:solidFill>
                <a:latin typeface="Calibri"/>
                <a:cs typeface="Calibri"/>
              </a:rPr>
              <a:t>much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 of 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approximately 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$16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billion spent 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each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year on direct medical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costs </a:t>
            </a:r>
            <a:r>
              <a:rPr sz="1100" spc="-15" dirty="0">
                <a:solidFill>
                  <a:srgbClr val="57575A"/>
                </a:solidFill>
                <a:latin typeface="Calibri"/>
                <a:cs typeface="Calibri"/>
              </a:rPr>
              <a:t>for </a:t>
            </a:r>
            <a:r>
              <a:rPr lang="en-US" sz="1100" dirty="0">
                <a:solidFill>
                  <a:srgbClr val="57575A"/>
                </a:solidFill>
                <a:latin typeface="Calibri"/>
                <a:cs typeface="Calibri"/>
              </a:rPr>
              <a:t>8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 major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STDs.</a:t>
            </a:r>
            <a:r>
              <a:rPr sz="1100" spc="-7" baseline="33333" dirty="0">
                <a:solidFill>
                  <a:srgbClr val="57575A"/>
                </a:solidFill>
                <a:latin typeface="Calibri"/>
                <a:cs typeface="Calibri"/>
              </a:rPr>
              <a:t>2</a:t>
            </a:r>
            <a:r>
              <a:rPr lang="en-US" sz="1100" spc="-7" baseline="33333" dirty="0">
                <a:solidFill>
                  <a:srgbClr val="57575A"/>
                </a:solidFill>
                <a:latin typeface="Calibri"/>
                <a:cs typeface="Calibri"/>
              </a:rPr>
              <a:t>  </a:t>
            </a:r>
            <a:r>
              <a:rPr sz="1100" spc="-7" baseline="33333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STDs </a:t>
            </a:r>
            <a:r>
              <a:rPr lang="en-US" sz="1100" spc="-5" dirty="0">
                <a:solidFill>
                  <a:srgbClr val="57575A"/>
                </a:solidFill>
                <a:latin typeface="Calibri"/>
                <a:cs typeface="Calibri"/>
              </a:rPr>
              <a:t>aren’t just costly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—left untreated,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they </a:t>
            </a:r>
            <a:r>
              <a:rPr sz="1100" spc="-15" dirty="0">
                <a:solidFill>
                  <a:srgbClr val="57575A"/>
                </a:solidFill>
                <a:latin typeface="Calibri"/>
                <a:cs typeface="Calibri"/>
              </a:rPr>
              <a:t>have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serious health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consequences,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such as </a:t>
            </a:r>
            <a:r>
              <a:rPr sz="1100" spc="-15" dirty="0">
                <a:solidFill>
                  <a:srgbClr val="57575A"/>
                </a:solidFill>
                <a:latin typeface="Calibri"/>
                <a:cs typeface="Calibri"/>
              </a:rPr>
              <a:t>infertility,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pregnancy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complications,</a:t>
            </a:r>
            <a:r>
              <a:rPr lang="en-US" sz="1100" spc="-1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and even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infant</a:t>
            </a:r>
            <a:r>
              <a:rPr sz="1100" spc="5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death.</a:t>
            </a:r>
            <a:r>
              <a:rPr sz="1100" spc="-7" baseline="33333" dirty="0">
                <a:solidFill>
                  <a:srgbClr val="57575A"/>
                </a:solidFill>
                <a:latin typeface="Calibri"/>
                <a:cs typeface="Calibri"/>
              </a:rPr>
              <a:t>3</a:t>
            </a:r>
            <a:r>
              <a:rPr lang="en-US" sz="1100" spc="-7" baseline="33333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S</a:t>
            </a:r>
            <a:r>
              <a:rPr lang="en-US" sz="1100" spc="-5" dirty="0">
                <a:solidFill>
                  <a:srgbClr val="57575A"/>
                </a:solidFill>
                <a:latin typeface="Calibri"/>
                <a:cs typeface="Calibri"/>
              </a:rPr>
              <a:t>trong S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TD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programs are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our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best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line of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defense,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but dwindling budgets limit</a:t>
            </a:r>
            <a:r>
              <a:rPr lang="en-US" sz="1100" spc="-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the</a:t>
            </a:r>
            <a:r>
              <a:rPr sz="1100" spc="2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ability</a:t>
            </a:r>
            <a:r>
              <a:rPr lang="en-US" sz="1100" spc="-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to combat </a:t>
            </a:r>
            <a:r>
              <a:rPr sz="1100" dirty="0">
                <a:solidFill>
                  <a:srgbClr val="57575A"/>
                </a:solidFill>
                <a:latin typeface="Calibri"/>
                <a:cs typeface="Calibri"/>
              </a:rPr>
              <a:t>rising </a:t>
            </a:r>
            <a:r>
              <a:rPr sz="1100" spc="-5" dirty="0">
                <a:solidFill>
                  <a:srgbClr val="57575A"/>
                </a:solidFill>
                <a:latin typeface="Calibri"/>
                <a:cs typeface="Calibri"/>
              </a:rPr>
              <a:t>STD </a:t>
            </a:r>
            <a:r>
              <a:rPr sz="1100" spc="-10" dirty="0">
                <a:solidFill>
                  <a:srgbClr val="57575A"/>
                </a:solidFill>
                <a:latin typeface="Calibri"/>
                <a:cs typeface="Calibri"/>
              </a:rPr>
              <a:t>rates. </a:t>
            </a:r>
            <a:r>
              <a:rPr sz="1400" b="1" i="1" spc="-5" dirty="0">
                <a:solidFill>
                  <a:srgbClr val="57575A"/>
                </a:solidFill>
                <a:latin typeface="Calibri"/>
                <a:cs typeface="Calibri"/>
              </a:rPr>
              <a:t>Now is </a:t>
            </a:r>
            <a:r>
              <a:rPr sz="1400" b="1" i="1" dirty="0">
                <a:solidFill>
                  <a:srgbClr val="57575A"/>
                </a:solidFill>
                <a:latin typeface="Calibri"/>
                <a:cs typeface="Calibri"/>
              </a:rPr>
              <a:t>the </a:t>
            </a:r>
            <a:r>
              <a:rPr sz="1400" b="1" i="1" spc="-10" dirty="0">
                <a:solidFill>
                  <a:srgbClr val="57575A"/>
                </a:solidFill>
                <a:latin typeface="Calibri"/>
                <a:cs typeface="Calibri"/>
              </a:rPr>
              <a:t>time to invest </a:t>
            </a:r>
            <a:r>
              <a:rPr sz="1400" b="1" i="1" spc="-5" dirty="0">
                <a:solidFill>
                  <a:srgbClr val="57575A"/>
                </a:solidFill>
                <a:latin typeface="Calibri"/>
                <a:cs typeface="Calibri"/>
              </a:rPr>
              <a:t>in </a:t>
            </a:r>
            <a:r>
              <a:rPr sz="1400" b="1" i="1" dirty="0">
                <a:solidFill>
                  <a:srgbClr val="57575A"/>
                </a:solidFill>
                <a:latin typeface="Calibri"/>
                <a:cs typeface="Calibri"/>
              </a:rPr>
              <a:t>these </a:t>
            </a:r>
            <a:r>
              <a:rPr sz="1400" b="1" i="1" spc="-10" dirty="0">
                <a:solidFill>
                  <a:srgbClr val="57575A"/>
                </a:solidFill>
                <a:latin typeface="Calibri"/>
                <a:cs typeface="Calibri"/>
              </a:rPr>
              <a:t>critical </a:t>
            </a:r>
            <a:r>
              <a:rPr sz="1400" b="1" i="1" spc="-5" dirty="0">
                <a:solidFill>
                  <a:srgbClr val="57575A"/>
                </a:solidFill>
                <a:latin typeface="Calibri"/>
                <a:cs typeface="Calibri"/>
              </a:rPr>
              <a:t>public health</a:t>
            </a:r>
            <a:r>
              <a:rPr sz="1400" b="1" i="1" spc="3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rgbClr val="57575A"/>
                </a:solidFill>
                <a:latin typeface="Calibri"/>
                <a:cs typeface="Calibri"/>
              </a:rPr>
              <a:t>programs.</a:t>
            </a:r>
            <a:endParaRPr sz="1400" b="1" dirty="0">
              <a:solidFill>
                <a:srgbClr val="57575A"/>
              </a:solidFill>
              <a:latin typeface="Calibri"/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FA387D-F358-4809-A51F-67AE99D5B4DF}"/>
              </a:ext>
            </a:extLst>
          </p:cNvPr>
          <p:cNvSpPr txBox="1"/>
          <p:nvPr userDrawn="1"/>
        </p:nvSpPr>
        <p:spPr>
          <a:xfrm>
            <a:off x="0" y="251936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122335"/>
                </a:solidFill>
              </a:rPr>
              <a:t>INVESTING IN STD PREVENTION</a:t>
            </a:r>
          </a:p>
        </p:txBody>
      </p:sp>
      <p:sp>
        <p:nvSpPr>
          <p:cNvPr id="16" name="object 54">
            <a:extLst>
              <a:ext uri="{FF2B5EF4-FFF2-40B4-BE49-F238E27FC236}">
                <a16:creationId xmlns:a16="http://schemas.microsoft.com/office/drawing/2014/main" id="{97CC861C-368A-4331-8F64-AB293044B5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029566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635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2448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4608" userDrawn="1">
          <p15:clr>
            <a:srgbClr val="FBAE40"/>
          </p15:clr>
        </p15:guide>
        <p15:guide id="4" pos="1392" userDrawn="1">
          <p15:clr>
            <a:srgbClr val="FBAE40"/>
          </p15:clr>
        </p15:guide>
        <p15:guide id="5" pos="350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34AED6B-9579-45A2-9086-AA43BBD374AD}"/>
              </a:ext>
            </a:extLst>
          </p:cNvPr>
          <p:cNvSpPr/>
          <p:nvPr userDrawn="1"/>
        </p:nvSpPr>
        <p:spPr>
          <a:xfrm>
            <a:off x="0" y="7493354"/>
            <a:ext cx="7772400" cy="6600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9">
            <a:extLst>
              <a:ext uri="{FF2B5EF4-FFF2-40B4-BE49-F238E27FC236}">
                <a16:creationId xmlns:a16="http://schemas.microsoft.com/office/drawing/2014/main" id="{3A354B75-7F90-44AC-9ED8-65DAC12C051F}"/>
              </a:ext>
            </a:extLst>
          </p:cNvPr>
          <p:cNvSpPr txBox="1"/>
          <p:nvPr userDrawn="1"/>
        </p:nvSpPr>
        <p:spPr>
          <a:xfrm>
            <a:off x="0" y="2199444"/>
            <a:ext cx="7772400" cy="6792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457200" tIns="22860" rIns="0" bIns="0" rtlCol="0" anchor="ctr">
            <a:noAutofit/>
          </a:bodyPr>
          <a:lstStyle/>
          <a:p>
            <a:pPr marL="12700" marR="5080">
              <a:lnSpc>
                <a:spcPts val="1900"/>
              </a:lnSpc>
              <a:spcBef>
                <a:spcPts val="180"/>
              </a:spcBef>
            </a:pPr>
            <a:r>
              <a:rPr sz="1600" b="1" spc="-5" dirty="0">
                <a:solidFill>
                  <a:srgbClr val="CE4312"/>
                </a:solidFill>
                <a:latin typeface="Calibri"/>
                <a:cs typeface="Calibri"/>
              </a:rPr>
              <a:t>DIS </a:t>
            </a:r>
            <a:r>
              <a:rPr sz="1600" b="1" spc="-10" dirty="0">
                <a:solidFill>
                  <a:srgbClr val="CE4312"/>
                </a:solidFill>
                <a:latin typeface="Calibri"/>
                <a:cs typeface="Calibri"/>
              </a:rPr>
              <a:t>find STD </a:t>
            </a:r>
            <a:r>
              <a:rPr sz="1600" b="1" spc="-5" dirty="0">
                <a:solidFill>
                  <a:srgbClr val="CE4312"/>
                </a:solidFill>
                <a:latin typeface="Calibri"/>
                <a:cs typeface="Calibri"/>
              </a:rPr>
              <a:t>cases </a:t>
            </a:r>
            <a:r>
              <a:rPr sz="1600" b="1" dirty="0">
                <a:solidFill>
                  <a:srgbClr val="CE4312"/>
                </a:solidFill>
                <a:latin typeface="Calibri"/>
                <a:cs typeface="Calibri"/>
              </a:rPr>
              <a:t>and link people </a:t>
            </a:r>
            <a:r>
              <a:rPr sz="1600" b="1" spc="-15" dirty="0">
                <a:solidFill>
                  <a:srgbClr val="CE4312"/>
                </a:solidFill>
                <a:latin typeface="Calibri"/>
                <a:cs typeface="Calibri"/>
              </a:rPr>
              <a:t>to </a:t>
            </a:r>
            <a:r>
              <a:rPr sz="1600" b="1" spc="-10" dirty="0">
                <a:solidFill>
                  <a:srgbClr val="CE4312"/>
                </a:solidFill>
                <a:latin typeface="Calibri"/>
                <a:cs typeface="Calibri"/>
              </a:rPr>
              <a:t>care, </a:t>
            </a:r>
            <a:r>
              <a:rPr sz="1600" dirty="0">
                <a:solidFill>
                  <a:srgbClr val="CE4312"/>
                </a:solidFill>
                <a:latin typeface="Calibri"/>
                <a:cs typeface="Calibri"/>
              </a:rPr>
              <a:t>which </a:t>
            </a:r>
            <a:r>
              <a:rPr sz="1600" spc="-5" dirty="0">
                <a:solidFill>
                  <a:srgbClr val="CE4312"/>
                </a:solidFill>
                <a:latin typeface="Calibri"/>
                <a:cs typeface="Calibri"/>
              </a:rPr>
              <a:t>also halts </a:t>
            </a:r>
            <a:r>
              <a:rPr sz="1600" dirty="0">
                <a:solidFill>
                  <a:srgbClr val="CE4312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CE4312"/>
                </a:solidFill>
                <a:latin typeface="Calibri"/>
                <a:cs typeface="Calibri"/>
              </a:rPr>
              <a:t>spread </a:t>
            </a:r>
            <a:r>
              <a:rPr sz="1600" spc="-5" dirty="0">
                <a:solidFill>
                  <a:srgbClr val="CE4312"/>
                </a:solidFill>
                <a:latin typeface="Calibri"/>
                <a:cs typeface="Calibri"/>
              </a:rPr>
              <a:t>of associated health and economic</a:t>
            </a:r>
            <a:r>
              <a:rPr sz="1600" spc="15" dirty="0">
                <a:solidFill>
                  <a:srgbClr val="CE431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E4312"/>
                </a:solidFill>
                <a:latin typeface="Calibri"/>
                <a:cs typeface="Calibri"/>
              </a:rPr>
              <a:t>consequences.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6">
            <a:extLst>
              <a:ext uri="{FF2B5EF4-FFF2-40B4-BE49-F238E27FC236}">
                <a16:creationId xmlns:a16="http://schemas.microsoft.com/office/drawing/2014/main" id="{E44DAC85-E245-45E6-AB80-099187908C79}"/>
              </a:ext>
            </a:extLst>
          </p:cNvPr>
          <p:cNvSpPr txBox="1"/>
          <p:nvPr userDrawn="1"/>
        </p:nvSpPr>
        <p:spPr>
          <a:xfrm>
            <a:off x="465219" y="7529183"/>
            <a:ext cx="6849981" cy="4975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0A1118"/>
                </a:solidFill>
                <a:latin typeface="Calibri"/>
                <a:cs typeface="Calibri"/>
              </a:rPr>
              <a:t>For more </a:t>
            </a:r>
            <a:r>
              <a:rPr sz="900" b="1" spc="-10" dirty="0">
                <a:solidFill>
                  <a:srgbClr val="0A1118"/>
                </a:solidFill>
                <a:latin typeface="Calibri"/>
                <a:cs typeface="Calibri"/>
              </a:rPr>
              <a:t>information: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ts val="1300"/>
              </a:lnSpc>
              <a:spcBef>
                <a:spcPts val="80"/>
              </a:spcBef>
            </a:pP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Check out </a:t>
            </a:r>
            <a:r>
              <a:rPr sz="900" spc="-25" dirty="0">
                <a:solidFill>
                  <a:srgbClr val="0A1118"/>
                </a:solidFill>
                <a:latin typeface="Calibri"/>
                <a:cs typeface="Calibri"/>
              </a:rPr>
              <a:t>SPACE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Monkey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(STD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Prevention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Allocation Consequences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Estimator),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a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tool created to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help </a:t>
            </a:r>
            <a:r>
              <a:rPr sz="900" spc="-15" dirty="0">
                <a:solidFill>
                  <a:srgbClr val="0A1118"/>
                </a:solidFill>
                <a:latin typeface="Calibri"/>
                <a:cs typeface="Calibri"/>
              </a:rPr>
              <a:t>state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and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local STD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programs to estimate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the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impact of changes in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their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budgets</a:t>
            </a:r>
            <a:r>
              <a:rPr sz="900" spc="-5" dirty="0">
                <a:solidFill>
                  <a:schemeClr val="tx2"/>
                </a:solidFill>
                <a:latin typeface="Calibri"/>
                <a:cs typeface="Calibri"/>
              </a:rPr>
              <a:t>:  </a:t>
            </a:r>
            <a:r>
              <a:rPr sz="900" b="1" spc="-20" dirty="0">
                <a:solidFill>
                  <a:srgbClr val="122335"/>
                </a:solidFill>
                <a:latin typeface="Calibri"/>
                <a:cs typeface="Calibri"/>
              </a:rPr>
              <a:t>www.cdc.gov/std/program/spacemonkey</a:t>
            </a:r>
            <a:endParaRPr sz="900" dirty="0">
              <a:solidFill>
                <a:srgbClr val="122335"/>
              </a:solidFill>
              <a:latin typeface="Calibri"/>
              <a:cs typeface="Calibri"/>
            </a:endParaRPr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DE41DE2C-26E3-4ECC-B9E9-8718CF1D0C87}"/>
              </a:ext>
            </a:extLst>
          </p:cNvPr>
          <p:cNvSpPr txBox="1"/>
          <p:nvPr userDrawn="1"/>
        </p:nvSpPr>
        <p:spPr>
          <a:xfrm>
            <a:off x="490219" y="8199899"/>
            <a:ext cx="6991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latin typeface="Calibri"/>
                <a:cs typeface="Calibri"/>
              </a:rPr>
              <a:t>References: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005E7395-3E3F-49DA-BC72-A42F2433F5A4}"/>
              </a:ext>
            </a:extLst>
          </p:cNvPr>
          <p:cNvSpPr txBox="1"/>
          <p:nvPr userDrawn="1"/>
        </p:nvSpPr>
        <p:spPr>
          <a:xfrm>
            <a:off x="490219" y="8420396"/>
            <a:ext cx="3328035" cy="13183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marR="126364" indent="-228600">
              <a:lnSpc>
                <a:spcPts val="900"/>
              </a:lnSpc>
              <a:spcBef>
                <a:spcPts val="28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15" dirty="0">
                <a:latin typeface="Calibri"/>
                <a:cs typeface="Calibri"/>
              </a:rPr>
              <a:t>CDC. </a:t>
            </a:r>
            <a:r>
              <a:rPr sz="900" spc="-25" dirty="0">
                <a:latin typeface="Calibri"/>
                <a:cs typeface="Calibri"/>
              </a:rPr>
              <a:t>“Sexually </a:t>
            </a:r>
            <a:r>
              <a:rPr sz="900" spc="-30" dirty="0">
                <a:latin typeface="Calibri"/>
                <a:cs typeface="Calibri"/>
              </a:rPr>
              <a:t>Transmitted </a:t>
            </a:r>
            <a:r>
              <a:rPr sz="900" spc="-20" dirty="0">
                <a:latin typeface="Calibri"/>
                <a:cs typeface="Calibri"/>
              </a:rPr>
              <a:t>Disease Surveillance </a:t>
            </a:r>
            <a:r>
              <a:rPr sz="900" spc="-30" dirty="0">
                <a:latin typeface="Calibri"/>
                <a:cs typeface="Calibri"/>
              </a:rPr>
              <a:t>201</a:t>
            </a:r>
            <a:r>
              <a:rPr lang="en-US" sz="900" spc="-30" dirty="0">
                <a:latin typeface="Calibri"/>
                <a:cs typeface="Calibri"/>
              </a:rPr>
              <a:t>7</a:t>
            </a:r>
            <a:r>
              <a:rPr sz="900" spc="-30" dirty="0">
                <a:latin typeface="Calibri"/>
                <a:cs typeface="Calibri"/>
              </a:rPr>
              <a:t>.”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15" dirty="0">
                <a:latin typeface="Calibri"/>
                <a:cs typeface="Calibri"/>
              </a:rPr>
              <a:t>at  </a:t>
            </a:r>
            <a:r>
              <a:rPr lang="en-US" sz="900" u="sng" spc="-25" dirty="0">
                <a:latin typeface="+mn-lt"/>
                <a:cs typeface="Calibri"/>
              </a:rPr>
              <a:t>https://www.cdc.gov/std/stats17/</a:t>
            </a:r>
            <a:r>
              <a:rPr sz="900" spc="-25" dirty="0">
                <a:latin typeface="Calibri"/>
                <a:cs typeface="Calibri"/>
              </a:rPr>
              <a:t>.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lang="en-US" sz="900" spc="-20" dirty="0">
                <a:latin typeface="Calibri"/>
                <a:cs typeface="Calibri"/>
              </a:rPr>
              <a:t>10</a:t>
            </a:r>
            <a:r>
              <a:rPr sz="900" spc="-20" dirty="0">
                <a:latin typeface="Calibri"/>
                <a:cs typeface="Calibri"/>
              </a:rPr>
              <a:t>-</a:t>
            </a:r>
            <a:r>
              <a:rPr lang="en-US" sz="900" spc="-20" dirty="0">
                <a:latin typeface="Calibri"/>
                <a:cs typeface="Calibri"/>
              </a:rPr>
              <a:t>31</a:t>
            </a:r>
            <a:r>
              <a:rPr sz="900" spc="-20" dirty="0">
                <a:latin typeface="Calibri"/>
                <a:cs typeface="Calibri"/>
              </a:rPr>
              <a:t>-2018.</a:t>
            </a:r>
            <a:endParaRPr sz="900" dirty="0">
              <a:latin typeface="Calibri"/>
              <a:cs typeface="Calibri"/>
            </a:endParaRPr>
          </a:p>
          <a:p>
            <a:pPr marL="241300" marR="5080" indent="-228600">
              <a:lnSpc>
                <a:spcPts val="900"/>
              </a:lnSpc>
              <a:spcBef>
                <a:spcPts val="45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20" dirty="0">
                <a:latin typeface="Calibri"/>
                <a:cs typeface="Calibri"/>
              </a:rPr>
              <a:t>Owusu-Edusei </a:t>
            </a:r>
            <a:r>
              <a:rPr sz="900" spc="-10" dirty="0">
                <a:latin typeface="Calibri"/>
                <a:cs typeface="Calibri"/>
              </a:rPr>
              <a:t>K, </a:t>
            </a:r>
            <a:r>
              <a:rPr sz="900" spc="-20" dirty="0">
                <a:latin typeface="Calibri"/>
                <a:cs typeface="Calibri"/>
              </a:rPr>
              <a:t>Chesson </a:t>
            </a:r>
            <a:r>
              <a:rPr sz="900" spc="-45" dirty="0">
                <a:latin typeface="Calibri"/>
                <a:cs typeface="Calibri"/>
              </a:rPr>
              <a:t>HW, </a:t>
            </a:r>
            <a:r>
              <a:rPr sz="900" spc="-20" dirty="0">
                <a:latin typeface="Calibri"/>
                <a:cs typeface="Calibri"/>
              </a:rPr>
              <a:t>Gift </a:t>
            </a:r>
            <a:r>
              <a:rPr sz="900" spc="-15" dirty="0">
                <a:latin typeface="Calibri"/>
                <a:cs typeface="Calibri"/>
              </a:rPr>
              <a:t>TL, et al. </a:t>
            </a:r>
            <a:r>
              <a:rPr sz="900" spc="-10" dirty="0">
                <a:latin typeface="Calibri"/>
                <a:cs typeface="Calibri"/>
              </a:rPr>
              <a:t>“The </a:t>
            </a:r>
            <a:r>
              <a:rPr sz="900" spc="-20" dirty="0">
                <a:latin typeface="Calibri"/>
                <a:cs typeface="Calibri"/>
              </a:rPr>
              <a:t>Estimated </a:t>
            </a:r>
            <a:r>
              <a:rPr sz="900" spc="-25" dirty="0">
                <a:latin typeface="Calibri"/>
                <a:cs typeface="Calibri"/>
              </a:rPr>
              <a:t>Direct  </a:t>
            </a:r>
            <a:r>
              <a:rPr sz="900" spc="-20" dirty="0">
                <a:latin typeface="Calibri"/>
                <a:cs typeface="Calibri"/>
              </a:rPr>
              <a:t>Medical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Cost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of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Selected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Sexually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Transmitted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Infections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0" dirty="0">
                <a:latin typeface="Calibri"/>
                <a:cs typeface="Calibri"/>
              </a:rPr>
              <a:t>in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the</a:t>
            </a:r>
            <a:r>
              <a:rPr sz="900" spc="-40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United  States, </a:t>
            </a:r>
            <a:r>
              <a:rPr sz="900" spc="-30" dirty="0">
                <a:latin typeface="Calibri"/>
                <a:cs typeface="Calibri"/>
              </a:rPr>
              <a:t>2008.” </a:t>
            </a:r>
            <a:r>
              <a:rPr sz="900" spc="-25" dirty="0">
                <a:latin typeface="Calibri"/>
                <a:cs typeface="Calibri"/>
              </a:rPr>
              <a:t>Sexually </a:t>
            </a:r>
            <a:r>
              <a:rPr sz="900" spc="-30" dirty="0">
                <a:latin typeface="Calibri"/>
                <a:cs typeface="Calibri"/>
              </a:rPr>
              <a:t>Transmitted </a:t>
            </a:r>
            <a:r>
              <a:rPr sz="900" spc="-20" dirty="0">
                <a:latin typeface="Calibri"/>
                <a:cs typeface="Calibri"/>
              </a:rPr>
              <a:t>Diseases. 2013. 40(3):197-201. 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15" dirty="0">
                <a:latin typeface="Calibri"/>
                <a:cs typeface="Calibri"/>
              </a:rPr>
              <a:t>at </a:t>
            </a:r>
            <a:r>
              <a:rPr sz="900" u="sng" spc="-25" dirty="0">
                <a:latin typeface="Calibri"/>
                <a:cs typeface="Calibri"/>
                <a:hlinkClick r:id="rId2"/>
              </a:rPr>
              <a:t>https://www.ncbi.nlm.nih.gov/pubmed/23403600</a:t>
            </a:r>
            <a:r>
              <a:rPr lang="en-US" sz="900" u="none" spc="-25" dirty="0">
                <a:latin typeface="Calibri"/>
                <a:cs typeface="Calibri"/>
              </a:rPr>
              <a:t>.</a:t>
            </a:r>
            <a:r>
              <a:rPr lang="en-US" sz="900" u="none" spc="-25" dirty="0">
                <a:latin typeface="Calibri"/>
                <a:cs typeface="Calibri"/>
                <a:hlinkClick r:id="rId3"/>
              </a:rPr>
              <a:t> </a:t>
            </a:r>
            <a:r>
              <a:rPr sz="900" u="none" spc="-25" dirty="0">
                <a:latin typeface="Calibri"/>
                <a:cs typeface="Calibri"/>
                <a:hlinkClick r:id="rId3"/>
              </a:rPr>
              <a:t> </a:t>
            </a:r>
            <a:r>
              <a:rPr sz="900" u="none" spc="-2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3-9-2018.</a:t>
            </a:r>
            <a:endParaRPr sz="900" dirty="0">
              <a:latin typeface="Calibri"/>
              <a:cs typeface="Calibri"/>
            </a:endParaRPr>
          </a:p>
          <a:p>
            <a:pPr marL="241300" marR="24765" indent="-228600">
              <a:lnSpc>
                <a:spcPts val="900"/>
              </a:lnSpc>
              <a:spcBef>
                <a:spcPts val="45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15" dirty="0">
                <a:latin typeface="Calibri"/>
                <a:cs typeface="Calibri"/>
              </a:rPr>
              <a:t>CDC. </a:t>
            </a:r>
            <a:r>
              <a:rPr sz="900" spc="-25" dirty="0">
                <a:latin typeface="Calibri"/>
                <a:cs typeface="Calibri"/>
              </a:rPr>
              <a:t>“Reported </a:t>
            </a:r>
            <a:r>
              <a:rPr sz="900" spc="-20" dirty="0">
                <a:latin typeface="Calibri"/>
                <a:cs typeface="Calibri"/>
              </a:rPr>
              <a:t>STDs </a:t>
            </a:r>
            <a:r>
              <a:rPr sz="900" spc="-10" dirty="0">
                <a:latin typeface="Calibri"/>
                <a:cs typeface="Calibri"/>
              </a:rPr>
              <a:t>in </a:t>
            </a:r>
            <a:r>
              <a:rPr sz="900" spc="-15" dirty="0">
                <a:latin typeface="Calibri"/>
                <a:cs typeface="Calibri"/>
              </a:rPr>
              <a:t>the </a:t>
            </a:r>
            <a:r>
              <a:rPr sz="900" spc="-20" dirty="0">
                <a:latin typeface="Calibri"/>
                <a:cs typeface="Calibri"/>
              </a:rPr>
              <a:t>United </a:t>
            </a:r>
            <a:r>
              <a:rPr sz="900" spc="-25" dirty="0">
                <a:latin typeface="Calibri"/>
                <a:cs typeface="Calibri"/>
              </a:rPr>
              <a:t>States, </a:t>
            </a:r>
            <a:r>
              <a:rPr sz="900" spc="-30" dirty="0">
                <a:latin typeface="Calibri"/>
                <a:cs typeface="Calibri"/>
              </a:rPr>
              <a:t>2016.”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15" dirty="0">
                <a:latin typeface="Calibri"/>
                <a:cs typeface="Calibri"/>
              </a:rPr>
              <a:t>at</a:t>
            </a:r>
            <a:r>
              <a:rPr lang="en-US" sz="900" spc="-1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  <a:hlinkClick r:id="rId4"/>
              </a:rPr>
              <a:t>https://www.cdc.gov/nchhstp/newsroom/docs/factsheets/std-trends-</a:t>
            </a:r>
            <a:r>
              <a:rPr lang="en-US" sz="900" spc="-25" dirty="0">
                <a:latin typeface="Calibri"/>
                <a:cs typeface="Calibri"/>
                <a:hlinkClick r:id="rId4"/>
              </a:rPr>
              <a:t>508.pdf</a:t>
            </a:r>
            <a:r>
              <a:rPr lang="en-US" sz="900" spc="-25" dirty="0">
                <a:latin typeface="Calibri"/>
                <a:cs typeface="Calibri"/>
              </a:rPr>
              <a:t>.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5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3-9-2018.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1DCE70D3-A7C2-4983-8D69-7C763076E6CC}"/>
              </a:ext>
            </a:extLst>
          </p:cNvPr>
          <p:cNvSpPr txBox="1"/>
          <p:nvPr userDrawn="1"/>
        </p:nvSpPr>
        <p:spPr>
          <a:xfrm>
            <a:off x="3995420" y="8420396"/>
            <a:ext cx="3317875" cy="10198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marR="5080" indent="-228600">
              <a:lnSpc>
                <a:spcPts val="900"/>
              </a:lnSpc>
              <a:spcBef>
                <a:spcPts val="280"/>
              </a:spcBef>
              <a:buAutoNum type="arabicPeriod" startAt="4"/>
              <a:tabLst>
                <a:tab pos="240665" algn="l"/>
                <a:tab pos="241300" algn="l"/>
              </a:tabLst>
            </a:pPr>
            <a:r>
              <a:rPr sz="900" spc="-20" dirty="0">
                <a:latin typeface="Calibri"/>
                <a:cs typeface="Calibri"/>
              </a:rPr>
              <a:t>Chesson </a:t>
            </a:r>
            <a:r>
              <a:rPr sz="900" spc="-45" dirty="0">
                <a:latin typeface="Calibri"/>
                <a:cs typeface="Calibri"/>
              </a:rPr>
              <a:t>HW, </a:t>
            </a:r>
            <a:r>
              <a:rPr sz="900" spc="-20" dirty="0">
                <a:latin typeface="Calibri"/>
                <a:cs typeface="Calibri"/>
              </a:rPr>
              <a:t>Ludovic JA, Berruti </a:t>
            </a:r>
            <a:r>
              <a:rPr sz="900" spc="-15" dirty="0">
                <a:latin typeface="Calibri"/>
                <a:cs typeface="Calibri"/>
              </a:rPr>
              <a:t>AA, et al. </a:t>
            </a:r>
            <a:r>
              <a:rPr sz="900" spc="-20" dirty="0">
                <a:latin typeface="Calibri"/>
                <a:cs typeface="Calibri"/>
              </a:rPr>
              <a:t>“Methods for </a:t>
            </a:r>
            <a:r>
              <a:rPr sz="900" spc="-25" dirty="0">
                <a:latin typeface="Calibri"/>
                <a:cs typeface="Calibri"/>
              </a:rPr>
              <a:t>Sexually  </a:t>
            </a:r>
            <a:r>
              <a:rPr sz="900" spc="-30" dirty="0">
                <a:latin typeface="Calibri"/>
                <a:cs typeface="Calibri"/>
              </a:rPr>
              <a:t>Transmitted </a:t>
            </a:r>
            <a:r>
              <a:rPr sz="900" spc="-20" dirty="0">
                <a:latin typeface="Calibri"/>
                <a:cs typeface="Calibri"/>
              </a:rPr>
              <a:t>Disease </a:t>
            </a:r>
            <a:r>
              <a:rPr sz="900" spc="-25" dirty="0">
                <a:latin typeface="Calibri"/>
                <a:cs typeface="Calibri"/>
              </a:rPr>
              <a:t>Prevention Programs </a:t>
            </a:r>
            <a:r>
              <a:rPr sz="900" spc="-15" dirty="0">
                <a:latin typeface="Calibri"/>
                <a:cs typeface="Calibri"/>
              </a:rPr>
              <a:t>to </a:t>
            </a:r>
            <a:r>
              <a:rPr sz="900" spc="-20" dirty="0">
                <a:latin typeface="Calibri"/>
                <a:cs typeface="Calibri"/>
              </a:rPr>
              <a:t>Estimate </a:t>
            </a:r>
            <a:r>
              <a:rPr sz="900" spc="-15" dirty="0">
                <a:latin typeface="Calibri"/>
                <a:cs typeface="Calibri"/>
              </a:rPr>
              <a:t>the </a:t>
            </a:r>
            <a:r>
              <a:rPr sz="900" spc="-20" dirty="0">
                <a:latin typeface="Calibri"/>
                <a:cs typeface="Calibri"/>
              </a:rPr>
              <a:t>Health and  Medical Cost Impact Changes </a:t>
            </a:r>
            <a:r>
              <a:rPr sz="900" spc="-10" dirty="0">
                <a:latin typeface="Calibri"/>
                <a:cs typeface="Calibri"/>
              </a:rPr>
              <a:t>in </a:t>
            </a:r>
            <a:r>
              <a:rPr sz="900" spc="-20" dirty="0">
                <a:latin typeface="Calibri"/>
                <a:cs typeface="Calibri"/>
              </a:rPr>
              <a:t>Their </a:t>
            </a:r>
            <a:r>
              <a:rPr sz="900" spc="-30" dirty="0">
                <a:latin typeface="Calibri"/>
                <a:cs typeface="Calibri"/>
              </a:rPr>
              <a:t>Budget.” </a:t>
            </a:r>
            <a:r>
              <a:rPr sz="900" spc="-25" dirty="0">
                <a:latin typeface="Calibri"/>
                <a:cs typeface="Calibri"/>
              </a:rPr>
              <a:t>Sexually </a:t>
            </a:r>
            <a:r>
              <a:rPr sz="900" spc="-30" dirty="0">
                <a:latin typeface="Calibri"/>
                <a:cs typeface="Calibri"/>
              </a:rPr>
              <a:t>Transmitted  </a:t>
            </a:r>
            <a:r>
              <a:rPr sz="900" spc="-20" dirty="0">
                <a:latin typeface="Calibri"/>
                <a:cs typeface="Calibri"/>
              </a:rPr>
              <a:t>Diseases. 2018. 45(1):2-7. </a:t>
            </a:r>
            <a:r>
              <a:rPr sz="900" spc="-25" dirty="0">
                <a:latin typeface="Calibri"/>
                <a:cs typeface="Calibri"/>
              </a:rPr>
              <a:t>Available </a:t>
            </a:r>
            <a:r>
              <a:rPr sz="900" spc="-15" dirty="0">
                <a:latin typeface="Calibri"/>
                <a:cs typeface="Calibri"/>
              </a:rPr>
              <a:t>at </a:t>
            </a:r>
            <a:r>
              <a:rPr sz="900" spc="-25" dirty="0">
                <a:latin typeface="Calibri"/>
                <a:cs typeface="Calibri"/>
                <a:hlinkClick r:id="rId5"/>
              </a:rPr>
              <a:t>https://www.ncbi.nlm.nih.gov/  </a:t>
            </a:r>
            <a:r>
              <a:rPr sz="900" spc="-20" dirty="0">
                <a:latin typeface="Calibri"/>
                <a:cs typeface="Calibri"/>
                <a:hlinkClick r:id="rId5"/>
              </a:rPr>
              <a:t>pubmed/29240632</a:t>
            </a:r>
            <a:r>
              <a:rPr sz="900" u="none" spc="-20" dirty="0">
                <a:latin typeface="Calibri"/>
                <a:cs typeface="Calibri"/>
              </a:rPr>
              <a:t>.</a:t>
            </a:r>
            <a:r>
              <a:rPr sz="900" spc="-20" dirty="0">
                <a:latin typeface="Calibri"/>
                <a:cs typeface="Calibri"/>
              </a:rPr>
              <a:t> Accessed</a:t>
            </a:r>
            <a:r>
              <a:rPr sz="900" spc="-6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3-9-2018.</a:t>
            </a:r>
            <a:endParaRPr sz="900" dirty="0">
              <a:latin typeface="Calibri"/>
              <a:cs typeface="Calibri"/>
            </a:endParaRPr>
          </a:p>
          <a:p>
            <a:pPr marL="241300" marR="288290" indent="-228600" algn="just">
              <a:lnSpc>
                <a:spcPts val="900"/>
              </a:lnSpc>
              <a:spcBef>
                <a:spcPts val="450"/>
              </a:spcBef>
              <a:buAutoNum type="arabicPeriod" startAt="4"/>
              <a:tabLst>
                <a:tab pos="241300" algn="l"/>
              </a:tabLst>
            </a:pPr>
            <a:r>
              <a:rPr sz="900" spc="-15" dirty="0">
                <a:latin typeface="Calibri"/>
                <a:cs typeface="Calibri"/>
              </a:rPr>
              <a:t>CDC.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Data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estimated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using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“S.P.A.C.E.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Monkey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30" dirty="0">
                <a:latin typeface="Calibri"/>
                <a:cs typeface="Calibri"/>
              </a:rPr>
              <a:t>1.0.”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5" dirty="0">
                <a:latin typeface="Calibri"/>
                <a:cs typeface="Calibri"/>
              </a:rPr>
              <a:t>Available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15" dirty="0">
                <a:latin typeface="Calibri"/>
                <a:cs typeface="Calibri"/>
              </a:rPr>
              <a:t>at  </a:t>
            </a:r>
            <a:r>
              <a:rPr sz="900" u="sng" spc="-25" dirty="0">
                <a:latin typeface="Calibri"/>
                <a:cs typeface="Calibri"/>
                <a:hlinkClick r:id="rId6"/>
              </a:rPr>
              <a:t>https://www.cdc.gov/std/program/spacemonkey/default</a:t>
            </a:r>
            <a:r>
              <a:rPr sz="900" spc="-25" dirty="0">
                <a:latin typeface="Calibri"/>
                <a:cs typeface="Calibri"/>
                <a:hlinkClick r:id="rId6"/>
              </a:rPr>
              <a:t>.htm</a:t>
            </a:r>
            <a:r>
              <a:rPr lang="en-US" sz="900" u="none" spc="-25" dirty="0">
                <a:latin typeface="Calibri"/>
                <a:cs typeface="Calibri"/>
              </a:rPr>
              <a:t>.</a:t>
            </a:r>
            <a:r>
              <a:rPr sz="900" spc="-25" dirty="0">
                <a:latin typeface="Calibri"/>
                <a:cs typeface="Calibri"/>
                <a:hlinkClick r:id="rId7"/>
              </a:rPr>
              <a:t> </a:t>
            </a:r>
            <a:r>
              <a:rPr sz="900" spc="-2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Accessed</a:t>
            </a:r>
            <a:r>
              <a:rPr sz="900" spc="-45" dirty="0">
                <a:latin typeface="Calibri"/>
                <a:cs typeface="Calibri"/>
              </a:rPr>
              <a:t> </a:t>
            </a:r>
            <a:r>
              <a:rPr sz="900" spc="-20" dirty="0">
                <a:latin typeface="Calibri"/>
                <a:cs typeface="Calibri"/>
              </a:rPr>
              <a:t>3-9-2018.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bk object 16">
            <a:extLst>
              <a:ext uri="{FF2B5EF4-FFF2-40B4-BE49-F238E27FC236}">
                <a16:creationId xmlns:a16="http://schemas.microsoft.com/office/drawing/2014/main" id="{DA17390A-E279-4C56-A9DC-6C4FE7797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122259"/>
            <a:ext cx="7772400" cy="42545"/>
          </a:xfrm>
          <a:custGeom>
            <a:avLst/>
            <a:gdLst/>
            <a:ahLst/>
            <a:cxnLst/>
            <a:rect l="l" t="t" r="r" b="b"/>
            <a:pathLst>
              <a:path w="7772400" h="42545">
                <a:moveTo>
                  <a:pt x="0" y="42252"/>
                </a:moveTo>
                <a:lnTo>
                  <a:pt x="7772400" y="42252"/>
                </a:lnTo>
                <a:lnTo>
                  <a:pt x="7772400" y="0"/>
                </a:lnTo>
                <a:lnTo>
                  <a:pt x="0" y="0"/>
                </a:lnTo>
                <a:lnTo>
                  <a:pt x="0" y="42252"/>
                </a:lnTo>
                <a:close/>
              </a:path>
            </a:pathLst>
          </a:custGeom>
          <a:solidFill>
            <a:srgbClr val="1223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8">
            <a:extLst>
              <a:ext uri="{FF2B5EF4-FFF2-40B4-BE49-F238E27FC236}">
                <a16:creationId xmlns:a16="http://schemas.microsoft.com/office/drawing/2014/main" id="{5DAF94F2-04E6-441D-B393-3699852B8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7493355"/>
            <a:ext cx="7772400" cy="0"/>
          </a:xfrm>
          <a:custGeom>
            <a:avLst/>
            <a:gdLst/>
            <a:ahLst/>
            <a:cxnLst/>
            <a:rect l="l" t="t" r="r" b="b"/>
            <a:pathLst>
              <a:path w="4434205">
                <a:moveTo>
                  <a:pt x="0" y="0"/>
                </a:moveTo>
                <a:lnTo>
                  <a:pt x="4433846" y="0"/>
                </a:lnTo>
              </a:path>
            </a:pathLst>
          </a:custGeom>
          <a:ln w="12700">
            <a:solidFill>
              <a:srgbClr val="1223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51">
            <a:extLst>
              <a:ext uri="{FF2B5EF4-FFF2-40B4-BE49-F238E27FC236}">
                <a16:creationId xmlns:a16="http://schemas.microsoft.com/office/drawing/2014/main" id="{53ED6B9F-54F6-43A1-BD34-A7D67F9DC76F}"/>
              </a:ext>
            </a:extLst>
          </p:cNvPr>
          <p:cNvSpPr txBox="1"/>
          <p:nvPr userDrawn="1"/>
        </p:nvSpPr>
        <p:spPr>
          <a:xfrm>
            <a:off x="0" y="1818444"/>
            <a:ext cx="777240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5" dirty="0">
                <a:solidFill>
                  <a:schemeClr val="bg1">
                    <a:lumMod val="85000"/>
                  </a:schemeClr>
                </a:solidFill>
                <a:latin typeface="Calibri"/>
                <a:cs typeface="Calibri"/>
              </a:rPr>
              <a:t>///////////////////////////////////////////////////////////////////</a:t>
            </a:r>
            <a:r>
              <a:rPr lang="en-US" sz="1600" spc="-5" dirty="0">
                <a:solidFill>
                  <a:srgbClr val="FFFFFF">
                    <a:lumMod val="85000"/>
                  </a:srgbClr>
                </a:solidFill>
                <a:cs typeface="Calibri"/>
              </a:rPr>
              <a:t>///////////////////////////////// </a:t>
            </a:r>
            <a:endParaRPr lang="en-US" sz="1900" b="1" spc="-15" dirty="0">
              <a:solidFill>
                <a:srgbClr val="CE4312"/>
              </a:solidFill>
              <a:latin typeface="Calibri"/>
              <a:cs typeface="Calibri"/>
            </a:endParaRPr>
          </a:p>
        </p:txBody>
      </p:sp>
      <p:sp>
        <p:nvSpPr>
          <p:cNvPr id="10" name="object 54">
            <a:extLst>
              <a:ext uri="{FF2B5EF4-FFF2-40B4-BE49-F238E27FC236}">
                <a16:creationId xmlns:a16="http://schemas.microsoft.com/office/drawing/2014/main" id="{EF9DC1D1-D441-4123-9BD5-9E79CC039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19456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635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76643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448">
          <p15:clr>
            <a:srgbClr val="FBAE40"/>
          </p15:clr>
        </p15:guide>
        <p15:guide id="2" pos="288">
          <p15:clr>
            <a:srgbClr val="FBAE40"/>
          </p15:clr>
        </p15:guide>
        <p15:guide id="3" pos="4608">
          <p15:clr>
            <a:srgbClr val="FBAE40"/>
          </p15:clr>
        </p15:guide>
        <p15:guide id="4" pos="1392">
          <p15:clr>
            <a:srgbClr val="FBAE40"/>
          </p15:clr>
        </p15:guide>
        <p15:guide id="5" pos="3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9278" y="255905"/>
            <a:ext cx="6491605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2764" y="1911544"/>
            <a:ext cx="6706870" cy="2830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ject 51">
            <a:extLst>
              <a:ext uri="{FF2B5EF4-FFF2-40B4-BE49-F238E27FC236}">
                <a16:creationId xmlns:a16="http://schemas.microsoft.com/office/drawing/2014/main" id="{248D33ED-1F40-409C-ADDD-0CFC90264DA2}"/>
              </a:ext>
            </a:extLst>
          </p:cNvPr>
          <p:cNvSpPr txBox="1"/>
          <p:nvPr/>
        </p:nvSpPr>
        <p:spPr>
          <a:xfrm>
            <a:off x="445655" y="1219200"/>
            <a:ext cx="6858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CE4312"/>
                </a:solidFill>
                <a:latin typeface="Calibri"/>
                <a:cs typeface="Calibri"/>
              </a:rPr>
              <a:t>[INSERT </a:t>
            </a:r>
            <a:r>
              <a:rPr lang="en-US" sz="2800" b="1" spc="-10" dirty="0">
                <a:solidFill>
                  <a:srgbClr val="CE4312"/>
                </a:solidFill>
                <a:latin typeface="Calibri"/>
                <a:cs typeface="Calibri"/>
              </a:rPr>
              <a:t>YOUR</a:t>
            </a:r>
            <a:r>
              <a:rPr lang="en-US" sz="2800" b="1" spc="5" dirty="0">
                <a:solidFill>
                  <a:srgbClr val="CE4312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CE4312"/>
                </a:solidFill>
                <a:latin typeface="Calibri"/>
                <a:cs typeface="Calibri"/>
              </a:rPr>
              <a:t>JURISDICTION]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EFE0DD9-1A87-4E0F-B897-29C48D96A9BA}"/>
              </a:ext>
            </a:extLst>
          </p:cNvPr>
          <p:cNvSpPr/>
          <p:nvPr/>
        </p:nvSpPr>
        <p:spPr>
          <a:xfrm>
            <a:off x="0" y="4572000"/>
            <a:ext cx="7772400" cy="8229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lvl="0" indent="356235" algn="ctr">
              <a:lnSpc>
                <a:spcPts val="2200"/>
              </a:lnSpc>
              <a:spcBef>
                <a:spcPts val="540"/>
              </a:spcBef>
            </a:pP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STD </a:t>
            </a:r>
            <a:r>
              <a:rPr lang="en-US" sz="2000" b="1" spc="-35" dirty="0">
                <a:solidFill>
                  <a:srgbClr val="0A1118"/>
                </a:solidFill>
                <a:cs typeface="Calibri"/>
              </a:rPr>
              <a:t>program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funding </a:t>
            </a:r>
            <a:r>
              <a:rPr lang="en-US" sz="2000" b="1" spc="-20" dirty="0">
                <a:solidFill>
                  <a:srgbClr val="0A1118"/>
                </a:solidFill>
                <a:cs typeface="Calibri"/>
              </a:rPr>
              <a:t>has </a:t>
            </a:r>
            <a:r>
              <a:rPr lang="en-US" sz="2000" b="1" dirty="0">
                <a:solidFill>
                  <a:srgbClr val="0A1118"/>
                </a:solidFill>
                <a:cs typeface="Calibri"/>
              </a:rPr>
              <a:t>a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direct impact </a:t>
            </a:r>
            <a:r>
              <a:rPr lang="en-US" sz="2000" b="1" spc="-15" dirty="0">
                <a:solidFill>
                  <a:srgbClr val="0A1118"/>
                </a:solidFill>
                <a:cs typeface="Calibri"/>
              </a:rPr>
              <a:t>on </a:t>
            </a:r>
            <a:r>
              <a:rPr lang="en-US" sz="2000" b="1" spc="-35" dirty="0">
                <a:solidFill>
                  <a:srgbClr val="0A1118"/>
                </a:solidFill>
                <a:cs typeface="Calibri"/>
              </a:rPr>
              <a:t>STD </a:t>
            </a:r>
            <a:r>
              <a:rPr lang="en-US" sz="2000" b="1" spc="-40" dirty="0">
                <a:solidFill>
                  <a:srgbClr val="0A1118"/>
                </a:solidFill>
                <a:cs typeface="Calibri"/>
              </a:rPr>
              <a:t>rates </a:t>
            </a:r>
            <a:r>
              <a:rPr lang="en-US" sz="2000" b="1" spc="-20" dirty="0">
                <a:solidFill>
                  <a:srgbClr val="0A1118"/>
                </a:solidFill>
                <a:cs typeface="Calibri"/>
              </a:rPr>
              <a:t>and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medical spending </a:t>
            </a:r>
            <a:r>
              <a:rPr lang="en-US" sz="2000" b="1" spc="-15" dirty="0">
                <a:solidFill>
                  <a:srgbClr val="0A1118"/>
                </a:solidFill>
                <a:cs typeface="Calibri"/>
              </a:rPr>
              <a:t>in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[insert your</a:t>
            </a:r>
            <a:r>
              <a:rPr lang="en-US" sz="2000" b="1" spc="-180" dirty="0">
                <a:solidFill>
                  <a:srgbClr val="0A1118"/>
                </a:solidFill>
                <a:cs typeface="Calibri"/>
              </a:rPr>
              <a:t>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jurisdiction]</a:t>
            </a:r>
            <a:endParaRPr lang="en-US" sz="2000" b="1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75" name="object 44">
            <a:extLst>
              <a:ext uri="{FF2B5EF4-FFF2-40B4-BE49-F238E27FC236}">
                <a16:creationId xmlns:a16="http://schemas.microsoft.com/office/drawing/2014/main" id="{FE9E158C-10DB-4153-8EC2-67EEF09489C6}"/>
              </a:ext>
            </a:extLst>
          </p:cNvPr>
          <p:cNvSpPr txBox="1"/>
          <p:nvPr/>
        </p:nvSpPr>
        <p:spPr>
          <a:xfrm>
            <a:off x="457200" y="5486400"/>
            <a:ext cx="68579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A1118"/>
                </a:solidFill>
                <a:latin typeface="Calibri"/>
                <a:cs typeface="Calibri"/>
              </a:rPr>
              <a:t>An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STD </a:t>
            </a:r>
            <a:r>
              <a:rPr sz="1200" spc="-10" dirty="0">
                <a:solidFill>
                  <a:srgbClr val="0A1118"/>
                </a:solidFill>
                <a:latin typeface="Calibri"/>
                <a:cs typeface="Calibri"/>
              </a:rPr>
              <a:t>program budget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[increase/decrease] of </a:t>
            </a:r>
            <a:r>
              <a:rPr sz="1200" dirty="0">
                <a:solidFill>
                  <a:srgbClr val="0A1118"/>
                </a:solidFill>
                <a:latin typeface="Calibri"/>
                <a:cs typeface="Calibri"/>
              </a:rPr>
              <a:t>[insert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dollar amount] </a:t>
            </a:r>
            <a:r>
              <a:rPr sz="1200" spc="-10" dirty="0">
                <a:solidFill>
                  <a:srgbClr val="0A1118"/>
                </a:solidFill>
                <a:latin typeface="Calibri"/>
                <a:cs typeface="Calibri"/>
              </a:rPr>
              <a:t>would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result</a:t>
            </a:r>
            <a:r>
              <a:rPr sz="1200" spc="75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in</a:t>
            </a:r>
            <a:r>
              <a:rPr sz="1200" spc="-7" baseline="31746" dirty="0">
                <a:solidFill>
                  <a:srgbClr val="0A111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:</a:t>
            </a:r>
            <a:endParaRPr sz="1200" dirty="0">
              <a:latin typeface="Calibri"/>
              <a:cs typeface="Calibri"/>
            </a:endParaRPr>
          </a:p>
        </p:txBody>
      </p:sp>
      <p:cxnSp>
        <p:nvCxnSpPr>
          <p:cNvPr id="67" name="Straight Connector 66" descr="Decorative image">
            <a:extLst>
              <a:ext uri="{FF2B5EF4-FFF2-40B4-BE49-F238E27FC236}">
                <a16:creationId xmlns:a16="http://schemas.microsoft.com/office/drawing/2014/main" id="{6AAB326A-28A5-4ABA-91CF-6152842E5191}"/>
              </a:ext>
            </a:extLst>
          </p:cNvPr>
          <p:cNvCxnSpPr/>
          <p:nvPr/>
        </p:nvCxnSpPr>
        <p:spPr>
          <a:xfrm>
            <a:off x="457200" y="6019800"/>
            <a:ext cx="6858000" cy="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 descr="Decorative image">
            <a:extLst>
              <a:ext uri="{FF2B5EF4-FFF2-40B4-BE49-F238E27FC236}">
                <a16:creationId xmlns:a16="http://schemas.microsoft.com/office/drawing/2014/main" id="{AACFE943-9441-4783-9D53-27F55C73247F}"/>
              </a:ext>
            </a:extLst>
          </p:cNvPr>
          <p:cNvCxnSpPr/>
          <p:nvPr/>
        </p:nvCxnSpPr>
        <p:spPr>
          <a:xfrm>
            <a:off x="457200" y="6096000"/>
            <a:ext cx="6858000" cy="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 descr="Decorative image">
            <a:extLst>
              <a:ext uri="{FF2B5EF4-FFF2-40B4-BE49-F238E27FC236}">
                <a16:creationId xmlns:a16="http://schemas.microsoft.com/office/drawing/2014/main" id="{07C5C09D-DEAE-495F-9857-B8A3518ABBF2}"/>
              </a:ext>
            </a:extLst>
          </p:cNvPr>
          <p:cNvCxnSpPr/>
          <p:nvPr/>
        </p:nvCxnSpPr>
        <p:spPr>
          <a:xfrm>
            <a:off x="5562600" y="6019800"/>
            <a:ext cx="0" cy="283464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 descr="Decorative image">
            <a:extLst>
              <a:ext uri="{FF2B5EF4-FFF2-40B4-BE49-F238E27FC236}">
                <a16:creationId xmlns:a16="http://schemas.microsoft.com/office/drawing/2014/main" id="{D8A71FAE-63D2-4612-8CE8-38E55030B130}"/>
              </a:ext>
            </a:extLst>
          </p:cNvPr>
          <p:cNvCxnSpPr/>
          <p:nvPr/>
        </p:nvCxnSpPr>
        <p:spPr>
          <a:xfrm>
            <a:off x="3886200" y="6096000"/>
            <a:ext cx="0" cy="274320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 descr="Decorative image">
            <a:extLst>
              <a:ext uri="{FF2B5EF4-FFF2-40B4-BE49-F238E27FC236}">
                <a16:creationId xmlns:a16="http://schemas.microsoft.com/office/drawing/2014/main" id="{7FC2BED8-9434-4649-B5C7-E79EFCF6FF2B}"/>
              </a:ext>
            </a:extLst>
          </p:cNvPr>
          <p:cNvCxnSpPr/>
          <p:nvPr/>
        </p:nvCxnSpPr>
        <p:spPr>
          <a:xfrm>
            <a:off x="2209800" y="6096000"/>
            <a:ext cx="0" cy="274320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C1FA0E7F-6201-46E1-842E-7D3B23340C89}"/>
              </a:ext>
            </a:extLst>
          </p:cNvPr>
          <p:cNvSpPr>
            <a:spLocks noChangeAspect="1"/>
          </p:cNvSpPr>
          <p:nvPr/>
        </p:nvSpPr>
        <p:spPr>
          <a:xfrm>
            <a:off x="1066800" y="57912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1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</a:t>
            </a:r>
          </a:p>
        </p:txBody>
      </p:sp>
      <p:sp>
        <p:nvSpPr>
          <p:cNvPr id="44" name="object 27">
            <a:extLst>
              <a:ext uri="{FF2B5EF4-FFF2-40B4-BE49-F238E27FC236}">
                <a16:creationId xmlns:a16="http://schemas.microsoft.com/office/drawing/2014/main" id="{98CD2D11-8B03-42F9-8492-F9078DE2A02E}"/>
              </a:ext>
            </a:extLst>
          </p:cNvPr>
          <p:cNvSpPr txBox="1"/>
          <p:nvPr/>
        </p:nvSpPr>
        <p:spPr>
          <a:xfrm>
            <a:off x="457200" y="6400800"/>
            <a:ext cx="1752600" cy="511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the </a:t>
            </a:r>
            <a:r>
              <a:rPr sz="1400" b="1" spc="-15" dirty="0">
                <a:solidFill>
                  <a:srgbClr val="52AEE4"/>
                </a:solidFill>
                <a:latin typeface="Calibri"/>
                <a:cs typeface="Calibri"/>
              </a:rPr>
              <a:t>first </a:t>
            </a:r>
            <a:r>
              <a:rPr sz="1400" b="1" spc="-25" dirty="0">
                <a:solidFill>
                  <a:srgbClr val="52AEE4"/>
                </a:solidFill>
                <a:latin typeface="Calibri"/>
                <a:cs typeface="Calibri"/>
              </a:rPr>
              <a:t>year, </a:t>
            </a:r>
            <a:br>
              <a:rPr lang="en-US" sz="1200" b="1" spc="-25" dirty="0">
                <a:solidFill>
                  <a:srgbClr val="57575A"/>
                </a:solidFill>
                <a:latin typeface="Calibri"/>
                <a:cs typeface="Calibri"/>
              </a:rPr>
            </a:br>
            <a:r>
              <a:rPr sz="1200" b="1" spc="-2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3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5" name="object 27">
            <a:extLst>
              <a:ext uri="{FF2B5EF4-FFF2-40B4-BE49-F238E27FC236}">
                <a16:creationId xmlns:a16="http://schemas.microsoft.com/office/drawing/2014/main" id="{DBE85DF1-3E22-4ABC-BD48-2D77CC7514AC}"/>
              </a:ext>
            </a:extLst>
          </p:cNvPr>
          <p:cNvSpPr txBox="1"/>
          <p:nvPr/>
        </p:nvSpPr>
        <p:spPr>
          <a:xfrm>
            <a:off x="712153" y="69612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6" name="object 28">
            <a:extLst>
              <a:ext uri="{FF2B5EF4-FFF2-40B4-BE49-F238E27FC236}">
                <a16:creationId xmlns:a16="http://schemas.microsoft.com/office/drawing/2014/main" id="{54A0DF18-DFC8-40CC-BDFD-D80CADD231AA}"/>
              </a:ext>
            </a:extLst>
          </p:cNvPr>
          <p:cNvSpPr txBox="1"/>
          <p:nvPr/>
        </p:nvSpPr>
        <p:spPr>
          <a:xfrm>
            <a:off x="1078548" y="74303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7" name="object 29">
            <a:extLst>
              <a:ext uri="{FF2B5EF4-FFF2-40B4-BE49-F238E27FC236}">
                <a16:creationId xmlns:a16="http://schemas.microsoft.com/office/drawing/2014/main" id="{0D31DE6A-4BD9-405E-A80F-11A41B92385E}"/>
              </a:ext>
            </a:extLst>
          </p:cNvPr>
          <p:cNvSpPr txBox="1"/>
          <p:nvPr/>
        </p:nvSpPr>
        <p:spPr>
          <a:xfrm>
            <a:off x="1085533" y="79129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8" name="object 30">
            <a:extLst>
              <a:ext uri="{FF2B5EF4-FFF2-40B4-BE49-F238E27FC236}">
                <a16:creationId xmlns:a16="http://schemas.microsoft.com/office/drawing/2014/main" id="{05FBB9DF-9603-4DFE-A975-DFC39CAB4C0D}"/>
              </a:ext>
            </a:extLst>
          </p:cNvPr>
          <p:cNvSpPr txBox="1"/>
          <p:nvPr/>
        </p:nvSpPr>
        <p:spPr>
          <a:xfrm>
            <a:off x="845503" y="83955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15D6CC65-3757-4B4F-B686-9DD5AE7C6165}"/>
              </a:ext>
            </a:extLst>
          </p:cNvPr>
          <p:cNvSpPr>
            <a:spLocks noChangeAspect="1"/>
          </p:cNvSpPr>
          <p:nvPr/>
        </p:nvSpPr>
        <p:spPr>
          <a:xfrm>
            <a:off x="2819400" y="57912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5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years</a:t>
            </a:r>
          </a:p>
        </p:txBody>
      </p:sp>
      <p:sp>
        <p:nvSpPr>
          <p:cNvPr id="49" name="object 31">
            <a:extLst>
              <a:ext uri="{FF2B5EF4-FFF2-40B4-BE49-F238E27FC236}">
                <a16:creationId xmlns:a16="http://schemas.microsoft.com/office/drawing/2014/main" id="{58F1B7F2-8C3D-4152-9573-8F2D28A2CC11}"/>
              </a:ext>
            </a:extLst>
          </p:cNvPr>
          <p:cNvSpPr txBox="1"/>
          <p:nvPr/>
        </p:nvSpPr>
        <p:spPr>
          <a:xfrm>
            <a:off x="2209800" y="6400800"/>
            <a:ext cx="1676400" cy="49654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5</a:t>
            </a:r>
            <a:r>
              <a:rPr sz="1400" b="1" spc="-10" dirty="0">
                <a:solidFill>
                  <a:srgbClr val="52AEE4"/>
                </a:solidFill>
                <a:latin typeface="Calibri"/>
                <a:cs typeface="Calibri"/>
              </a:rPr>
              <a:t> years,</a:t>
            </a:r>
            <a:endParaRPr sz="1400" b="1" dirty="0">
              <a:solidFill>
                <a:srgbClr val="52AEE4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90000"/>
              </a:lnSpc>
            </a:pP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</a:t>
            </a:r>
            <a:r>
              <a:rPr sz="1000" spc="-4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0" name="object 27">
            <a:extLst>
              <a:ext uri="{FF2B5EF4-FFF2-40B4-BE49-F238E27FC236}">
                <a16:creationId xmlns:a16="http://schemas.microsoft.com/office/drawing/2014/main" id="{DDA20AFE-74D1-460F-82D3-1E908B565028}"/>
              </a:ext>
            </a:extLst>
          </p:cNvPr>
          <p:cNvSpPr txBox="1"/>
          <p:nvPr/>
        </p:nvSpPr>
        <p:spPr>
          <a:xfrm>
            <a:off x="2426653" y="69612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1" name="object 32">
            <a:extLst>
              <a:ext uri="{FF2B5EF4-FFF2-40B4-BE49-F238E27FC236}">
                <a16:creationId xmlns:a16="http://schemas.microsoft.com/office/drawing/2014/main" id="{3944579E-D723-4CDF-ADEE-5A156F714BCF}"/>
              </a:ext>
            </a:extLst>
          </p:cNvPr>
          <p:cNvSpPr txBox="1"/>
          <p:nvPr/>
        </p:nvSpPr>
        <p:spPr>
          <a:xfrm>
            <a:off x="2793048" y="74303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2" name="object 33">
            <a:extLst>
              <a:ext uri="{FF2B5EF4-FFF2-40B4-BE49-F238E27FC236}">
                <a16:creationId xmlns:a16="http://schemas.microsoft.com/office/drawing/2014/main" id="{3FA0C550-1252-42D7-922E-97D8044056A5}"/>
              </a:ext>
            </a:extLst>
          </p:cNvPr>
          <p:cNvSpPr txBox="1"/>
          <p:nvPr/>
        </p:nvSpPr>
        <p:spPr>
          <a:xfrm>
            <a:off x="2800033" y="79129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3" name="object 34">
            <a:extLst>
              <a:ext uri="{FF2B5EF4-FFF2-40B4-BE49-F238E27FC236}">
                <a16:creationId xmlns:a16="http://schemas.microsoft.com/office/drawing/2014/main" id="{B02CC236-B771-4C10-9D60-45C4B512E5EF}"/>
              </a:ext>
            </a:extLst>
          </p:cNvPr>
          <p:cNvSpPr txBox="1"/>
          <p:nvPr/>
        </p:nvSpPr>
        <p:spPr>
          <a:xfrm>
            <a:off x="2560003" y="83955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EA23AF35-DDF0-4995-BF30-C2C6462DCF4E}"/>
              </a:ext>
            </a:extLst>
          </p:cNvPr>
          <p:cNvSpPr>
            <a:spLocks noChangeAspect="1"/>
          </p:cNvSpPr>
          <p:nvPr/>
        </p:nvSpPr>
        <p:spPr>
          <a:xfrm>
            <a:off x="4495800" y="57912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10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years</a:t>
            </a:r>
          </a:p>
        </p:txBody>
      </p:sp>
      <p:sp>
        <p:nvSpPr>
          <p:cNvPr id="54" name="object 35">
            <a:extLst>
              <a:ext uri="{FF2B5EF4-FFF2-40B4-BE49-F238E27FC236}">
                <a16:creationId xmlns:a16="http://schemas.microsoft.com/office/drawing/2014/main" id="{5C18C777-DB57-410A-AA47-40A0A70351A7}"/>
              </a:ext>
            </a:extLst>
          </p:cNvPr>
          <p:cNvSpPr txBox="1"/>
          <p:nvPr/>
        </p:nvSpPr>
        <p:spPr>
          <a:xfrm>
            <a:off x="3886200" y="6400800"/>
            <a:ext cx="1676400" cy="49654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10</a:t>
            </a:r>
            <a:r>
              <a:rPr sz="1400" b="1" spc="-15" dirty="0">
                <a:solidFill>
                  <a:srgbClr val="52AEE4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2AEE4"/>
                </a:solidFill>
                <a:latin typeface="Calibri"/>
                <a:cs typeface="Calibri"/>
              </a:rPr>
              <a:t>years,</a:t>
            </a:r>
            <a:endParaRPr sz="1400" b="1" dirty="0">
              <a:solidFill>
                <a:srgbClr val="52AEE4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90000"/>
              </a:lnSpc>
            </a:pP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</a:t>
            </a:r>
            <a:r>
              <a:rPr sz="1000" spc="-4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5" name="object 27">
            <a:extLst>
              <a:ext uri="{FF2B5EF4-FFF2-40B4-BE49-F238E27FC236}">
                <a16:creationId xmlns:a16="http://schemas.microsoft.com/office/drawing/2014/main" id="{3A9E2FE8-1AC0-4541-ACB8-B44A777F3160}"/>
              </a:ext>
            </a:extLst>
          </p:cNvPr>
          <p:cNvSpPr txBox="1"/>
          <p:nvPr/>
        </p:nvSpPr>
        <p:spPr>
          <a:xfrm>
            <a:off x="4103053" y="69612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6" name="object 36">
            <a:extLst>
              <a:ext uri="{FF2B5EF4-FFF2-40B4-BE49-F238E27FC236}">
                <a16:creationId xmlns:a16="http://schemas.microsoft.com/office/drawing/2014/main" id="{FA3BE39A-6797-4944-B617-449E74AD0C09}"/>
              </a:ext>
            </a:extLst>
          </p:cNvPr>
          <p:cNvSpPr txBox="1"/>
          <p:nvPr/>
        </p:nvSpPr>
        <p:spPr>
          <a:xfrm>
            <a:off x="4469448" y="74303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7" name="object 37">
            <a:extLst>
              <a:ext uri="{FF2B5EF4-FFF2-40B4-BE49-F238E27FC236}">
                <a16:creationId xmlns:a16="http://schemas.microsoft.com/office/drawing/2014/main" id="{898D9892-4B1C-42F7-A9B7-51D41C9480E4}"/>
              </a:ext>
            </a:extLst>
          </p:cNvPr>
          <p:cNvSpPr txBox="1"/>
          <p:nvPr/>
        </p:nvSpPr>
        <p:spPr>
          <a:xfrm>
            <a:off x="4476433" y="79129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8" name="object 38">
            <a:extLst>
              <a:ext uri="{FF2B5EF4-FFF2-40B4-BE49-F238E27FC236}">
                <a16:creationId xmlns:a16="http://schemas.microsoft.com/office/drawing/2014/main" id="{27EBAD68-0043-41E6-8DFB-D921F5D73D42}"/>
              </a:ext>
            </a:extLst>
          </p:cNvPr>
          <p:cNvSpPr txBox="1"/>
          <p:nvPr/>
        </p:nvSpPr>
        <p:spPr>
          <a:xfrm>
            <a:off x="4236403" y="83955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pic>
        <p:nvPicPr>
          <p:cNvPr id="76" name="Picture 75" descr="$">
            <a:extLst>
              <a:ext uri="{FF2B5EF4-FFF2-40B4-BE49-F238E27FC236}">
                <a16:creationId xmlns:a16="http://schemas.microsoft.com/office/drawing/2014/main" id="{241F1D4B-07D4-4CCC-B098-7DF7587827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791200"/>
            <a:ext cx="551689" cy="551689"/>
          </a:xfrm>
          <a:prstGeom prst="rect">
            <a:avLst/>
          </a:prstGeom>
        </p:spPr>
      </p:pic>
      <p:sp>
        <p:nvSpPr>
          <p:cNvPr id="59" name="object 45">
            <a:extLst>
              <a:ext uri="{FF2B5EF4-FFF2-40B4-BE49-F238E27FC236}">
                <a16:creationId xmlns:a16="http://schemas.microsoft.com/office/drawing/2014/main" id="{698EDAB1-951A-4260-9D8F-464D3646BD7F}"/>
              </a:ext>
            </a:extLst>
          </p:cNvPr>
          <p:cNvSpPr txBox="1"/>
          <p:nvPr/>
        </p:nvSpPr>
        <p:spPr>
          <a:xfrm>
            <a:off x="5791200" y="6400800"/>
            <a:ext cx="1676400" cy="21005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240" marR="276225">
              <a:spcBef>
                <a:spcPts val="180"/>
              </a:spcBef>
            </a:pPr>
            <a: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  <a:t>Over </a:t>
            </a:r>
            <a:r>
              <a:rPr lang="en-US" sz="1400" b="1" dirty="0">
                <a:solidFill>
                  <a:srgbClr val="0A1118"/>
                </a:solidFill>
                <a:latin typeface="Calibri"/>
                <a:cs typeface="Calibri"/>
              </a:rPr>
              <a:t>10 </a:t>
            </a:r>
            <a: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  <a:t>years,  </a:t>
            </a:r>
            <a:b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</a:b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the estimated  cumulative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2700" marR="201930" indent="2540"/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direct </a:t>
            </a:r>
            <a:r>
              <a:rPr lang="en-US" sz="1400" b="1" spc="3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medical  </a:t>
            </a: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costs </a:t>
            </a:r>
            <a:r>
              <a:rPr lang="en-US" sz="1400" b="1" spc="1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in </a:t>
            </a: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[insert your  </a:t>
            </a:r>
            <a:r>
              <a:rPr lang="en-US" sz="1400" b="1" spc="30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jurisdiction]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5240" marR="5080"/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would [increase/  decrease]</a:t>
            </a:r>
            <a:r>
              <a:rPr lang="en-US" sz="1400" b="1" spc="10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 </a:t>
            </a:r>
            <a:r>
              <a:rPr lang="en-US" sz="1400" b="1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by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5240" marR="160655" indent="-3175">
              <a:spcBef>
                <a:spcPts val="600"/>
              </a:spcBef>
            </a:pPr>
            <a:r>
              <a:rPr b="1" spc="25" dirty="0">
                <a:solidFill>
                  <a:srgbClr val="C94315"/>
                </a:solidFill>
                <a:latin typeface="Calibri"/>
                <a:cs typeface="Calibri"/>
              </a:rPr>
              <a:t>$[</a:t>
            </a:r>
            <a:r>
              <a:rPr lang="en-US" b="1" spc="25" dirty="0">
                <a:solidFill>
                  <a:srgbClr val="C94315"/>
                </a:solidFill>
                <a:latin typeface="Calibri"/>
                <a:cs typeface="Calibri"/>
              </a:rPr>
              <a:t>#</a:t>
            </a:r>
            <a:r>
              <a:rPr b="1" spc="25" dirty="0">
                <a:solidFill>
                  <a:srgbClr val="C94315"/>
                </a:solidFill>
                <a:latin typeface="Calibri"/>
                <a:cs typeface="Calibri"/>
              </a:rPr>
              <a:t>].</a:t>
            </a:r>
            <a:endParaRPr dirty="0">
              <a:solidFill>
                <a:srgbClr val="C94315"/>
              </a:solidFill>
              <a:latin typeface="Calibri"/>
              <a:cs typeface="Calibri"/>
            </a:endParaRPr>
          </a:p>
        </p:txBody>
      </p:sp>
      <p:sp>
        <p:nvSpPr>
          <p:cNvPr id="60" name="object 53">
            <a:extLst>
              <a:ext uri="{FF2B5EF4-FFF2-40B4-BE49-F238E27FC236}">
                <a16:creationId xmlns:a16="http://schemas.microsoft.com/office/drawing/2014/main" id="{B2508E6A-F03B-4AE2-B906-852A95671F0D}"/>
              </a:ext>
            </a:extLst>
          </p:cNvPr>
          <p:cNvSpPr txBox="1"/>
          <p:nvPr/>
        </p:nvSpPr>
        <p:spPr>
          <a:xfrm>
            <a:off x="5075745" y="9133890"/>
            <a:ext cx="1238885" cy="5219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62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LOGO</a:t>
            </a:r>
            <a:r>
              <a:rPr sz="800" b="1" spc="35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HERE]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61" name="object 48">
            <a:extLst>
              <a:ext uri="{FF2B5EF4-FFF2-40B4-BE49-F238E27FC236}">
                <a16:creationId xmlns:a16="http://schemas.microsoft.com/office/drawing/2014/main" id="{19ED1781-3F26-4F65-9DBF-C1B03C95DA31}"/>
              </a:ext>
            </a:extLst>
          </p:cNvPr>
          <p:cNvSpPr txBox="1"/>
          <p:nvPr/>
        </p:nvSpPr>
        <p:spPr>
          <a:xfrm>
            <a:off x="5420277" y="9718547"/>
            <a:ext cx="5499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</a:t>
            </a:r>
            <a:r>
              <a:rPr sz="800" b="1" spc="-10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URL]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62" name="object 64" descr="Decorative image">
            <a:extLst>
              <a:ext uri="{FF2B5EF4-FFF2-40B4-BE49-F238E27FC236}">
                <a16:creationId xmlns:a16="http://schemas.microsoft.com/office/drawing/2014/main" id="{D8BB267F-1ED0-4B75-8FB1-78C2FB11DE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7605" y="3157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5" descr="Decorative image">
            <a:extLst>
              <a:ext uri="{FF2B5EF4-FFF2-40B4-BE49-F238E27FC236}">
                <a16:creationId xmlns:a16="http://schemas.microsoft.com/office/drawing/2014/main" id="{7EE26089-DDAB-4864-A4B6-2C732667F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41869" y="3157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4" name="Picture 63" descr="Decorative image">
            <a:extLst>
              <a:ext uri="{FF2B5EF4-FFF2-40B4-BE49-F238E27FC236}">
                <a16:creationId xmlns:a16="http://schemas.microsoft.com/office/drawing/2014/main" id="{C684867C-F33C-4A8B-A992-90756AFBC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07"/>
          <a:stretch/>
        </p:blipFill>
        <p:spPr>
          <a:xfrm>
            <a:off x="6554991" y="7924800"/>
            <a:ext cx="1217409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94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2">
            <a:extLst>
              <a:ext uri="{FF2B5EF4-FFF2-40B4-BE49-F238E27FC236}">
                <a16:creationId xmlns:a16="http://schemas.microsoft.com/office/drawing/2014/main" id="{2C4EF262-650A-40C8-9844-396CCD29F1A2}"/>
              </a:ext>
            </a:extLst>
          </p:cNvPr>
          <p:cNvSpPr txBox="1">
            <a:spLocks/>
          </p:cNvSpPr>
          <p:nvPr/>
        </p:nvSpPr>
        <p:spPr>
          <a:xfrm>
            <a:off x="0" y="381000"/>
            <a:ext cx="7772400" cy="1398588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>
            <a:lvl1pPr>
              <a:defRPr sz="4500" b="1" i="0">
                <a:solidFill>
                  <a:srgbClr val="122335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065" marR="5080" algn="ctr">
              <a:lnSpc>
                <a:spcPct val="90000"/>
              </a:lnSpc>
              <a:spcBef>
                <a:spcPts val="540"/>
              </a:spcBef>
            </a:pPr>
            <a:r>
              <a:rPr lang="en-US" sz="2400" kern="0" spc="-25" dirty="0"/>
              <a:t>STD </a:t>
            </a:r>
            <a:r>
              <a:rPr lang="en-US" sz="2400" kern="0" spc="-35" dirty="0"/>
              <a:t>program </a:t>
            </a:r>
            <a:r>
              <a:rPr lang="en-US" sz="2400" kern="0" spc="-25" dirty="0"/>
              <a:t>funding </a:t>
            </a:r>
            <a:r>
              <a:rPr lang="en-US" sz="2400" kern="0" spc="-15" dirty="0"/>
              <a:t>in </a:t>
            </a:r>
            <a:r>
              <a:rPr lang="en-US" sz="2400" kern="0" spc="-25" dirty="0"/>
              <a:t>[insert your</a:t>
            </a:r>
            <a:r>
              <a:rPr lang="en-US" sz="2400" kern="0" spc="-160" dirty="0"/>
              <a:t> </a:t>
            </a:r>
            <a:r>
              <a:rPr lang="en-US" sz="2400" kern="0" spc="-25" dirty="0"/>
              <a:t>jurisdiction]  </a:t>
            </a:r>
            <a:br>
              <a:rPr lang="en-US" sz="2400" kern="0" spc="-25" dirty="0"/>
            </a:br>
            <a:r>
              <a:rPr lang="en-US" sz="2400" kern="0" spc="-25" dirty="0"/>
              <a:t>supports disease </a:t>
            </a:r>
            <a:r>
              <a:rPr lang="en-US" sz="2400" kern="0" spc="-30" dirty="0"/>
              <a:t>intervention </a:t>
            </a:r>
            <a:r>
              <a:rPr lang="en-US" sz="2400" kern="0" spc="-25" dirty="0"/>
              <a:t>specialists (DIS),  </a:t>
            </a:r>
            <a:br>
              <a:rPr lang="en-US" sz="2400" kern="0" spc="-25" dirty="0"/>
            </a:br>
            <a:r>
              <a:rPr lang="en-US" sz="2400" b="0" kern="0" spc="-15" dirty="0"/>
              <a:t>or </a:t>
            </a:r>
            <a:r>
              <a:rPr lang="en-US" sz="2400" b="0" kern="0" spc="-20" dirty="0"/>
              <a:t>the </a:t>
            </a:r>
            <a:r>
              <a:rPr lang="en-US" sz="2400" b="0" kern="0" spc="-35" dirty="0"/>
              <a:t>“on-the-ground” </a:t>
            </a:r>
            <a:r>
              <a:rPr lang="en-US" sz="2400" b="0" kern="0" spc="-40" dirty="0"/>
              <a:t>investigators </a:t>
            </a:r>
            <a:r>
              <a:rPr lang="en-US" sz="2400" b="0" kern="0" spc="-20" dirty="0"/>
              <a:t>who </a:t>
            </a:r>
            <a:r>
              <a:rPr lang="en-US" sz="2400" b="0" kern="0" spc="-30" dirty="0"/>
              <a:t>work </a:t>
            </a:r>
            <a:r>
              <a:rPr lang="en-US" sz="2400" b="0" kern="0" spc="-25" dirty="0"/>
              <a:t>to </a:t>
            </a:r>
            <a:br>
              <a:rPr lang="en-US" sz="2400" b="0" kern="0" spc="-25" dirty="0"/>
            </a:br>
            <a:r>
              <a:rPr lang="en-US" sz="2400" b="0" kern="0" spc="-30" dirty="0"/>
              <a:t>track </a:t>
            </a:r>
            <a:r>
              <a:rPr lang="en-US" sz="2400" b="0" kern="0" spc="-20" dirty="0"/>
              <a:t>and </a:t>
            </a:r>
            <a:r>
              <a:rPr lang="en-US" sz="2400" b="0" kern="0" spc="-30" dirty="0"/>
              <a:t>interrupt </a:t>
            </a:r>
            <a:r>
              <a:rPr lang="en-US" sz="2400" b="0" kern="0" spc="-25" dirty="0"/>
              <a:t>disease</a:t>
            </a:r>
            <a:r>
              <a:rPr lang="en-US" sz="2400" b="0" kern="0" spc="-140" dirty="0"/>
              <a:t> </a:t>
            </a:r>
            <a:r>
              <a:rPr lang="en-US" sz="2400" b="0" kern="0" spc="-30" dirty="0"/>
              <a:t>transmission.</a:t>
            </a:r>
            <a:endParaRPr lang="en-US" sz="2400" kern="0" dirty="0"/>
          </a:p>
        </p:txBody>
      </p:sp>
      <p:pic>
        <p:nvPicPr>
          <p:cNvPr id="4" name="Picture 3" descr="Decorative image">
            <a:extLst>
              <a:ext uri="{FF2B5EF4-FFF2-40B4-BE49-F238E27FC236}">
                <a16:creationId xmlns:a16="http://schemas.microsoft.com/office/drawing/2014/main" id="{E6F70D64-F7E8-4074-BE16-ACC524F425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40" y="4206240"/>
            <a:ext cx="1762560" cy="3108960"/>
          </a:xfrm>
          <a:prstGeom prst="rect">
            <a:avLst/>
          </a:prstGeom>
        </p:spPr>
      </p:pic>
      <p:grpSp>
        <p:nvGrpSpPr>
          <p:cNvPr id="5" name="Group 4" descr="Text">
            <a:extLst>
              <a:ext uri="{FF2B5EF4-FFF2-40B4-BE49-F238E27FC236}">
                <a16:creationId xmlns:a16="http://schemas.microsoft.com/office/drawing/2014/main" id="{CB3FBBB8-8C0C-4AA7-80AD-B9CF1218026A}"/>
              </a:ext>
            </a:extLst>
          </p:cNvPr>
          <p:cNvGrpSpPr/>
          <p:nvPr/>
        </p:nvGrpSpPr>
        <p:grpSpPr>
          <a:xfrm>
            <a:off x="476251" y="3028998"/>
            <a:ext cx="2266949" cy="1236492"/>
            <a:chOff x="476251" y="2734554"/>
            <a:chExt cx="2266949" cy="1236492"/>
          </a:xfrm>
        </p:grpSpPr>
        <p:sp>
          <p:nvSpPr>
            <p:cNvPr id="6" name="Right Bracket 5">
              <a:extLst>
                <a:ext uri="{FF2B5EF4-FFF2-40B4-BE49-F238E27FC236}">
                  <a16:creationId xmlns:a16="http://schemas.microsoft.com/office/drawing/2014/main" id="{8DFAB0CC-4E1D-414F-A623-C01BFB83505A}"/>
                </a:ext>
              </a:extLst>
            </p:cNvPr>
            <p:cNvSpPr/>
            <p:nvPr/>
          </p:nvSpPr>
          <p:spPr>
            <a:xfrm>
              <a:off x="2209800" y="2743200"/>
              <a:ext cx="228600" cy="1219200"/>
            </a:xfrm>
            <a:prstGeom prst="rightBracket">
              <a:avLst/>
            </a:prstGeom>
            <a:ln>
              <a:solidFill>
                <a:srgbClr val="52AEE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5525E35-175F-465D-9C32-F7425E14E2AE}"/>
                </a:ext>
              </a:extLst>
            </p:cNvPr>
            <p:cNvCxnSpPr/>
            <p:nvPr/>
          </p:nvCxnSpPr>
          <p:spPr>
            <a:xfrm>
              <a:off x="2438400" y="3352800"/>
              <a:ext cx="304800" cy="0"/>
            </a:xfrm>
            <a:prstGeom prst="straightConnector1">
              <a:avLst/>
            </a:prstGeom>
            <a:ln>
              <a:solidFill>
                <a:srgbClr val="52AEE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bject 9">
              <a:extLst>
                <a:ext uri="{FF2B5EF4-FFF2-40B4-BE49-F238E27FC236}">
                  <a16:creationId xmlns:a16="http://schemas.microsoft.com/office/drawing/2014/main" id="{EDEAAEA6-D6A6-4AFA-B9C6-DE834F27D5F6}"/>
                </a:ext>
              </a:extLst>
            </p:cNvPr>
            <p:cNvSpPr txBox="1"/>
            <p:nvPr/>
          </p:nvSpPr>
          <p:spPr>
            <a:xfrm>
              <a:off x="476251" y="2734554"/>
              <a:ext cx="2103120" cy="1236492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marL="18415" marR="294005">
                <a:lnSpc>
                  <a:spcPct val="102600"/>
                </a:lnSpc>
              </a:pPr>
              <a:r>
                <a:rPr sz="1300" b="1" dirty="0">
                  <a:solidFill>
                    <a:srgbClr val="122335"/>
                  </a:solidFill>
                  <a:latin typeface="Calibri"/>
                  <a:cs typeface="Calibri"/>
                </a:rPr>
                <a:t>An </a:t>
              </a:r>
              <a:r>
                <a:rPr sz="1300" b="1" spc="-10" dirty="0">
                  <a:solidFill>
                    <a:srgbClr val="122335"/>
                  </a:solidFill>
                  <a:latin typeface="Calibri"/>
                  <a:cs typeface="Calibri"/>
                </a:rPr>
                <a:t>STD program </a:t>
              </a:r>
              <a:r>
                <a:rPr sz="1300" b="1" spc="-5" dirty="0">
                  <a:solidFill>
                    <a:srgbClr val="122335"/>
                  </a:solidFill>
                  <a:latin typeface="Calibri"/>
                  <a:cs typeface="Calibri"/>
                </a:rPr>
                <a:t>budget [increase/decrease] </a:t>
              </a:r>
              <a:r>
                <a:rPr sz="1300" b="1" dirty="0">
                  <a:solidFill>
                    <a:srgbClr val="122335"/>
                  </a:solidFill>
                  <a:latin typeface="Calibri"/>
                  <a:cs typeface="Calibri"/>
                </a:rPr>
                <a:t>of [insert dollar </a:t>
              </a:r>
              <a:r>
                <a:rPr sz="1300" b="1" spc="-5" dirty="0">
                  <a:solidFill>
                    <a:srgbClr val="122335"/>
                  </a:solidFill>
                  <a:latin typeface="Calibri"/>
                  <a:cs typeface="Calibri"/>
                </a:rPr>
                <a:t>amount]  would </a:t>
              </a:r>
              <a:r>
                <a:rPr sz="1300" b="1" spc="-10" dirty="0">
                  <a:solidFill>
                    <a:srgbClr val="122335"/>
                  </a:solidFill>
                  <a:latin typeface="Calibri"/>
                  <a:cs typeface="Calibri"/>
                </a:rPr>
                <a:t>[add/eliminate] </a:t>
              </a:r>
              <a:r>
                <a:rPr sz="1300" b="1" spc="-5" dirty="0">
                  <a:solidFill>
                    <a:srgbClr val="122335"/>
                  </a:solidFill>
                  <a:latin typeface="Calibri"/>
                  <a:cs typeface="Calibri"/>
                </a:rPr>
                <a:t>DIS positions, </a:t>
              </a:r>
              <a:r>
                <a:rPr sz="1300" b="1" spc="-10" dirty="0">
                  <a:solidFill>
                    <a:srgbClr val="122335"/>
                  </a:solidFill>
                  <a:latin typeface="Calibri"/>
                  <a:cs typeface="Calibri"/>
                </a:rPr>
                <a:t>resulting</a:t>
              </a:r>
              <a:r>
                <a:rPr sz="1300" b="1" spc="10" dirty="0">
                  <a:solidFill>
                    <a:srgbClr val="122335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122335"/>
                  </a:solidFill>
                  <a:latin typeface="Calibri"/>
                  <a:cs typeface="Calibri"/>
                </a:rPr>
                <a:t>in</a:t>
              </a:r>
              <a:r>
                <a:rPr sz="1125" b="1" baseline="33333" dirty="0">
                  <a:solidFill>
                    <a:srgbClr val="122335"/>
                  </a:solidFill>
                  <a:latin typeface="Calibri"/>
                  <a:cs typeface="Calibri"/>
                </a:rPr>
                <a:t>5</a:t>
              </a:r>
              <a:r>
                <a:rPr sz="1300" b="1" dirty="0">
                  <a:solidFill>
                    <a:srgbClr val="122335"/>
                  </a:solidFill>
                  <a:latin typeface="Calibri"/>
                  <a:cs typeface="Calibri"/>
                </a:rPr>
                <a:t>:</a:t>
              </a:r>
              <a:endParaRPr sz="1300" dirty="0">
                <a:latin typeface="Calibri"/>
                <a:cs typeface="Calibri"/>
              </a:endParaRPr>
            </a:p>
          </p:txBody>
        </p:sp>
      </p:grpSp>
      <p:grpSp>
        <p:nvGrpSpPr>
          <p:cNvPr id="12" name="Group 11" descr="Text">
            <a:extLst>
              <a:ext uri="{FF2B5EF4-FFF2-40B4-BE49-F238E27FC236}">
                <a16:creationId xmlns:a16="http://schemas.microsoft.com/office/drawing/2014/main" id="{52D03BBC-A94E-48D7-91E4-B7BB859CDDDE}"/>
              </a:ext>
            </a:extLst>
          </p:cNvPr>
          <p:cNvGrpSpPr/>
          <p:nvPr/>
        </p:nvGrpSpPr>
        <p:grpSpPr>
          <a:xfrm>
            <a:off x="2590800" y="3037644"/>
            <a:ext cx="2346960" cy="1458156"/>
            <a:chOff x="2590800" y="2819400"/>
            <a:chExt cx="2346960" cy="1458156"/>
          </a:xfrm>
        </p:grpSpPr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C70F8D5A-A99A-4DE0-80D8-D9026E67540A}"/>
                </a:ext>
              </a:extLst>
            </p:cNvPr>
            <p:cNvSpPr txBox="1"/>
            <p:nvPr/>
          </p:nvSpPr>
          <p:spPr>
            <a:xfrm>
              <a:off x="2926080" y="2819400"/>
              <a:ext cx="2011680" cy="1458156"/>
            </a:xfrm>
            <a:prstGeom prst="rect">
              <a:avLst/>
            </a:prstGeom>
          </p:spPr>
          <p:txBody>
            <a:bodyPr vert="horz" wrap="square" lIns="0" tIns="22860" rIns="0" bIns="0" rtlCol="0">
              <a:spAutoFit/>
            </a:bodyPr>
            <a:lstStyle/>
            <a:p>
              <a:pPr marL="18415" marR="75565">
                <a:lnSpc>
                  <a:spcPct val="102600"/>
                </a:lnSpc>
              </a:pP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[Additional/No] DIS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interviews </a:t>
              </a:r>
              <a:r>
                <a:rPr sz="1300" dirty="0">
                  <a:solidFill>
                    <a:srgbClr val="57575A"/>
                  </a:solidFill>
                  <a:latin typeface="Calibri"/>
                  <a:cs typeface="Calibri"/>
                </a:rPr>
                <a:t>with those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reported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to have,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or </a:t>
              </a:r>
              <a:r>
                <a:rPr lang="en-US"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to </a:t>
              </a:r>
              <a:r>
                <a:rPr sz="1300" spc="-15" dirty="0">
                  <a:solidFill>
                    <a:srgbClr val="57575A"/>
                  </a:solidFill>
                  <a:latin typeface="Calibri"/>
                  <a:cs typeface="Calibri"/>
                </a:rPr>
                <a:t>have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been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exposed</a:t>
              </a:r>
              <a:r>
                <a:rPr lang="en-US"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 to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,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an STD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[and/or]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behavioral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counseling </a:t>
              </a:r>
              <a:r>
                <a:rPr sz="1300" spc="-15" dirty="0">
                  <a:solidFill>
                    <a:srgbClr val="57575A"/>
                  </a:solidFill>
                  <a:latin typeface="Calibri"/>
                  <a:cs typeface="Calibri"/>
                </a:rPr>
                <a:t>for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an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estimated </a:t>
              </a: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[####]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patients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with</a:t>
              </a: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STDs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.</a:t>
              </a:r>
              <a:endParaRPr sz="1300" dirty="0">
                <a:latin typeface="Calibri"/>
                <a:cs typeface="Calibri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9673EC0-4CA0-4D20-8D5B-F98612982A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0800" y="2819400"/>
              <a:ext cx="274320" cy="274320"/>
            </a:xfrm>
            <a:prstGeom prst="ellipse">
              <a:avLst/>
            </a:prstGeom>
            <a:solidFill>
              <a:srgbClr val="52A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&gt;</a:t>
              </a:r>
            </a:p>
          </p:txBody>
        </p:sp>
      </p:grpSp>
      <p:grpSp>
        <p:nvGrpSpPr>
          <p:cNvPr id="9" name="Group 8" descr="Text">
            <a:extLst>
              <a:ext uri="{FF2B5EF4-FFF2-40B4-BE49-F238E27FC236}">
                <a16:creationId xmlns:a16="http://schemas.microsoft.com/office/drawing/2014/main" id="{3A202075-CD6F-4928-BF7D-82210607C16F}"/>
              </a:ext>
            </a:extLst>
          </p:cNvPr>
          <p:cNvGrpSpPr/>
          <p:nvPr/>
        </p:nvGrpSpPr>
        <p:grpSpPr>
          <a:xfrm>
            <a:off x="4876800" y="3037644"/>
            <a:ext cx="2438400" cy="1458156"/>
            <a:chOff x="4876800" y="2819400"/>
            <a:chExt cx="2438400" cy="1458156"/>
          </a:xfrm>
        </p:grpSpPr>
        <p:sp>
          <p:nvSpPr>
            <p:cNvPr id="10" name="object 9">
              <a:extLst>
                <a:ext uri="{FF2B5EF4-FFF2-40B4-BE49-F238E27FC236}">
                  <a16:creationId xmlns:a16="http://schemas.microsoft.com/office/drawing/2014/main" id="{EF9C17C8-7524-4EC9-8828-BC31F0C4414A}"/>
                </a:ext>
              </a:extLst>
            </p:cNvPr>
            <p:cNvSpPr txBox="1"/>
            <p:nvPr/>
          </p:nvSpPr>
          <p:spPr>
            <a:xfrm>
              <a:off x="5212080" y="2819400"/>
              <a:ext cx="2103120" cy="1458156"/>
            </a:xfrm>
            <a:prstGeom prst="rect">
              <a:avLst/>
            </a:prstGeom>
          </p:spPr>
          <p:txBody>
            <a:bodyPr vert="horz" wrap="square" lIns="0" tIns="22860" rIns="0" bIns="0" rtlCol="0">
              <a:spAutoFit/>
            </a:bodyPr>
            <a:lstStyle/>
            <a:p>
              <a:pPr marL="18415" marR="349885">
                <a:lnSpc>
                  <a:spcPct val="102600"/>
                </a:lnSpc>
              </a:pP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An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estimated </a:t>
              </a: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[#] people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with syphilis, gonorrhea, </a:t>
              </a: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or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chlamydia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would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be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unaware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of </a:t>
              </a:r>
              <a:r>
                <a:rPr sz="1300" dirty="0">
                  <a:solidFill>
                    <a:srgbClr val="57575A"/>
                  </a:solidFill>
                  <a:latin typeface="Calibri"/>
                  <a:cs typeface="Calibri"/>
                </a:rPr>
                <a:t>their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infection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and be more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likely to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spread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STDs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in </a:t>
              </a:r>
              <a:r>
                <a:rPr sz="1300" dirty="0">
                  <a:solidFill>
                    <a:srgbClr val="57575A"/>
                  </a:solidFill>
                  <a:latin typeface="Calibri"/>
                  <a:cs typeface="Calibri"/>
                </a:rPr>
                <a:t>their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communities.</a:t>
              </a:r>
              <a:endParaRPr sz="1300" dirty="0">
                <a:latin typeface="Calibri"/>
                <a:cs typeface="Calibri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2FA6506-D66C-4987-94D6-E2668B4B25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76800" y="2819400"/>
              <a:ext cx="274320" cy="274320"/>
            </a:xfrm>
            <a:prstGeom prst="ellipse">
              <a:avLst/>
            </a:prstGeom>
            <a:solidFill>
              <a:srgbClr val="52A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&gt;</a:t>
              </a:r>
            </a:p>
          </p:txBody>
        </p:sp>
      </p:grpSp>
      <p:sp>
        <p:nvSpPr>
          <p:cNvPr id="3" name="object 2">
            <a:extLst>
              <a:ext uri="{FF2B5EF4-FFF2-40B4-BE49-F238E27FC236}">
                <a16:creationId xmlns:a16="http://schemas.microsoft.com/office/drawing/2014/main" id="{070BE636-851B-4DD9-B050-1BDF90C40DDA}"/>
              </a:ext>
            </a:extLst>
          </p:cNvPr>
          <p:cNvSpPr txBox="1"/>
          <p:nvPr/>
        </p:nvSpPr>
        <p:spPr>
          <a:xfrm>
            <a:off x="2241645" y="4876800"/>
            <a:ext cx="5334000" cy="762000"/>
          </a:xfrm>
          <a:prstGeom prst="rect">
            <a:avLst/>
          </a:prstGeom>
        </p:spPr>
        <p:txBody>
          <a:bodyPr vert="horz" wrap="square" lIns="0" tIns="22860" rIns="0" bIns="0" rtlCol="0" anchor="ctr">
            <a:noAutofit/>
          </a:bodyPr>
          <a:lstStyle/>
          <a:p>
            <a:pPr marL="12700" marR="5080">
              <a:lnSpc>
                <a:spcPct val="90000"/>
              </a:lnSpc>
            </a:pPr>
            <a:r>
              <a:rPr sz="1200" b="1" spc="-5" dirty="0">
                <a:solidFill>
                  <a:srgbClr val="122335"/>
                </a:solidFill>
                <a:latin typeface="Calibri"/>
                <a:cs typeface="Calibri"/>
              </a:rPr>
              <a:t>DIS </a:t>
            </a:r>
            <a:r>
              <a:rPr sz="1200" b="1" dirty="0">
                <a:solidFill>
                  <a:srgbClr val="122335"/>
                </a:solidFill>
                <a:latin typeface="Calibri"/>
                <a:cs typeface="Calibri"/>
              </a:rPr>
              <a:t>also </a:t>
            </a:r>
            <a:r>
              <a:rPr sz="1200" b="1" spc="-10" dirty="0">
                <a:solidFill>
                  <a:srgbClr val="122335"/>
                </a:solidFill>
                <a:latin typeface="Calibri"/>
                <a:cs typeface="Calibri"/>
              </a:rPr>
              <a:t>respond to </a:t>
            </a:r>
            <a:r>
              <a:rPr sz="1200" b="1" dirty="0">
                <a:solidFill>
                  <a:srgbClr val="122335"/>
                </a:solidFill>
                <a:latin typeface="Calibri"/>
                <a:cs typeface="Calibri"/>
              </a:rPr>
              <a:t>other disease </a:t>
            </a:r>
            <a:r>
              <a:rPr sz="1200" b="1" spc="-5" dirty="0">
                <a:solidFill>
                  <a:srgbClr val="122335"/>
                </a:solidFill>
                <a:latin typeface="Calibri"/>
                <a:cs typeface="Calibri"/>
              </a:rPr>
              <a:t>outbreaks, </a:t>
            </a:r>
            <a:r>
              <a:rPr sz="1200" spc="-5" dirty="0">
                <a:solidFill>
                  <a:srgbClr val="122335"/>
                </a:solidFill>
                <a:latin typeface="Calibri"/>
                <a:cs typeface="Calibri"/>
              </a:rPr>
              <a:t>such as </a:t>
            </a:r>
            <a:r>
              <a:rPr lang="en-US" sz="1200" spc="-5" dirty="0">
                <a:solidFill>
                  <a:srgbClr val="122335"/>
                </a:solidFill>
                <a:latin typeface="Calibri"/>
                <a:cs typeface="Calibri"/>
              </a:rPr>
              <a:t>the flu, measles, food-borne illnesses, Zika, and even </a:t>
            </a:r>
            <a:r>
              <a:rPr sz="1200" spc="-5" dirty="0">
                <a:solidFill>
                  <a:srgbClr val="122335"/>
                </a:solidFill>
                <a:latin typeface="Calibri"/>
                <a:cs typeface="Calibri"/>
              </a:rPr>
              <a:t>Ebola</a:t>
            </a:r>
            <a:r>
              <a:rPr sz="1200" spc="-10" dirty="0">
                <a:solidFill>
                  <a:srgbClr val="122335"/>
                </a:solidFill>
                <a:latin typeface="Calibri"/>
                <a:cs typeface="Calibri"/>
              </a:rPr>
              <a:t>. </a:t>
            </a:r>
            <a:r>
              <a:rPr sz="1200" dirty="0">
                <a:solidFill>
                  <a:srgbClr val="122335"/>
                </a:solidFill>
                <a:latin typeface="Calibri"/>
                <a:cs typeface="Calibri"/>
              </a:rPr>
              <a:t>[With </a:t>
            </a:r>
            <a:r>
              <a:rPr sz="1200" spc="-10" dirty="0">
                <a:solidFill>
                  <a:srgbClr val="122335"/>
                </a:solidFill>
                <a:latin typeface="Calibri"/>
                <a:cs typeface="Calibri"/>
              </a:rPr>
              <a:t>additional/Without </a:t>
            </a:r>
            <a:r>
              <a:rPr sz="1200" dirty="0">
                <a:solidFill>
                  <a:srgbClr val="122335"/>
                </a:solidFill>
                <a:latin typeface="Calibri"/>
                <a:cs typeface="Calibri"/>
              </a:rPr>
              <a:t>these] </a:t>
            </a:r>
            <a:r>
              <a:rPr sz="1200" spc="-5" dirty="0">
                <a:solidFill>
                  <a:srgbClr val="122335"/>
                </a:solidFill>
                <a:latin typeface="Calibri"/>
                <a:cs typeface="Calibri"/>
              </a:rPr>
              <a:t>DIS, </a:t>
            </a:r>
            <a:r>
              <a:rPr sz="1200" dirty="0">
                <a:solidFill>
                  <a:srgbClr val="122335"/>
                </a:solidFill>
                <a:latin typeface="Calibri"/>
                <a:cs typeface="Calibri"/>
              </a:rPr>
              <a:t>[insert </a:t>
            </a:r>
            <a:r>
              <a:rPr sz="1200" spc="-10" dirty="0">
                <a:solidFill>
                  <a:srgbClr val="122335"/>
                </a:solidFill>
                <a:latin typeface="Calibri"/>
                <a:cs typeface="Calibri"/>
              </a:rPr>
              <a:t>your  jurisdiction] </a:t>
            </a:r>
            <a:r>
              <a:rPr sz="1200" spc="-5" dirty="0">
                <a:solidFill>
                  <a:srgbClr val="122335"/>
                </a:solidFill>
                <a:latin typeface="Calibri"/>
                <a:cs typeface="Calibri"/>
              </a:rPr>
              <a:t>could be </a:t>
            </a:r>
            <a:r>
              <a:rPr sz="1200" spc="-15" dirty="0">
                <a:solidFill>
                  <a:srgbClr val="122335"/>
                </a:solidFill>
                <a:latin typeface="Calibri"/>
                <a:cs typeface="Calibri"/>
              </a:rPr>
              <a:t>[better </a:t>
            </a:r>
            <a:r>
              <a:rPr sz="1200" spc="-10" dirty="0">
                <a:solidFill>
                  <a:srgbClr val="122335"/>
                </a:solidFill>
                <a:latin typeface="Calibri"/>
                <a:cs typeface="Calibri"/>
              </a:rPr>
              <a:t>prepared/underprepared] </a:t>
            </a:r>
            <a:r>
              <a:rPr sz="1200" spc="-15" dirty="0">
                <a:solidFill>
                  <a:srgbClr val="122335"/>
                </a:solidFill>
                <a:latin typeface="Calibri"/>
                <a:cs typeface="Calibri"/>
              </a:rPr>
              <a:t>for </a:t>
            </a:r>
            <a:r>
              <a:rPr sz="1200" dirty="0">
                <a:solidFill>
                  <a:srgbClr val="122335"/>
                </a:solidFill>
                <a:latin typeface="Calibri"/>
                <a:cs typeface="Calibri"/>
              </a:rPr>
              <a:t>a </a:t>
            </a:r>
            <a:r>
              <a:rPr sz="1200" spc="-5" dirty="0">
                <a:solidFill>
                  <a:srgbClr val="122335"/>
                </a:solidFill>
                <a:latin typeface="Calibri"/>
                <a:cs typeface="Calibri"/>
              </a:rPr>
              <a:t>public health</a:t>
            </a:r>
            <a:r>
              <a:rPr sz="1200" spc="-10" dirty="0">
                <a:solidFill>
                  <a:srgbClr val="122335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122335"/>
                </a:solidFill>
                <a:latin typeface="Calibri"/>
                <a:cs typeface="Calibri"/>
              </a:rPr>
              <a:t>emergency.</a:t>
            </a:r>
            <a:endParaRPr sz="1200" dirty="0">
              <a:solidFill>
                <a:srgbClr val="122335"/>
              </a:solidFill>
              <a:latin typeface="Calibri"/>
              <a:cs typeface="Calibri"/>
            </a:endParaRPr>
          </a:p>
        </p:txBody>
      </p:sp>
      <p:pic>
        <p:nvPicPr>
          <p:cNvPr id="23" name="Picture 22" descr="$">
            <a:extLst>
              <a:ext uri="{FF2B5EF4-FFF2-40B4-BE49-F238E27FC236}">
                <a16:creationId xmlns:a16="http://schemas.microsoft.com/office/drawing/2014/main" id="{746DAC89-030E-488D-BE5D-A1D37E2712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6019800"/>
            <a:ext cx="551689" cy="551689"/>
          </a:xfrm>
          <a:prstGeom prst="rect">
            <a:avLst/>
          </a:prstGeom>
        </p:spPr>
      </p:pic>
      <p:sp>
        <p:nvSpPr>
          <p:cNvPr id="15" name="object 8">
            <a:extLst>
              <a:ext uri="{FF2B5EF4-FFF2-40B4-BE49-F238E27FC236}">
                <a16:creationId xmlns:a16="http://schemas.microsoft.com/office/drawing/2014/main" id="{98892140-004E-4FC1-83D2-AC0020DAE734}"/>
              </a:ext>
            </a:extLst>
          </p:cNvPr>
          <p:cNvSpPr txBox="1"/>
          <p:nvPr/>
        </p:nvSpPr>
        <p:spPr>
          <a:xfrm>
            <a:off x="2926080" y="5843826"/>
            <a:ext cx="4495800" cy="861774"/>
          </a:xfrm>
          <a:prstGeom prst="rect">
            <a:avLst/>
          </a:prstGeom>
        </p:spPr>
        <p:txBody>
          <a:bodyPr vert="horz" wrap="square" lIns="0" tIns="53340" rIns="0" bIns="0" rtlCol="0">
            <a:noAutofit/>
          </a:bodyPr>
          <a:lstStyle/>
          <a:p>
            <a:pPr marL="12700" marR="5080">
              <a:lnSpc>
                <a:spcPts val="2100"/>
              </a:lnSpc>
              <a:spcBef>
                <a:spcPts val="420"/>
              </a:spcBef>
            </a:pP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Invest </a:t>
            </a:r>
            <a:r>
              <a:rPr sz="2200" b="1" spc="-10" dirty="0">
                <a:solidFill>
                  <a:srgbClr val="C94315"/>
                </a:solidFill>
                <a:latin typeface="Calibri"/>
                <a:cs typeface="Calibri"/>
              </a:rPr>
              <a:t>in </a:t>
            </a:r>
            <a:r>
              <a:rPr sz="2200" b="1" spc="-25" dirty="0">
                <a:solidFill>
                  <a:srgbClr val="C94315"/>
                </a:solidFill>
                <a:latin typeface="Calibri"/>
                <a:cs typeface="Calibri"/>
              </a:rPr>
              <a:t>STD </a:t>
            </a: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prevention programs </a:t>
            </a:r>
            <a:r>
              <a:rPr sz="2200" b="1" spc="-20" dirty="0">
                <a:solidFill>
                  <a:srgbClr val="C94315"/>
                </a:solidFill>
                <a:latin typeface="Calibri"/>
                <a:cs typeface="Calibri"/>
              </a:rPr>
              <a:t>to </a:t>
            </a: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protect </a:t>
            </a:r>
            <a:r>
              <a:rPr sz="2200" b="1" spc="-20" dirty="0">
                <a:solidFill>
                  <a:srgbClr val="C94315"/>
                </a:solidFill>
                <a:latin typeface="Calibri"/>
                <a:cs typeface="Calibri"/>
              </a:rPr>
              <a:t>[insert </a:t>
            </a:r>
            <a:r>
              <a:rPr sz="2200" b="1" spc="-25" dirty="0">
                <a:solidFill>
                  <a:srgbClr val="C94315"/>
                </a:solidFill>
                <a:latin typeface="Calibri"/>
                <a:cs typeface="Calibri"/>
              </a:rPr>
              <a:t>your jurisdiction] from </a:t>
            </a:r>
            <a:r>
              <a:rPr sz="2200" b="1" spc="-15" dirty="0">
                <a:solidFill>
                  <a:srgbClr val="C94315"/>
                </a:solidFill>
                <a:latin typeface="Calibri"/>
                <a:cs typeface="Calibri"/>
              </a:rPr>
              <a:t>the </a:t>
            </a:r>
            <a:r>
              <a:rPr sz="2200" b="1" spc="-20" dirty="0">
                <a:solidFill>
                  <a:srgbClr val="C94315"/>
                </a:solidFill>
                <a:latin typeface="Calibri"/>
                <a:cs typeface="Calibri"/>
              </a:rPr>
              <a:t>consequences</a:t>
            </a:r>
            <a:r>
              <a:rPr sz="2200" b="1" spc="-165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2200" b="1" spc="-20" dirty="0">
                <a:solidFill>
                  <a:srgbClr val="C94315"/>
                </a:solidFill>
                <a:latin typeface="Calibri"/>
                <a:cs typeface="Calibri"/>
              </a:rPr>
              <a:t>of </a:t>
            </a: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untreated</a:t>
            </a:r>
            <a:r>
              <a:rPr sz="2200" b="1" spc="-50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2200" b="1" spc="-30" dirty="0">
                <a:solidFill>
                  <a:srgbClr val="C94315"/>
                </a:solidFill>
                <a:latin typeface="Calibri"/>
                <a:cs typeface="Calibri"/>
              </a:rPr>
              <a:t>STDs.</a:t>
            </a:r>
            <a:endParaRPr sz="2200" dirty="0">
              <a:solidFill>
                <a:srgbClr val="C94315"/>
              </a:solidFill>
              <a:latin typeface="Calibri"/>
              <a:cs typeface="Calibri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B9842FBF-1AA4-4A89-A9DC-1D4D21BE5B73}"/>
              </a:ext>
            </a:extLst>
          </p:cNvPr>
          <p:cNvSpPr txBox="1"/>
          <p:nvPr/>
        </p:nvSpPr>
        <p:spPr>
          <a:xfrm>
            <a:off x="2926080" y="6858000"/>
            <a:ext cx="4114800" cy="609600"/>
          </a:xfrm>
          <a:prstGeom prst="rect">
            <a:avLst/>
          </a:prstGeom>
        </p:spPr>
        <p:txBody>
          <a:bodyPr vert="horz" wrap="square" lIns="0" tIns="10160" rIns="0" bIns="0" rtlCol="0" anchor="ctr">
            <a:noAutofit/>
          </a:bodyPr>
          <a:lstStyle/>
          <a:p>
            <a:pPr marL="12700" marR="5080">
              <a:lnSpc>
                <a:spcPct val="90000"/>
              </a:lnSpc>
            </a:pPr>
            <a:r>
              <a:rPr sz="1400" dirty="0">
                <a:solidFill>
                  <a:srgbClr val="C94315"/>
                </a:solidFill>
                <a:latin typeface="Calibri"/>
                <a:cs typeface="Calibri"/>
              </a:rPr>
              <a:t>[Use this </a:t>
            </a:r>
            <a:r>
              <a:rPr sz="1400" spc="-5" dirty="0">
                <a:solidFill>
                  <a:srgbClr val="C94315"/>
                </a:solidFill>
                <a:latin typeface="Calibri"/>
                <a:cs typeface="Calibri"/>
              </a:rPr>
              <a:t>space </a:t>
            </a:r>
            <a:r>
              <a:rPr sz="1400" spc="-10" dirty="0">
                <a:solidFill>
                  <a:srgbClr val="C94315"/>
                </a:solidFill>
                <a:latin typeface="Calibri"/>
                <a:cs typeface="Calibri"/>
              </a:rPr>
              <a:t>to highlight particular prevention programs </a:t>
            </a:r>
            <a:r>
              <a:rPr sz="1400" spc="-5" dirty="0">
                <a:solidFill>
                  <a:srgbClr val="C94315"/>
                </a:solidFill>
                <a:latin typeface="Calibri"/>
                <a:cs typeface="Calibri"/>
              </a:rPr>
              <a:t>in </a:t>
            </a:r>
            <a:r>
              <a:rPr sz="1400" spc="-10" dirty="0">
                <a:solidFill>
                  <a:srgbClr val="C94315"/>
                </a:solidFill>
                <a:latin typeface="Calibri"/>
                <a:cs typeface="Calibri"/>
              </a:rPr>
              <a:t>your jurisdiction </a:t>
            </a:r>
            <a:r>
              <a:rPr sz="1400" spc="-5" dirty="0">
                <a:solidFill>
                  <a:srgbClr val="C94315"/>
                </a:solidFill>
                <a:latin typeface="Calibri"/>
                <a:cs typeface="Calibri"/>
              </a:rPr>
              <a:t>that </a:t>
            </a:r>
            <a:r>
              <a:rPr sz="1400" spc="-10" dirty="0">
                <a:solidFill>
                  <a:srgbClr val="C94315"/>
                </a:solidFill>
                <a:latin typeface="Calibri"/>
                <a:cs typeface="Calibri"/>
              </a:rPr>
              <a:t>require</a:t>
            </a:r>
            <a:r>
              <a:rPr sz="1400" spc="0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C94315"/>
                </a:solidFill>
                <a:latin typeface="Calibri"/>
                <a:cs typeface="Calibri"/>
              </a:rPr>
              <a:t>support.]</a:t>
            </a:r>
            <a:endParaRPr sz="1400" dirty="0">
              <a:solidFill>
                <a:srgbClr val="C94315"/>
              </a:solidFill>
              <a:latin typeface="Calibri"/>
              <a:cs typeface="Calibri"/>
            </a:endParaRPr>
          </a:p>
        </p:txBody>
      </p:sp>
      <p:grpSp>
        <p:nvGrpSpPr>
          <p:cNvPr id="17" name="Group 16" descr="Decorative image">
            <a:extLst>
              <a:ext uri="{FF2B5EF4-FFF2-40B4-BE49-F238E27FC236}">
                <a16:creationId xmlns:a16="http://schemas.microsoft.com/office/drawing/2014/main" id="{C8514ED9-2081-46C1-B086-1D095564DE96}"/>
              </a:ext>
            </a:extLst>
          </p:cNvPr>
          <p:cNvGrpSpPr/>
          <p:nvPr/>
        </p:nvGrpSpPr>
        <p:grpSpPr>
          <a:xfrm>
            <a:off x="2209800" y="5715000"/>
            <a:ext cx="5577840" cy="76200"/>
            <a:chOff x="2209800" y="4648200"/>
            <a:chExt cx="5486400" cy="762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32FF679-9C9D-4A84-95D8-9330E5965630}"/>
                </a:ext>
              </a:extLst>
            </p:cNvPr>
            <p:cNvCxnSpPr/>
            <p:nvPr/>
          </p:nvCxnSpPr>
          <p:spPr>
            <a:xfrm>
              <a:off x="2209800" y="46482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E083035-5574-4397-A351-9FCE24FE23D0}"/>
                </a:ext>
              </a:extLst>
            </p:cNvPr>
            <p:cNvCxnSpPr/>
            <p:nvPr/>
          </p:nvCxnSpPr>
          <p:spPr>
            <a:xfrm>
              <a:off x="2209800" y="47244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 descr="Decorative image">
            <a:extLst>
              <a:ext uri="{FF2B5EF4-FFF2-40B4-BE49-F238E27FC236}">
                <a16:creationId xmlns:a16="http://schemas.microsoft.com/office/drawing/2014/main" id="{2B26996D-E120-440F-8EC7-A3DB320F035D}"/>
              </a:ext>
            </a:extLst>
          </p:cNvPr>
          <p:cNvGrpSpPr/>
          <p:nvPr/>
        </p:nvGrpSpPr>
        <p:grpSpPr>
          <a:xfrm>
            <a:off x="2209800" y="4800600"/>
            <a:ext cx="5577840" cy="76200"/>
            <a:chOff x="2209800" y="4648200"/>
            <a:chExt cx="5486400" cy="762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AA34B9B-F581-4CBF-9D5A-E3CAB2E84529}"/>
                </a:ext>
              </a:extLst>
            </p:cNvPr>
            <p:cNvCxnSpPr/>
            <p:nvPr/>
          </p:nvCxnSpPr>
          <p:spPr>
            <a:xfrm>
              <a:off x="2209800" y="46482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658B241-684B-4DCE-ACD6-1AD39AD1646A}"/>
                </a:ext>
              </a:extLst>
            </p:cNvPr>
            <p:cNvCxnSpPr/>
            <p:nvPr/>
          </p:nvCxnSpPr>
          <p:spPr>
            <a:xfrm>
              <a:off x="2209800" y="4724400"/>
              <a:ext cx="5486400" cy="0"/>
            </a:xfrm>
            <a:prstGeom prst="line">
              <a:avLst/>
            </a:prstGeom>
            <a:ln w="15875">
              <a:solidFill>
                <a:srgbClr val="C9431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487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E134506B95741802624CA26A45270" ma:contentTypeVersion="2" ma:contentTypeDescription="Create a new document." ma:contentTypeScope="" ma:versionID="a83726d799e888cfeafc7c8fe5c7272c">
  <xsd:schema xmlns:xsd="http://www.w3.org/2001/XMLSchema" xmlns:xs="http://www.w3.org/2001/XMLSchema" xmlns:p="http://schemas.microsoft.com/office/2006/metadata/properties" xmlns:ns2="2ca7f11c-324f-45c4-919a-cbdc1a784ba6" targetNamespace="http://schemas.microsoft.com/office/2006/metadata/properties" ma:root="true" ma:fieldsID="115ef1e953468dc4568355c311b21c96" ns2:_="">
    <xsd:import namespace="2ca7f11c-324f-45c4-919a-cbdc1a784b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7f11c-324f-45c4-919a-cbdc1a784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51FE06-3AD8-4E78-8DA3-01AD0D17DD27}"/>
</file>

<file path=customXml/itemProps2.xml><?xml version="1.0" encoding="utf-8"?>
<ds:datastoreItem xmlns:ds="http://schemas.openxmlformats.org/officeDocument/2006/customXml" ds:itemID="{F8A7698C-05F6-4A0C-9B43-09EA951778F1}"/>
</file>

<file path=customXml/itemProps3.xml><?xml version="1.0" encoding="utf-8"?>
<ds:datastoreItem xmlns:ds="http://schemas.openxmlformats.org/officeDocument/2006/customXml" ds:itemID="{CF9DF71A-D8C5-44EF-93C6-3DC705261CF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314</Words>
  <Application>Microsoft Office PowerPoint</Application>
  <PresentationFormat>Custom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Investing in STD Prevention</dc:title>
  <dc:subject>Investing in STD Prevention</dc:subject>
  <dc:creator>Astho</dc:creator>
  <cp:lastModifiedBy>Evan Burnett</cp:lastModifiedBy>
  <cp:revision>51</cp:revision>
  <cp:lastPrinted>2018-07-03T02:11:44Z</cp:lastPrinted>
  <dcterms:created xsi:type="dcterms:W3CDTF">2018-05-24T21:16:34Z</dcterms:created>
  <dcterms:modified xsi:type="dcterms:W3CDTF">2018-11-06T17:11:10Z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2018-05-24T00:00:00Z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2018-05-24T00:00:00Z</vt:filetime>
  </property>
  <property fmtid="{D5CDD505-2E9C-101B-9397-08002B2CF9AE}" pid="5" name="ContentTypeId">
    <vt:lpwstr>0x01010069EE134506B95741802624CA26A45270</vt:lpwstr>
  </property>
</Properties>
</file>